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8" r:id="rId2"/>
    <p:sldId id="1189" r:id="rId3"/>
    <p:sldId id="747" r:id="rId4"/>
    <p:sldId id="911" r:id="rId5"/>
    <p:sldId id="929" r:id="rId6"/>
    <p:sldId id="614" r:id="rId7"/>
    <p:sldId id="562" r:id="rId8"/>
    <p:sldId id="603" r:id="rId9"/>
    <p:sldId id="620" r:id="rId10"/>
    <p:sldId id="563" r:id="rId11"/>
    <p:sldId id="593" r:id="rId12"/>
    <p:sldId id="594" r:id="rId13"/>
    <p:sldId id="1165" r:id="rId14"/>
    <p:sldId id="1163" r:id="rId15"/>
    <p:sldId id="1169" r:id="rId16"/>
    <p:sldId id="1170" r:id="rId17"/>
    <p:sldId id="1171" r:id="rId18"/>
    <p:sldId id="1172" r:id="rId19"/>
    <p:sldId id="1173" r:id="rId20"/>
    <p:sldId id="596" r:id="rId21"/>
    <p:sldId id="604" r:id="rId22"/>
    <p:sldId id="605" r:id="rId23"/>
    <p:sldId id="606" r:id="rId24"/>
    <p:sldId id="607" r:id="rId25"/>
    <p:sldId id="608" r:id="rId26"/>
    <p:sldId id="609" r:id="rId27"/>
    <p:sldId id="669" r:id="rId28"/>
    <p:sldId id="1190" r:id="rId29"/>
    <p:sldId id="1174" r:id="rId30"/>
    <p:sldId id="1175" r:id="rId31"/>
    <p:sldId id="1176" r:id="rId32"/>
    <p:sldId id="1177" r:id="rId33"/>
    <p:sldId id="1192" r:id="rId34"/>
    <p:sldId id="1178" r:id="rId35"/>
    <p:sldId id="1193" r:id="rId36"/>
    <p:sldId id="616" r:id="rId37"/>
    <p:sldId id="615" r:id="rId38"/>
    <p:sldId id="618" r:id="rId39"/>
    <p:sldId id="565" r:id="rId40"/>
    <p:sldId id="1179" r:id="rId41"/>
    <p:sldId id="1191" r:id="rId42"/>
    <p:sldId id="1180" r:id="rId43"/>
    <p:sldId id="1181" r:id="rId44"/>
    <p:sldId id="1182" r:id="rId45"/>
    <p:sldId id="1183" r:id="rId46"/>
    <p:sldId id="1184" r:id="rId47"/>
    <p:sldId id="1185" r:id="rId48"/>
    <p:sldId id="1186" r:id="rId49"/>
    <p:sldId id="1188" r:id="rId50"/>
    <p:sldId id="570" r:id="rId51"/>
    <p:sldId id="1166" r:id="rId52"/>
    <p:sldId id="1167" r:id="rId53"/>
    <p:sldId id="1168" r:id="rId54"/>
    <p:sldId id="284" r:id="rId55"/>
    <p:sldId id="288" r:id="rId56"/>
    <p:sldId id="289" r:id="rId57"/>
    <p:sldId id="287" r:id="rId58"/>
    <p:sldId id="624" r:id="rId59"/>
    <p:sldId id="617" r:id="rId60"/>
    <p:sldId id="621" r:id="rId61"/>
    <p:sldId id="933" r:id="rId62"/>
    <p:sldId id="1016" r:id="rId63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clrMru>
    <a:srgbClr val="0B6D44"/>
    <a:srgbClr val="860088"/>
    <a:srgbClr val="3626FF"/>
    <a:srgbClr val="A4002E"/>
    <a:srgbClr val="0F9059"/>
    <a:srgbClr val="B37ED1"/>
    <a:srgbClr val="FF4F2B"/>
    <a:srgbClr val="7CFF79"/>
    <a:srgbClr val="FF86FA"/>
    <a:srgbClr val="FFE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87" autoAdjust="0"/>
    <p:restoredTop sz="91007" autoAdjust="0"/>
  </p:normalViewPr>
  <p:slideViewPr>
    <p:cSldViewPr snapToGrid="0" snapToObjects="1">
      <p:cViewPr varScale="1">
        <p:scale>
          <a:sx n="132" d="100"/>
          <a:sy n="132" d="100"/>
        </p:scale>
        <p:origin x="168" y="184"/>
      </p:cViewPr>
      <p:guideLst>
        <p:guide orient="horz" pos="2205"/>
        <p:guide pos="2835"/>
      </p:guideLst>
    </p:cSldViewPr>
  </p:slideViewPr>
  <p:outlineViewPr>
    <p:cViewPr>
      <p:scale>
        <a:sx n="33" d="100"/>
        <a:sy n="33" d="100"/>
      </p:scale>
      <p:origin x="0" y="35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4504" y="23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0F65C373-26B3-684A-8A00-A472E52A52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108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66DC72F9-8EFA-F74B-AEBB-F5401DDD30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28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86ADA-D6C6-5A49-A617-E8642B7AF35A}" type="slidenum">
              <a:rPr lang="en-US"/>
              <a:pPr/>
              <a:t>1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Times" charset="0"/>
              <a:ea typeface="ＭＳ Ｐゴシック" charset="0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1954: Yang e Mills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definiscono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le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teorie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di Gauge per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descrivere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le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interazioni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particelle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senza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massa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campi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(di gauge). La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teoria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e’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rinormalizzabile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σ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non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va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all’ ∞ per E → ∞ ).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• 1961 Glashow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ipotizza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che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l’interazione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elettromagnetica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quella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debole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siano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lo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stesso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tipo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di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interazione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, ma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mediata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da 2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propagatori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massa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molto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diversa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• 1964 Higgs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sviluppa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il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meccanismo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di Higgs per cui da un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bosone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a M=0 e 2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particelle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scalari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si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ottiene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1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bosone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massivo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e 1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scalare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massivo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• 1967-1968 Weinberg e Salam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combinando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le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teorie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di Yang e Mills,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il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meccanismo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di Higgs 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l’ipotesi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di Glashow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sviluppano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la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teoria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del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modello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standard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delle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interazioni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elettrodeboli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• 1970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t’Hooft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dimostra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che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la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teoria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e’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rinormalizzabile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C72F9-8EFA-F74B-AEBB-F5401DDD30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85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00D5D8-C75C-BC4F-87C9-AFAFFCCF0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54B34-3C40-EC45-B950-A914CC3C0D1D}" type="slidenum">
              <a:rPr lang="en-US" altLang="fr-FR"/>
              <a:pPr/>
              <a:t>57</a:t>
            </a:fld>
            <a:endParaRPr lang="en-US" altLang="fr-FR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BAA95693-7D72-D441-9F62-9830F3B0A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A059F8D-C1DE-DF49-9D69-A5E2125C7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356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chiusura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di LEP :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famosa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citazione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di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Maiani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‘ Non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possiamo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estendere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il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run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: vi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rendete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conto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di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cosa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succederebbe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per il programma LHC  se per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caso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scopriamo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l’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Higgs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  <a:cs typeface="+mn-cs"/>
              </a:rPr>
              <a:t> ?’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C72F9-8EFA-F74B-AEBB-F5401DDD308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E3D1B-279C-8445-B29E-4F43ED2857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2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D0FCD-89E8-1445-A464-49F5EA054F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5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28600"/>
            <a:ext cx="21145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912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A3561-AD89-1E4A-9AAC-73102BFEB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07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"/>
            <a:ext cx="4191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41529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1529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7000" y="6553200"/>
            <a:ext cx="37719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1638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4075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A5ADA9E6-E151-4544-9BFA-67F8763779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30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0" y="228600"/>
            <a:ext cx="4191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8100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810000"/>
            <a:ext cx="41529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7000" y="6553200"/>
            <a:ext cx="37719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11638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04075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20904BB0-C1B8-B741-9450-297BAFDCA3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67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"/>
            <a:ext cx="4191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3000"/>
            <a:ext cx="84582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810000"/>
            <a:ext cx="84582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7000" y="6553200"/>
            <a:ext cx="37719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1638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04075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29AEBFBF-E029-8A49-A299-3EE58D749F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2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183" y="241299"/>
            <a:ext cx="68072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2B60D-2C16-234D-B992-A5CB7E0D7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7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1F53A-19B0-5746-9D83-434441C327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2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529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1529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786C0-6741-FD4C-B8C0-DE7DC18D71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65E92-2CCA-F549-9FE5-F9C541CB6E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2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84AD9-EEAD-B147-A457-8A1155A84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7FE51-417D-AB40-B9CE-23E551131A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39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B53CB-D5A6-E84E-8F0D-FE5129ECB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2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56B5A-A527-564E-8F64-9971B71569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1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0183" y="76202"/>
            <a:ext cx="6807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1" y="825501"/>
            <a:ext cx="86360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7000" y="6565900"/>
            <a:ext cx="3771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609919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Chiara Mariotti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06800" y="65913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90"/>
                </a:solidFill>
                <a:latin typeface="+mn-lt"/>
              </a:defRPr>
            </a:lvl1pPr>
          </a:lstStyle>
          <a:p>
            <a:fld id="{1081459B-D103-AB47-B09B-53AB95C8CD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eather.gif">
            <a:extLst>
              <a:ext uri="{FF2B5EF4-FFF2-40B4-BE49-F238E27FC236}">
                <a16:creationId xmlns:a16="http://schemas.microsoft.com/office/drawing/2014/main" id="{8C9796A0-A344-B540-9254-DE106BCF2FC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57200" y="6015203"/>
            <a:ext cx="8229600" cy="58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200" b="1" u="sng">
          <a:solidFill>
            <a:srgbClr val="A4002E"/>
          </a:solidFill>
          <a:latin typeface="Georgia"/>
          <a:ea typeface="+mj-ea"/>
          <a:cs typeface="Georgia"/>
        </a:defRPr>
      </a:lvl1pPr>
      <a:lvl2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rgbClr val="000090"/>
          </a:solidFill>
          <a:latin typeface="Georgia"/>
          <a:ea typeface="+mn-ea"/>
          <a:cs typeface="Georgia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FF"/>
          </a:solidFill>
          <a:latin typeface="Georgia"/>
          <a:ea typeface="+mn-ea"/>
          <a:cs typeface="Georgi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366FF"/>
          </a:solidFill>
          <a:latin typeface="Georgia"/>
          <a:ea typeface="+mn-ea"/>
          <a:cs typeface="Georgi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accent1">
              <a:lumMod val="25000"/>
            </a:schemeClr>
          </a:solidFill>
          <a:latin typeface="Georgia"/>
          <a:ea typeface="+mn-ea"/>
          <a:cs typeface="Georgi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0"/>
          </a:solidFill>
          <a:latin typeface="Georgia"/>
          <a:ea typeface="+mn-ea"/>
          <a:cs typeface="Georgi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89203/files/CERNCourier2019SepOct-digitaledition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2826EA-A9FD-4D4E-9170-979D313AF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720" y="-74135"/>
            <a:ext cx="9209720" cy="7006269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7355-065D-594E-BC04-D26D273FB470}" type="slidenum">
              <a:rPr lang="en-US"/>
              <a:pPr/>
              <a:t>1</a:t>
            </a:fld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557864" y="955647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81545" y="5426657"/>
            <a:ext cx="32592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Georgia"/>
                <a:cs typeface="Georgia"/>
              </a:rPr>
              <a:t>Chiara Mariotti</a:t>
            </a:r>
          </a:p>
          <a:p>
            <a:pPr algn="ctr"/>
            <a:endParaRPr lang="en-US" sz="2000" b="1" dirty="0">
              <a:solidFill>
                <a:srgbClr val="FFFFFF"/>
              </a:solidFill>
              <a:latin typeface="Georgia"/>
              <a:cs typeface="Georgia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Georgia"/>
                <a:cs typeface="Georgia"/>
              </a:rPr>
              <a:t>YETI-2021 , 3 July 2021</a:t>
            </a:r>
          </a:p>
        </p:txBody>
      </p:sp>
      <p:sp>
        <p:nvSpPr>
          <p:cNvPr id="8" name="Rectangle 7"/>
          <p:cNvSpPr/>
          <p:nvPr/>
        </p:nvSpPr>
        <p:spPr>
          <a:xfrm>
            <a:off x="1320758" y="309316"/>
            <a:ext cx="45720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The Making of the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Standard Model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at LEP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L.E.P.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876300"/>
            <a:ext cx="8636000" cy="5689600"/>
          </a:xfrm>
        </p:spPr>
        <p:txBody>
          <a:bodyPr/>
          <a:lstStyle/>
          <a:p>
            <a:r>
              <a:rPr lang="en-US" sz="1800" dirty="0"/>
              <a:t>A new electron and positron accelerator was therefore proposed to accurately study the W and Z, determine the number of lepton families, search for the top….  </a:t>
            </a:r>
          </a:p>
          <a:p>
            <a:r>
              <a:rPr lang="en-US" sz="1800" dirty="0"/>
              <a:t>     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accurately measure the parameters of the standard model:</a:t>
            </a:r>
          </a:p>
          <a:p>
            <a:r>
              <a:rPr lang="en-US" sz="1800" dirty="0"/>
              <a:t>  </a:t>
            </a:r>
          </a:p>
          <a:p>
            <a:r>
              <a:rPr lang="en-US" sz="1800" dirty="0"/>
              <a:t>                       LEP: Large Electron Positron collider</a:t>
            </a:r>
          </a:p>
          <a:p>
            <a:endParaRPr lang="en-US" sz="1800" dirty="0"/>
          </a:p>
          <a:p>
            <a:r>
              <a:rPr lang="en-US" sz="1800" dirty="0"/>
              <a:t>Why Large?</a:t>
            </a:r>
          </a:p>
          <a:p>
            <a:endParaRPr lang="en-US" sz="1800" dirty="0"/>
          </a:p>
          <a:p>
            <a:r>
              <a:rPr lang="en-US" sz="1800" dirty="0"/>
              <a:t>You want to go high energy:</a:t>
            </a:r>
          </a:p>
          <a:p>
            <a:r>
              <a:rPr lang="en-US" sz="1800" dirty="0"/>
              <a:t>       ~ 100 GeV (i.e. 50 GeV per beam) to produce the Z (LEP1)</a:t>
            </a:r>
          </a:p>
          <a:p>
            <a:r>
              <a:rPr lang="en-US" sz="1800" dirty="0"/>
              <a:t>       ~ 200 GeV (i.e. 100 GeV per beam) to produce 2 W (LEP2)</a:t>
            </a:r>
          </a:p>
          <a:p>
            <a:r>
              <a:rPr lang="en-US" sz="1800" dirty="0"/>
              <a:t>the radius of the ring must be very large, because electrons and positrons radiate energy if curved in a magnetic field (synchrotron radiation):</a:t>
            </a:r>
          </a:p>
          <a:p>
            <a:r>
              <a:rPr lang="en-US" sz="1800" dirty="0"/>
              <a:t>The power lost by synchrotron radiation goes as</a:t>
            </a:r>
          </a:p>
          <a:p>
            <a:r>
              <a:rPr lang="en-US" sz="1800" dirty="0"/>
              <a:t>      the energy of the particle accelerated to the 4th power ~ E</a:t>
            </a:r>
            <a:r>
              <a:rPr lang="en-US" sz="1800" baseline="30000" dirty="0"/>
              <a:t>4</a:t>
            </a:r>
          </a:p>
          <a:p>
            <a:r>
              <a:rPr lang="en-US" sz="1800" dirty="0"/>
              <a:t>      as the inverse of the machine radius squared ~ 1 / r</a:t>
            </a:r>
            <a:r>
              <a:rPr lang="en-US" sz="1800" baseline="30000" dirty="0"/>
              <a:t>2</a:t>
            </a:r>
            <a:r>
              <a:rPr lang="en-US" sz="18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88895" y="5223981"/>
            <a:ext cx="1787669" cy="64633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LEP1 P~30 MeV</a:t>
            </a:r>
          </a:p>
          <a:p>
            <a:r>
              <a:rPr lang="en-US" dirty="0">
                <a:solidFill>
                  <a:srgbClr val="008000"/>
                </a:solidFill>
              </a:rPr>
              <a:t>LEP2 P~2.5 </a:t>
            </a:r>
            <a:r>
              <a:rPr lang="en-US" dirty="0" err="1">
                <a:solidFill>
                  <a:srgbClr val="008000"/>
                </a:solidFill>
              </a:rPr>
              <a:t>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038901" y="2619736"/>
            <a:ext cx="1688748" cy="6660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>
                <a:solidFill>
                  <a:srgbClr val="FF0000"/>
                </a:solidFill>
              </a:rPr>
              <a:t>p</a:t>
            </a:r>
            <a:r>
              <a:rPr lang="en-US" sz="2000" b="1" dirty="0">
                <a:solidFill>
                  <a:srgbClr val="FF0000"/>
                </a:solidFill>
              </a:rPr>
              <a:t> = 0.3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</a:t>
            </a:r>
            <a:r>
              <a:rPr lang="en-US" sz="2000" b="1" i="1" dirty="0">
                <a:solidFill>
                  <a:srgbClr val="FF0000"/>
                </a:solidFill>
              </a:rPr>
              <a:t>B</a:t>
            </a:r>
            <a:r>
              <a:rPr lang="en-US" sz="2000" b="1" dirty="0">
                <a:solidFill>
                  <a:srgbClr val="FF0000"/>
                </a:solidFill>
                <a:sym typeface="Symbol"/>
              </a:rPr>
              <a:t> </a:t>
            </a:r>
            <a:r>
              <a:rPr lang="en-US" sz="2000" b="1" i="1" dirty="0">
                <a:solidFill>
                  <a:srgbClr val="FF0000"/>
                </a:solidFill>
              </a:rPr>
              <a:t>R</a:t>
            </a:r>
            <a:r>
              <a:rPr lang="en-US" sz="2000" b="1" dirty="0">
                <a:solidFill>
                  <a:srgbClr val="FF0000"/>
                </a:solidFill>
              </a:rPr>
              <a:t>    </a:t>
            </a:r>
            <a:r>
              <a:rPr lang="en-US" sz="3200" dirty="0"/>
              <a:t>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9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6112701" y="76200"/>
            <a:ext cx="2766187" cy="9759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BB0000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latin typeface="Georgia" panose="02040502050405020303" pitchFamily="18" charset="0"/>
              </a:rPr>
              <a:t>The LEP journey</a:t>
            </a:r>
          </a:p>
        </p:txBody>
      </p:sp>
      <p:pic>
        <p:nvPicPr>
          <p:cNvPr id="6" name="Picture 5" descr="lep-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6987"/>
            <a:ext cx="5897826" cy="38719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4515802"/>
            <a:ext cx="9577388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the 27 Km circumference RING,   100 meters below ground</a:t>
            </a:r>
          </a:p>
          <a:p>
            <a:r>
              <a:rPr lang="en-US" sz="2000" dirty="0">
                <a:latin typeface="Georgia" panose="02040502050405020303" pitchFamily="18" charset="0"/>
              </a:rPr>
              <a:t>            1983:   </a:t>
            </a:r>
            <a:r>
              <a:rPr lang="en-US" sz="2000" dirty="0">
                <a:solidFill>
                  <a:srgbClr val="000066"/>
                </a:solidFill>
                <a:latin typeface="Georgia" panose="02040502050405020303" pitchFamily="18" charset="0"/>
              </a:rPr>
              <a:t>the beginning of the excavations: the biggest European Eng. work</a:t>
            </a:r>
          </a:p>
          <a:p>
            <a:r>
              <a:rPr lang="en-US" sz="2000" dirty="0">
                <a:latin typeface="Georgia" panose="02040502050405020303" pitchFamily="18" charset="0"/>
              </a:rPr>
              <a:t> august 1989:   </a:t>
            </a:r>
            <a:r>
              <a:rPr lang="en-US" sz="2000" dirty="0">
                <a:solidFill>
                  <a:srgbClr val="000066"/>
                </a:solidFill>
                <a:latin typeface="Georgia" panose="02040502050405020303" pitchFamily="18" charset="0"/>
              </a:rPr>
              <a:t>first interaction at  E=91 GeV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</a:p>
          <a:p>
            <a:r>
              <a:rPr lang="en-US" sz="2000" dirty="0">
                <a:latin typeface="Georgia" panose="02040502050405020303" pitchFamily="18" charset="0"/>
              </a:rPr>
              <a:t> 1995 - 2000:   </a:t>
            </a:r>
            <a:r>
              <a:rPr lang="en-US" sz="2000" dirty="0">
                <a:solidFill>
                  <a:srgbClr val="000066"/>
                </a:solidFill>
                <a:latin typeface="Georgia" panose="02040502050405020303" pitchFamily="18" charset="0"/>
              </a:rPr>
              <a:t>E=130 – 209 </a:t>
            </a:r>
            <a:r>
              <a:rPr lang="en-US" sz="2000" dirty="0" err="1">
                <a:solidFill>
                  <a:srgbClr val="000066"/>
                </a:solidFill>
                <a:latin typeface="Georgia" panose="02040502050405020303" pitchFamily="18" charset="0"/>
              </a:rPr>
              <a:t>GeV</a:t>
            </a:r>
            <a:endParaRPr lang="en-US" sz="2000" dirty="0">
              <a:solidFill>
                <a:srgbClr val="000066"/>
              </a:solidFill>
              <a:latin typeface="Georgia" panose="02040502050405020303" pitchFamily="18" charset="0"/>
            </a:endParaRPr>
          </a:p>
          <a:p>
            <a:endParaRPr lang="en-US" sz="1200" dirty="0">
              <a:solidFill>
                <a:srgbClr val="000066"/>
              </a:solidFill>
              <a:latin typeface="Georgia" panose="02040502050405020303" pitchFamily="18" charset="0"/>
            </a:endParaRPr>
          </a:p>
          <a:p>
            <a:endParaRPr lang="en-US" sz="1200" dirty="0">
              <a:solidFill>
                <a:srgbClr val="000066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rgbClr val="008000"/>
                </a:solidFill>
                <a:latin typeface="Georgia" panose="02040502050405020303" pitchFamily="18" charset="0"/>
              </a:rPr>
              <a:t>Emilio Picasso director of LEP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1301" y="4016220"/>
            <a:ext cx="38619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Georgia" panose="02040502050405020303" pitchFamily="18" charset="0"/>
              </a:rPr>
              <a:t>L</a:t>
            </a:r>
            <a:r>
              <a:rPr lang="en-US" sz="2000" dirty="0">
                <a:solidFill>
                  <a:srgbClr val="000066"/>
                </a:solidFill>
                <a:latin typeface="Georgia" panose="02040502050405020303" pitchFamily="18" charset="0"/>
              </a:rPr>
              <a:t>arge </a:t>
            </a:r>
            <a:r>
              <a:rPr lang="en-US" sz="2000" b="1" dirty="0">
                <a:solidFill>
                  <a:srgbClr val="000066"/>
                </a:solidFill>
                <a:latin typeface="Georgia" panose="02040502050405020303" pitchFamily="18" charset="0"/>
              </a:rPr>
              <a:t>E</a:t>
            </a:r>
            <a:r>
              <a:rPr lang="en-US" sz="2000" dirty="0">
                <a:solidFill>
                  <a:srgbClr val="000066"/>
                </a:solidFill>
                <a:latin typeface="Georgia" panose="02040502050405020303" pitchFamily="18" charset="0"/>
              </a:rPr>
              <a:t>lectron </a:t>
            </a:r>
            <a:r>
              <a:rPr lang="en-US" sz="2000" b="1" dirty="0">
                <a:solidFill>
                  <a:srgbClr val="000066"/>
                </a:solidFill>
                <a:latin typeface="Georgia" panose="02040502050405020303" pitchFamily="18" charset="0"/>
              </a:rPr>
              <a:t>P</a:t>
            </a:r>
            <a:r>
              <a:rPr lang="en-US" sz="2000" dirty="0">
                <a:solidFill>
                  <a:srgbClr val="000066"/>
                </a:solidFill>
                <a:latin typeface="Georgia" panose="02040502050405020303" pitchFamily="18" charset="0"/>
              </a:rPr>
              <a:t>ositron collider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3353" y="5384973"/>
            <a:ext cx="3757809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/>
              <a:t>11 </a:t>
            </a:r>
            <a:r>
              <a:rPr lang="it-IT" sz="2400" dirty="0" err="1"/>
              <a:t>years</a:t>
            </a:r>
            <a:r>
              <a:rPr lang="it-IT" sz="2400" dirty="0"/>
              <a:t> for </a:t>
            </a:r>
            <a:r>
              <a:rPr lang="it-IT" sz="2400" dirty="0" err="1"/>
              <a:t>construction</a:t>
            </a:r>
            <a:endParaRPr lang="en-US" sz="2400" dirty="0"/>
          </a:p>
          <a:p>
            <a:r>
              <a:rPr lang="it-IT" sz="2400" dirty="0"/>
              <a:t>12 </a:t>
            </a:r>
            <a:r>
              <a:rPr lang="it-IT" sz="2400" dirty="0" err="1"/>
              <a:t>years</a:t>
            </a:r>
            <a:r>
              <a:rPr lang="it-IT" sz="2400" dirty="0"/>
              <a:t> of data </a:t>
            </a:r>
            <a:r>
              <a:rPr lang="it-IT" sz="2400" dirty="0" err="1"/>
              <a:t>taking</a:t>
            </a:r>
            <a:endParaRPr lang="en-US" sz="2400" dirty="0"/>
          </a:p>
          <a:p>
            <a:r>
              <a:rPr lang="it-IT" sz="2400" dirty="0"/>
              <a:t> ~350 x 4 </a:t>
            </a:r>
            <a:r>
              <a:rPr lang="it-IT" sz="2400" dirty="0" err="1"/>
              <a:t>physics</a:t>
            </a:r>
            <a:r>
              <a:rPr lang="it-IT" sz="2400" dirty="0"/>
              <a:t> </a:t>
            </a:r>
            <a:r>
              <a:rPr lang="it-IT" sz="2400" dirty="0" err="1"/>
              <a:t>papers</a:t>
            </a:r>
            <a:r>
              <a:rPr lang="it-IT" sz="2400" dirty="0"/>
              <a:t> 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670" y="1289050"/>
            <a:ext cx="410703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18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LEP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Slide Number Placeholder 8"/>
          <p:cNvSpPr txBox="1">
            <a:spLocks/>
          </p:cNvSpPr>
          <p:nvPr/>
        </p:nvSpPr>
        <p:spPr bwMode="auto">
          <a:xfrm>
            <a:off x="7204075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90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9pPr>
          </a:lstStyle>
          <a:p>
            <a:fld id="{92DA08F8-A8A5-2E42-AD2D-7B06CD53E57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8" descr="detrgb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97200"/>
            <a:ext cx="5076825" cy="36242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1170" y="1213981"/>
            <a:ext cx="9144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Verdana" charset="0"/>
              </a:rPr>
              <a:t>  4 large experiments:   </a:t>
            </a:r>
            <a:r>
              <a:rPr lang="en-US" sz="2400" dirty="0">
                <a:solidFill>
                  <a:srgbClr val="3626FF"/>
                </a:solidFill>
                <a:latin typeface="Verdana" charset="0"/>
              </a:rPr>
              <a:t>ALEPH,  DELPHI,  L3 e  OPAL</a:t>
            </a:r>
          </a:p>
          <a:p>
            <a:endParaRPr lang="en-US" sz="1000" dirty="0">
              <a:solidFill>
                <a:srgbClr val="0000CC"/>
              </a:solidFill>
              <a:latin typeface="Verdana" charset="0"/>
            </a:endParaRPr>
          </a:p>
        </p:txBody>
      </p:sp>
      <p:pic>
        <p:nvPicPr>
          <p:cNvPr id="10" name="Picture 6" descr="delphi_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11984"/>
          <a:stretch>
            <a:fillRect/>
          </a:stretch>
        </p:blipFill>
        <p:spPr>
          <a:xfrm>
            <a:off x="4500563" y="2781300"/>
            <a:ext cx="4643437" cy="41036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1" name="Group 60"/>
          <p:cNvGrpSpPr>
            <a:grpSpLocks/>
          </p:cNvGrpSpPr>
          <p:nvPr/>
        </p:nvGrpSpPr>
        <p:grpSpPr bwMode="auto">
          <a:xfrm rot="971323">
            <a:off x="1260475" y="4292600"/>
            <a:ext cx="3095625" cy="1368425"/>
            <a:chOff x="1655" y="2304"/>
            <a:chExt cx="2767" cy="1262"/>
          </a:xfrm>
        </p:grpSpPr>
        <p:sp>
          <p:nvSpPr>
            <p:cNvPr id="12" name="AutoShape 61"/>
            <p:cNvSpPr>
              <a:spLocks noChangeArrowheads="1"/>
            </p:cNvSpPr>
            <p:nvPr/>
          </p:nvSpPr>
          <p:spPr bwMode="auto">
            <a:xfrm>
              <a:off x="1655" y="2986"/>
              <a:ext cx="1144" cy="95"/>
            </a:xfrm>
            <a:prstGeom prst="rightArrow">
              <a:avLst>
                <a:gd name="adj1" fmla="val 50000"/>
                <a:gd name="adj2" fmla="val 301053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</a:endParaRPr>
            </a:p>
          </p:txBody>
        </p:sp>
        <p:sp>
          <p:nvSpPr>
            <p:cNvPr id="13" name="AutoShape 62"/>
            <p:cNvSpPr>
              <a:spLocks noChangeArrowheads="1"/>
            </p:cNvSpPr>
            <p:nvPr/>
          </p:nvSpPr>
          <p:spPr bwMode="auto">
            <a:xfrm flipH="1">
              <a:off x="3278" y="2986"/>
              <a:ext cx="1144" cy="95"/>
            </a:xfrm>
            <a:prstGeom prst="rightArrow">
              <a:avLst>
                <a:gd name="adj1" fmla="val 50000"/>
                <a:gd name="adj2" fmla="val 3010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63"/>
            <p:cNvSpPr>
              <a:spLocks noChangeArrowheads="1"/>
            </p:cNvSpPr>
            <p:nvPr/>
          </p:nvSpPr>
          <p:spPr bwMode="auto">
            <a:xfrm>
              <a:off x="1837" y="2750"/>
              <a:ext cx="227" cy="22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66"/>
                  </a:solidFill>
                </a:rPr>
                <a:t>e</a:t>
              </a:r>
              <a:r>
                <a:rPr lang="en-US" sz="2400" baseline="30000">
                  <a:solidFill>
                    <a:srgbClr val="000066"/>
                  </a:solidFill>
                </a:rPr>
                <a:t>+</a:t>
              </a:r>
            </a:p>
          </p:txBody>
        </p:sp>
        <p:sp>
          <p:nvSpPr>
            <p:cNvPr id="15" name="Oval 64"/>
            <p:cNvSpPr>
              <a:spLocks noChangeArrowheads="1"/>
            </p:cNvSpPr>
            <p:nvPr/>
          </p:nvSpPr>
          <p:spPr bwMode="auto">
            <a:xfrm>
              <a:off x="3878" y="2795"/>
              <a:ext cx="227" cy="191"/>
            </a:xfrm>
            <a:prstGeom prst="ellipse">
              <a:avLst/>
            </a:prstGeom>
            <a:solidFill>
              <a:srgbClr val="CC66FF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FF0000"/>
                  </a:solidFill>
                </a:rPr>
                <a:t>e</a:t>
              </a:r>
              <a:r>
                <a:rPr lang="en-US" sz="2400" baseline="3000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6" name="Line 65"/>
            <p:cNvSpPr>
              <a:spLocks noChangeShapeType="1"/>
            </p:cNvSpPr>
            <p:nvPr/>
          </p:nvSpPr>
          <p:spPr bwMode="auto">
            <a:xfrm>
              <a:off x="2472" y="2341"/>
              <a:ext cx="474" cy="653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6"/>
            <p:cNvSpPr>
              <a:spLocks noChangeShapeType="1"/>
            </p:cNvSpPr>
            <p:nvPr/>
          </p:nvSpPr>
          <p:spPr bwMode="auto">
            <a:xfrm flipV="1">
              <a:off x="3004" y="2568"/>
              <a:ext cx="103" cy="46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67"/>
            <p:cNvSpPr>
              <a:spLocks noChangeShapeType="1"/>
            </p:cNvSpPr>
            <p:nvPr/>
          </p:nvSpPr>
          <p:spPr bwMode="auto">
            <a:xfrm flipV="1">
              <a:off x="3021" y="2432"/>
              <a:ext cx="539" cy="58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68"/>
            <p:cNvSpPr>
              <a:spLocks noChangeShapeType="1"/>
            </p:cNvSpPr>
            <p:nvPr/>
          </p:nvSpPr>
          <p:spPr bwMode="auto">
            <a:xfrm flipH="1">
              <a:off x="2517" y="3018"/>
              <a:ext cx="466" cy="45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>
              <a:off x="2983" y="3050"/>
              <a:ext cx="305" cy="28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70"/>
            <p:cNvSpPr>
              <a:spLocks noChangeShapeType="1"/>
            </p:cNvSpPr>
            <p:nvPr/>
          </p:nvSpPr>
          <p:spPr bwMode="auto">
            <a:xfrm flipH="1">
              <a:off x="2971" y="3067"/>
              <a:ext cx="36" cy="49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71"/>
            <p:cNvGrpSpPr>
              <a:grpSpLocks/>
            </p:cNvGrpSpPr>
            <p:nvPr/>
          </p:nvGrpSpPr>
          <p:grpSpPr bwMode="auto">
            <a:xfrm>
              <a:off x="2551" y="2304"/>
              <a:ext cx="148" cy="128"/>
              <a:chOff x="1610" y="1071"/>
              <a:chExt cx="181" cy="182"/>
            </a:xfrm>
          </p:grpSpPr>
          <p:sp>
            <p:nvSpPr>
              <p:cNvPr id="52" name="Oval 72"/>
              <p:cNvSpPr>
                <a:spLocks noChangeArrowheads="1"/>
              </p:cNvSpPr>
              <p:nvPr/>
            </p:nvSpPr>
            <p:spPr bwMode="auto">
              <a:xfrm>
                <a:off x="1610" y="1071"/>
                <a:ext cx="181" cy="1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aseline="30000">
                  <a:solidFill>
                    <a:srgbClr val="000066"/>
                  </a:solidFill>
                </a:endParaRPr>
              </a:p>
            </p:txBody>
          </p:sp>
          <p:sp>
            <p:nvSpPr>
              <p:cNvPr id="53" name="Oval 73"/>
              <p:cNvSpPr>
                <a:spLocks noChangeArrowheads="1"/>
              </p:cNvSpPr>
              <p:nvPr/>
            </p:nvSpPr>
            <p:spPr bwMode="auto">
              <a:xfrm>
                <a:off x="1656" y="1162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74"/>
              <p:cNvSpPr>
                <a:spLocks noChangeArrowheads="1"/>
              </p:cNvSpPr>
              <p:nvPr/>
            </p:nvSpPr>
            <p:spPr bwMode="auto">
              <a:xfrm>
                <a:off x="1701" y="111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3" name="Group 75"/>
            <p:cNvGrpSpPr>
              <a:grpSpLocks/>
            </p:cNvGrpSpPr>
            <p:nvPr/>
          </p:nvGrpSpPr>
          <p:grpSpPr bwMode="auto">
            <a:xfrm>
              <a:off x="2143" y="2486"/>
              <a:ext cx="147" cy="128"/>
              <a:chOff x="1338" y="1389"/>
              <a:chExt cx="181" cy="182"/>
            </a:xfrm>
          </p:grpSpPr>
          <p:sp>
            <p:nvSpPr>
              <p:cNvPr id="48" name="Oval 76"/>
              <p:cNvSpPr>
                <a:spLocks noChangeArrowheads="1"/>
              </p:cNvSpPr>
              <p:nvPr/>
            </p:nvSpPr>
            <p:spPr bwMode="auto">
              <a:xfrm>
                <a:off x="1338" y="1389"/>
                <a:ext cx="181" cy="1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aseline="30000">
                  <a:solidFill>
                    <a:srgbClr val="000066"/>
                  </a:solidFill>
                </a:endParaRPr>
              </a:p>
            </p:txBody>
          </p:sp>
          <p:sp>
            <p:nvSpPr>
              <p:cNvPr id="49" name="Oval 77"/>
              <p:cNvSpPr>
                <a:spLocks noChangeArrowheads="1"/>
              </p:cNvSpPr>
              <p:nvPr/>
            </p:nvSpPr>
            <p:spPr bwMode="auto">
              <a:xfrm>
                <a:off x="1428" y="1525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78"/>
              <p:cNvSpPr>
                <a:spLocks noChangeArrowheads="1"/>
              </p:cNvSpPr>
              <p:nvPr/>
            </p:nvSpPr>
            <p:spPr bwMode="auto">
              <a:xfrm>
                <a:off x="1428" y="1434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Oval 79"/>
              <p:cNvSpPr>
                <a:spLocks noChangeArrowheads="1"/>
              </p:cNvSpPr>
              <p:nvPr/>
            </p:nvSpPr>
            <p:spPr bwMode="auto">
              <a:xfrm>
                <a:off x="1383" y="1480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80"/>
            <p:cNvGrpSpPr>
              <a:grpSpLocks/>
            </p:cNvGrpSpPr>
            <p:nvPr/>
          </p:nvGrpSpPr>
          <p:grpSpPr bwMode="auto">
            <a:xfrm>
              <a:off x="2789" y="3430"/>
              <a:ext cx="147" cy="128"/>
              <a:chOff x="1610" y="1071"/>
              <a:chExt cx="181" cy="182"/>
            </a:xfrm>
          </p:grpSpPr>
          <p:sp>
            <p:nvSpPr>
              <p:cNvPr id="45" name="Oval 81"/>
              <p:cNvSpPr>
                <a:spLocks noChangeArrowheads="1"/>
              </p:cNvSpPr>
              <p:nvPr/>
            </p:nvSpPr>
            <p:spPr bwMode="auto">
              <a:xfrm>
                <a:off x="1610" y="1071"/>
                <a:ext cx="181" cy="1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aseline="30000">
                  <a:solidFill>
                    <a:srgbClr val="000066"/>
                  </a:solidFill>
                </a:endParaRPr>
              </a:p>
            </p:txBody>
          </p:sp>
          <p:sp>
            <p:nvSpPr>
              <p:cNvPr id="46" name="Oval 82"/>
              <p:cNvSpPr>
                <a:spLocks noChangeArrowheads="1"/>
              </p:cNvSpPr>
              <p:nvPr/>
            </p:nvSpPr>
            <p:spPr bwMode="auto">
              <a:xfrm>
                <a:off x="1656" y="1162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83"/>
              <p:cNvSpPr>
                <a:spLocks noChangeArrowheads="1"/>
              </p:cNvSpPr>
              <p:nvPr/>
            </p:nvSpPr>
            <p:spPr bwMode="auto">
              <a:xfrm>
                <a:off x="1701" y="111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5" name="Group 84"/>
            <p:cNvGrpSpPr>
              <a:grpSpLocks/>
            </p:cNvGrpSpPr>
            <p:nvPr/>
          </p:nvGrpSpPr>
          <p:grpSpPr bwMode="auto">
            <a:xfrm>
              <a:off x="3057" y="2395"/>
              <a:ext cx="147" cy="128"/>
              <a:chOff x="1610" y="1071"/>
              <a:chExt cx="181" cy="182"/>
            </a:xfrm>
          </p:grpSpPr>
          <p:sp>
            <p:nvSpPr>
              <p:cNvPr id="42" name="Oval 85"/>
              <p:cNvSpPr>
                <a:spLocks noChangeArrowheads="1"/>
              </p:cNvSpPr>
              <p:nvPr/>
            </p:nvSpPr>
            <p:spPr bwMode="auto">
              <a:xfrm>
                <a:off x="1610" y="1071"/>
                <a:ext cx="181" cy="1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aseline="30000">
                  <a:solidFill>
                    <a:srgbClr val="000066"/>
                  </a:solidFill>
                </a:endParaRPr>
              </a:p>
            </p:txBody>
          </p:sp>
          <p:sp>
            <p:nvSpPr>
              <p:cNvPr id="43" name="Oval 86"/>
              <p:cNvSpPr>
                <a:spLocks noChangeArrowheads="1"/>
              </p:cNvSpPr>
              <p:nvPr/>
            </p:nvSpPr>
            <p:spPr bwMode="auto">
              <a:xfrm>
                <a:off x="1656" y="1162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87"/>
              <p:cNvSpPr>
                <a:spLocks noChangeArrowheads="1"/>
              </p:cNvSpPr>
              <p:nvPr/>
            </p:nvSpPr>
            <p:spPr bwMode="auto">
              <a:xfrm>
                <a:off x="1701" y="111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6" name="Group 88"/>
            <p:cNvGrpSpPr>
              <a:grpSpLocks/>
            </p:cNvGrpSpPr>
            <p:nvPr/>
          </p:nvGrpSpPr>
          <p:grpSpPr bwMode="auto">
            <a:xfrm>
              <a:off x="2415" y="3249"/>
              <a:ext cx="147" cy="128"/>
              <a:chOff x="1338" y="1389"/>
              <a:chExt cx="181" cy="182"/>
            </a:xfrm>
          </p:grpSpPr>
          <p:sp>
            <p:nvSpPr>
              <p:cNvPr id="38" name="Oval 89"/>
              <p:cNvSpPr>
                <a:spLocks noChangeArrowheads="1"/>
              </p:cNvSpPr>
              <p:nvPr/>
            </p:nvSpPr>
            <p:spPr bwMode="auto">
              <a:xfrm>
                <a:off x="1338" y="1389"/>
                <a:ext cx="181" cy="1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aseline="30000">
                  <a:solidFill>
                    <a:srgbClr val="000066"/>
                  </a:solidFill>
                </a:endParaRPr>
              </a:p>
            </p:txBody>
          </p:sp>
          <p:sp>
            <p:nvSpPr>
              <p:cNvPr id="39" name="Oval 90"/>
              <p:cNvSpPr>
                <a:spLocks noChangeArrowheads="1"/>
              </p:cNvSpPr>
              <p:nvPr/>
            </p:nvSpPr>
            <p:spPr bwMode="auto">
              <a:xfrm>
                <a:off x="1428" y="1525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91"/>
              <p:cNvSpPr>
                <a:spLocks noChangeArrowheads="1"/>
              </p:cNvSpPr>
              <p:nvPr/>
            </p:nvSpPr>
            <p:spPr bwMode="auto">
              <a:xfrm>
                <a:off x="1428" y="1434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Oval 92"/>
              <p:cNvSpPr>
                <a:spLocks noChangeArrowheads="1"/>
              </p:cNvSpPr>
              <p:nvPr/>
            </p:nvSpPr>
            <p:spPr bwMode="auto">
              <a:xfrm>
                <a:off x="1383" y="1480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" name="Group 93"/>
            <p:cNvGrpSpPr>
              <a:grpSpLocks/>
            </p:cNvGrpSpPr>
            <p:nvPr/>
          </p:nvGrpSpPr>
          <p:grpSpPr bwMode="auto">
            <a:xfrm>
              <a:off x="3277" y="3158"/>
              <a:ext cx="147" cy="128"/>
              <a:chOff x="1338" y="1389"/>
              <a:chExt cx="181" cy="182"/>
            </a:xfrm>
          </p:grpSpPr>
          <p:sp>
            <p:nvSpPr>
              <p:cNvPr id="34" name="Oval 94"/>
              <p:cNvSpPr>
                <a:spLocks noChangeArrowheads="1"/>
              </p:cNvSpPr>
              <p:nvPr/>
            </p:nvSpPr>
            <p:spPr bwMode="auto">
              <a:xfrm>
                <a:off x="1338" y="1389"/>
                <a:ext cx="181" cy="1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aseline="30000">
                  <a:solidFill>
                    <a:srgbClr val="000066"/>
                  </a:solidFill>
                </a:endParaRPr>
              </a:p>
            </p:txBody>
          </p:sp>
          <p:sp>
            <p:nvSpPr>
              <p:cNvPr id="35" name="Oval 95"/>
              <p:cNvSpPr>
                <a:spLocks noChangeArrowheads="1"/>
              </p:cNvSpPr>
              <p:nvPr/>
            </p:nvSpPr>
            <p:spPr bwMode="auto">
              <a:xfrm>
                <a:off x="1428" y="1525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96"/>
              <p:cNvSpPr>
                <a:spLocks noChangeArrowheads="1"/>
              </p:cNvSpPr>
              <p:nvPr/>
            </p:nvSpPr>
            <p:spPr bwMode="auto">
              <a:xfrm>
                <a:off x="1428" y="1434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Oval 97"/>
              <p:cNvSpPr>
                <a:spLocks noChangeArrowheads="1"/>
              </p:cNvSpPr>
              <p:nvPr/>
            </p:nvSpPr>
            <p:spPr bwMode="auto">
              <a:xfrm>
                <a:off x="1383" y="1480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" name="Group 98"/>
            <p:cNvGrpSpPr>
              <a:grpSpLocks/>
            </p:cNvGrpSpPr>
            <p:nvPr/>
          </p:nvGrpSpPr>
          <p:grpSpPr bwMode="auto">
            <a:xfrm>
              <a:off x="3470" y="2531"/>
              <a:ext cx="147" cy="128"/>
              <a:chOff x="1338" y="1389"/>
              <a:chExt cx="181" cy="182"/>
            </a:xfrm>
          </p:grpSpPr>
          <p:sp>
            <p:nvSpPr>
              <p:cNvPr id="30" name="Oval 99"/>
              <p:cNvSpPr>
                <a:spLocks noChangeArrowheads="1"/>
              </p:cNvSpPr>
              <p:nvPr/>
            </p:nvSpPr>
            <p:spPr bwMode="auto">
              <a:xfrm>
                <a:off x="1338" y="1389"/>
                <a:ext cx="181" cy="1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 baseline="30000">
                  <a:solidFill>
                    <a:srgbClr val="000066"/>
                  </a:solidFill>
                </a:endParaRPr>
              </a:p>
            </p:txBody>
          </p:sp>
          <p:sp>
            <p:nvSpPr>
              <p:cNvPr id="31" name="Oval 100"/>
              <p:cNvSpPr>
                <a:spLocks noChangeArrowheads="1"/>
              </p:cNvSpPr>
              <p:nvPr/>
            </p:nvSpPr>
            <p:spPr bwMode="auto">
              <a:xfrm>
                <a:off x="1428" y="1525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101"/>
              <p:cNvSpPr>
                <a:spLocks noChangeArrowheads="1"/>
              </p:cNvSpPr>
              <p:nvPr/>
            </p:nvSpPr>
            <p:spPr bwMode="auto">
              <a:xfrm>
                <a:off x="1428" y="1434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Oval 102"/>
              <p:cNvSpPr>
                <a:spLocks noChangeArrowheads="1"/>
              </p:cNvSpPr>
              <p:nvPr/>
            </p:nvSpPr>
            <p:spPr bwMode="auto">
              <a:xfrm>
                <a:off x="1383" y="1480"/>
                <a:ext cx="45" cy="45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" name="Line 103"/>
            <p:cNvSpPr>
              <a:spLocks noChangeShapeType="1"/>
            </p:cNvSpPr>
            <p:nvPr/>
          </p:nvSpPr>
          <p:spPr bwMode="auto">
            <a:xfrm>
              <a:off x="2290" y="2568"/>
              <a:ext cx="742" cy="46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9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8B8C-2D31-014E-82F1-A3C0F2A13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01595"/>
            <a:ext cx="7781324" cy="533400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digging</a:t>
            </a:r>
            <a:r>
              <a:rPr lang="fr-FR" dirty="0"/>
              <a:t> of the LEP tunnel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DABDE-5866-8447-A3EE-ED2A70E4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F5A97-4F19-544D-AA36-D532D468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E4C0E-E863-4E49-9972-4CFA7EF3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171"/>
            <a:ext cx="4808819" cy="3422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FDAA1-32D6-3145-A1C6-2D443815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986" y="2131143"/>
            <a:ext cx="4115971" cy="3628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D5DC71-0A98-7949-9839-698FB99A75D8}"/>
              </a:ext>
            </a:extLst>
          </p:cNvPr>
          <p:cNvSpPr txBox="1"/>
          <p:nvPr/>
        </p:nvSpPr>
        <p:spPr>
          <a:xfrm>
            <a:off x="0" y="869970"/>
            <a:ext cx="8978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« It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took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six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months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for the Jura water to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be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harnessed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However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there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were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no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other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delays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and  LEP came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into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operation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on July 14, 1989,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with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only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six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months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delay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fr-FR" sz="1400" dirty="0">
                <a:solidFill>
                  <a:srgbClr val="002060"/>
                </a:solidFill>
                <a:latin typeface="Georgia" panose="02040502050405020303" pitchFamily="18" charset="0"/>
              </a:rPr>
              <a:t>(on a 12 </a:t>
            </a:r>
            <a:r>
              <a:rPr lang="fr-FR" sz="1400" dirty="0" err="1">
                <a:solidFill>
                  <a:srgbClr val="002060"/>
                </a:solidFill>
                <a:latin typeface="Georgia" panose="02040502050405020303" pitchFamily="18" charset="0"/>
              </a:rPr>
              <a:t>year</a:t>
            </a:r>
            <a:r>
              <a:rPr lang="fr-FR" sz="1400" dirty="0">
                <a:solidFill>
                  <a:srgbClr val="002060"/>
                </a:solidFill>
                <a:latin typeface="Georgia" panose="02040502050405020303" pitchFamily="18" charset="0"/>
              </a:rPr>
              <a:t> planning) 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on the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initials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plans and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with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the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great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joy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of Emilio »   </a:t>
            </a:r>
          </a:p>
          <a:p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   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from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Ugo </a:t>
            </a:r>
            <a:r>
              <a:rPr lang="fr-FR" dirty="0" err="1">
                <a:solidFill>
                  <a:srgbClr val="002060"/>
                </a:solidFill>
                <a:latin typeface="Georgia" panose="02040502050405020303" pitchFamily="18" charset="0"/>
              </a:rPr>
              <a:t>Amaldi</a:t>
            </a:r>
            <a:r>
              <a:rPr lang="fr-FR" dirty="0">
                <a:solidFill>
                  <a:srgbClr val="002060"/>
                </a:solidFill>
                <a:latin typeface="Georgia" panose="02040502050405020303" pitchFamily="18" charset="0"/>
              </a:rPr>
              <a:t> talk in the memory of Emilio Picasso</a:t>
            </a:r>
          </a:p>
          <a:p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C12B8-6AF1-9F45-8434-B6437566E805}"/>
              </a:ext>
            </a:extLst>
          </p:cNvPr>
          <p:cNvSpPr txBox="1"/>
          <p:nvPr/>
        </p:nvSpPr>
        <p:spPr>
          <a:xfrm>
            <a:off x="4972050" y="5872163"/>
            <a:ext cx="416973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« The last obstacle to </a:t>
            </a:r>
            <a:r>
              <a:rPr lang="fr-FR" dirty="0" err="1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complete</a:t>
            </a:r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 the </a:t>
            </a:r>
          </a:p>
          <a:p>
            <a:r>
              <a:rPr lang="fr-FR" dirty="0" err="1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tunnelling</a:t>
            </a:r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fr-FR" dirty="0" err="1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was</a:t>
            </a:r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 to </a:t>
            </a:r>
            <a:r>
              <a:rPr lang="fr-FR" dirty="0" err="1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cut</a:t>
            </a:r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 a </a:t>
            </a:r>
            <a:r>
              <a:rPr lang="fr-FR" dirty="0" err="1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blue</a:t>
            </a:r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fr-FR" dirty="0" err="1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ribbon</a:t>
            </a:r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. »</a:t>
            </a:r>
          </a:p>
          <a:p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(</a:t>
            </a:r>
            <a:r>
              <a:rPr lang="fr-FR" dirty="0" err="1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Herwig</a:t>
            </a:r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fr-FR" dirty="0" err="1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Schopper</a:t>
            </a:r>
            <a:r>
              <a:rPr lang="fr-FR" dirty="0">
                <a:solidFill>
                  <a:srgbClr val="3626FF"/>
                </a:solidFill>
                <a:latin typeface="Georgia" panose="02040502050405020303" pitchFamily="18" charset="0"/>
                <a:ea typeface="Apple Symbols" panose="02000000000000000000" pitchFamily="2" charset="-79"/>
                <a:cs typeface="Apple Symbols" panose="02000000000000000000" pitchFamily="2" charset="-79"/>
              </a:rPr>
              <a:t> and Emilio Picasso )</a:t>
            </a:r>
          </a:p>
        </p:txBody>
      </p:sp>
    </p:spTree>
    <p:extLst>
      <p:ext uri="{BB962C8B-B14F-4D97-AF65-F5344CB8AC3E}">
        <p14:creationId xmlns:p14="http://schemas.microsoft.com/office/powerpoint/2010/main" val="294829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FB68-5E4B-3340-B335-FBD13172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266695"/>
            <a:ext cx="8646297" cy="533400"/>
          </a:xfrm>
        </p:spPr>
        <p:txBody>
          <a:bodyPr/>
          <a:lstStyle/>
          <a:p>
            <a:r>
              <a:rPr lang="fr-FR" dirty="0"/>
              <a:t>The Delphi </a:t>
            </a:r>
            <a:r>
              <a:rPr lang="fr-FR" dirty="0" err="1"/>
              <a:t>superconducting</a:t>
            </a:r>
            <a:r>
              <a:rPr lang="fr-FR" dirty="0"/>
              <a:t> </a:t>
            </a:r>
            <a:r>
              <a:rPr lang="fr-FR" dirty="0" err="1"/>
              <a:t>magnet</a:t>
            </a:r>
            <a:r>
              <a:rPr lang="fr-FR" dirty="0"/>
              <a:t> </a:t>
            </a:r>
            <a:r>
              <a:rPr lang="fr-FR" dirty="0" err="1"/>
              <a:t>crossing</a:t>
            </a:r>
            <a:r>
              <a:rPr lang="fr-FR" dirty="0"/>
              <a:t> the Jura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DFA0B-7C19-B242-8BB4-B3793851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7FDF2-4B3B-514D-AE16-28403C81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F375E-196C-0441-8C1C-FFF3F177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81" y="984573"/>
            <a:ext cx="6833287" cy="54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6600-F411-4747-9420-F23F2B64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The Precision Observables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BAF06-47A5-A24F-B799-CE4A6A2EE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A939C-ED09-3845-8280-24DB2C87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9E725-AF7B-A449-BE94-C6D266F1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1265F-0BF2-E34F-9937-D7D01FEB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573"/>
            <a:ext cx="9144000" cy="52128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D2AF1A-5FBB-1043-A399-E15E834D1820}"/>
              </a:ext>
            </a:extLst>
          </p:cNvPr>
          <p:cNvSpPr/>
          <p:nvPr/>
        </p:nvSpPr>
        <p:spPr bwMode="auto">
          <a:xfrm>
            <a:off x="3955983" y="4196615"/>
            <a:ext cx="3667225" cy="6833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rPr>
              <a:t>The Z boson couples with L and R leptons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B4387-EC1E-564F-9D19-352A204C6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831" y="4572686"/>
            <a:ext cx="2331987" cy="567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8502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FEC7-FE9E-D146-A47E-110AFA20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869" y="70822"/>
            <a:ext cx="6807200" cy="533400"/>
          </a:xfrm>
        </p:spPr>
        <p:txBody>
          <a:bodyPr/>
          <a:lstStyle/>
          <a:p>
            <a:r>
              <a:rPr lang="en-FR" dirty="0"/>
              <a:t>Radiative Corrections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4FD21-9686-3D4F-88F5-262450418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36586-266B-5042-A68C-DAD3E6ABA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FE3B7-C8AD-404E-861A-EA3559F8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80A73-5D9A-0C4F-A716-ADF965785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813"/>
            <a:ext cx="9144000" cy="5504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C9591-0383-1045-9959-7BC6BB678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08" y="3775321"/>
            <a:ext cx="2536091" cy="78532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38399-946B-F840-8651-F9BB6E237FC7}"/>
              </a:ext>
            </a:extLst>
          </p:cNvPr>
          <p:cNvSpPr/>
          <p:nvPr/>
        </p:nvSpPr>
        <p:spPr>
          <a:xfrm>
            <a:off x="127000" y="6119336"/>
            <a:ext cx="89349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FR" dirty="0"/>
              <a:t>By comparing the experimental measurements of the precision variables with the predictions of the SM, it is possible to indirectly determine the mass of the top, and of the Higgs.</a:t>
            </a:r>
          </a:p>
        </p:txBody>
      </p:sp>
    </p:spTree>
    <p:extLst>
      <p:ext uri="{BB962C8B-B14F-4D97-AF65-F5344CB8AC3E}">
        <p14:creationId xmlns:p14="http://schemas.microsoft.com/office/powerpoint/2010/main" val="176653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D0E1-BED0-234B-8AAD-6234712E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What we measure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F0D78-A5E9-0A47-B614-72AEE379D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3629A-867B-8F47-B874-30BF2767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E89E7-B195-F64C-8903-3F01BF0D8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93162-F6F4-5740-BD1E-1580CAE5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152"/>
            <a:ext cx="9144000" cy="5393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7C5E4-B977-7A4D-846A-38798B545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816" y="2127183"/>
            <a:ext cx="1451193" cy="4716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2118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5F5B-36BB-9B40-B78E-8CC89F38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Measuring Asymmetries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C7571-6EE2-3D4C-8376-91FAC4703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4351C-2F48-EB4E-BD8D-F5B3183F2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269DD-8EAD-EF4C-8EC5-50753CEF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E09A2E-B3E3-5541-ABD1-CD405B0F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875991"/>
            <a:ext cx="9144000" cy="5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D9F3C-75A4-4249-B29E-06940C07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Measuring Asymmetries (2)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78746-90F0-BF43-82CC-41534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5F506-4FE3-F741-BF70-75EBB54AF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5BADA3-289F-8649-9866-7FD34537E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144"/>
            <a:ext cx="9144000" cy="48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F954-8AB1-FF41-9915-7E36E90D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2BE74-273C-2942-983D-0692CA591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58177-30BB-464B-B4AA-00A63EF2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54259-D684-CC45-AC77-636B3F62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486D2-A6DE-E441-A3A6-5879529A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8" y="22034"/>
            <a:ext cx="9144000" cy="61070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2F97EE-54A1-B04B-8523-E48D0959E433}"/>
              </a:ext>
            </a:extLst>
          </p:cNvPr>
          <p:cNvSpPr/>
          <p:nvPr/>
        </p:nvSpPr>
        <p:spPr>
          <a:xfrm>
            <a:off x="550384" y="6092009"/>
            <a:ext cx="8043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dirty="0">
                <a:hlinkClick r:id="rId3"/>
              </a:rPr>
              <a:t>https://cds.cern.ch/record/2689203/files/CERNCourier2019SepOct-digitaledition.pdf</a:t>
            </a:r>
            <a:endParaRPr lang="en-FR" dirty="0"/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0133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54" y="1638285"/>
            <a:ext cx="2614246" cy="2509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Line-shape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/>
              <a:t>To </a:t>
            </a:r>
            <a:r>
              <a:rPr lang="it-IT" sz="2000" dirty="0" err="1"/>
              <a:t>determine</a:t>
            </a:r>
            <a:r>
              <a:rPr lang="it-IT" sz="2000" dirty="0"/>
              <a:t> the "line-</a:t>
            </a:r>
            <a:r>
              <a:rPr lang="it-IT" sz="2000" dirty="0" err="1"/>
              <a:t>shape</a:t>
            </a:r>
            <a:r>
              <a:rPr lang="it-IT" sz="2000" dirty="0"/>
              <a:t>" of the </a:t>
            </a:r>
            <a:r>
              <a:rPr lang="it-IT" sz="2000" dirty="0" err="1"/>
              <a:t>Z</a:t>
            </a:r>
            <a:r>
              <a:rPr lang="it-IT" sz="2000" dirty="0"/>
              <a:t> </a:t>
            </a:r>
            <a:r>
              <a:rPr lang="it-IT" sz="2000" dirty="0" err="1"/>
              <a:t>boson</a:t>
            </a:r>
            <a:r>
              <a:rPr lang="it-IT" sz="2000" dirty="0"/>
              <a:t>, cross </a:t>
            </a:r>
            <a:r>
              <a:rPr lang="it-IT" sz="2000" dirty="0" err="1"/>
              <a:t>sections</a:t>
            </a:r>
            <a:r>
              <a:rPr lang="it-IT" sz="2000" dirty="0"/>
              <a:t> are </a:t>
            </a:r>
            <a:r>
              <a:rPr lang="it-IT" sz="2000" dirty="0" err="1"/>
              <a:t>measured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err="1"/>
              <a:t>function</a:t>
            </a:r>
            <a:r>
              <a:rPr lang="it-IT" sz="2000" dirty="0"/>
              <a:t> of  the center of mass </a:t>
            </a:r>
            <a:r>
              <a:rPr lang="it-IT" sz="2000" dirty="0" err="1"/>
              <a:t>energy</a:t>
            </a:r>
            <a:r>
              <a:rPr lang="it-IT" sz="2000" dirty="0"/>
              <a:t> and for </a:t>
            </a:r>
            <a:r>
              <a:rPr lang="it-IT" sz="2000" dirty="0" err="1"/>
              <a:t>selected</a:t>
            </a:r>
            <a:r>
              <a:rPr lang="it-IT" sz="2000" dirty="0"/>
              <a:t> </a:t>
            </a:r>
            <a:r>
              <a:rPr lang="it-IT" sz="2000" dirty="0" err="1"/>
              <a:t>final</a:t>
            </a:r>
            <a:r>
              <a:rPr lang="it-IT" sz="2000" dirty="0"/>
              <a:t> </a:t>
            </a:r>
            <a:r>
              <a:rPr lang="it-IT" sz="2000" dirty="0" err="1"/>
              <a:t>states</a:t>
            </a:r>
            <a:r>
              <a:rPr lang="it-IT" sz="2000" dirty="0"/>
              <a:t>:</a:t>
            </a:r>
          </a:p>
          <a:p>
            <a:pPr>
              <a:buFont typeface="Symbol" pitchFamily="2" charset="2"/>
              <a:buChar char="s"/>
            </a:pPr>
            <a:r>
              <a:rPr lang="it-IT" sz="2000" b="1" dirty="0"/>
              <a:t>= (</a:t>
            </a:r>
            <a:r>
              <a:rPr lang="it-IT" sz="2000" b="1" dirty="0" err="1"/>
              <a:t>N</a:t>
            </a:r>
            <a:r>
              <a:rPr lang="it-IT" sz="2000" b="1" baseline="-25000" dirty="0" err="1"/>
              <a:t>data</a:t>
            </a:r>
            <a:r>
              <a:rPr lang="it-IT" sz="2000" b="1" dirty="0"/>
              <a:t> </a:t>
            </a:r>
            <a:r>
              <a:rPr lang="it-IT" sz="2000" b="1" dirty="0">
                <a:sym typeface="Symbol"/>
              </a:rPr>
              <a:t></a:t>
            </a:r>
            <a:r>
              <a:rPr lang="it-IT" sz="2000" b="1" dirty="0"/>
              <a:t> </a:t>
            </a:r>
            <a:r>
              <a:rPr lang="it-IT" sz="2000" b="1" dirty="0" err="1"/>
              <a:t>N</a:t>
            </a:r>
            <a:r>
              <a:rPr lang="it-IT" sz="2000" b="1" baseline="-25000" dirty="0" err="1"/>
              <a:t>bck</a:t>
            </a:r>
            <a:r>
              <a:rPr lang="it-IT" sz="2000" b="1" dirty="0"/>
              <a:t>) / </a:t>
            </a:r>
            <a:r>
              <a:rPr lang="it-IT" sz="2800" b="1" dirty="0">
                <a:sym typeface="Symbol"/>
              </a:rPr>
              <a:t></a:t>
            </a:r>
            <a:r>
              <a:rPr lang="it-IT" sz="2000" b="1" dirty="0">
                <a:sym typeface="Symbol"/>
              </a:rPr>
              <a:t>  </a:t>
            </a:r>
            <a:r>
              <a:rPr lang="it-IT" sz="2000" b="1" dirty="0" err="1"/>
              <a:t>Luminosity</a:t>
            </a:r>
            <a:r>
              <a:rPr lang="it-IT" sz="2000" b="1" dirty="0"/>
              <a:t>    </a:t>
            </a:r>
            <a:r>
              <a:rPr lang="it-IT" sz="2000" dirty="0"/>
              <a:t>vs   </a:t>
            </a:r>
            <a:r>
              <a:rPr lang="it-IT" sz="2000" b="1" dirty="0" err="1">
                <a:solidFill>
                  <a:srgbClr val="0000FF"/>
                </a:solidFill>
              </a:rPr>
              <a:t>E</a:t>
            </a:r>
            <a:r>
              <a:rPr lang="it-IT" sz="2000" b="1" baseline="-25000" dirty="0" err="1">
                <a:solidFill>
                  <a:srgbClr val="0000FF"/>
                </a:solidFill>
              </a:rPr>
              <a:t>cm</a:t>
            </a:r>
            <a:endParaRPr lang="it-IT" sz="2000" b="1" baseline="-25000" dirty="0">
              <a:solidFill>
                <a:srgbClr val="0000FF"/>
              </a:solidFill>
            </a:endParaRPr>
          </a:p>
          <a:p>
            <a:pPr>
              <a:buFont typeface="Symbol" pitchFamily="2" charset="2"/>
              <a:buChar char="s"/>
            </a:pPr>
            <a:endParaRPr lang="it-IT" sz="2000" dirty="0"/>
          </a:p>
          <a:p>
            <a:r>
              <a:rPr lang="it-IT" sz="2000" dirty="0" err="1"/>
              <a:t>Experimentally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means</a:t>
            </a:r>
            <a:r>
              <a:rPr lang="it-IT" sz="20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/>
              <a:t>count</a:t>
            </a:r>
            <a:r>
              <a:rPr lang="it-IT" sz="2000" dirty="0"/>
              <a:t> the </a:t>
            </a:r>
            <a:r>
              <a:rPr lang="it-IT" sz="2000" dirty="0" err="1"/>
              <a:t>events</a:t>
            </a:r>
            <a:r>
              <a:rPr lang="it-IT" sz="2000" dirty="0"/>
              <a:t>  (</a:t>
            </a:r>
            <a:r>
              <a:rPr lang="it-IT" sz="2000" dirty="0" err="1"/>
              <a:t>N</a:t>
            </a:r>
            <a:r>
              <a:rPr lang="it-IT" sz="2000" baseline="-25000" dirty="0" err="1"/>
              <a:t>data</a:t>
            </a:r>
            <a:r>
              <a:rPr lang="it-IT" sz="2000" dirty="0"/>
              <a:t>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/>
              <a:t>determine</a:t>
            </a:r>
            <a:r>
              <a:rPr lang="it-IT" sz="2000" dirty="0"/>
              <a:t> the </a:t>
            </a:r>
            <a:r>
              <a:rPr lang="it-IT" sz="2000" dirty="0" err="1"/>
              <a:t>efficiencies</a:t>
            </a:r>
            <a:r>
              <a:rPr lang="it-IT" dirty="0"/>
              <a:t> </a:t>
            </a:r>
            <a:r>
              <a:rPr lang="it-IT" b="1" dirty="0">
                <a:solidFill>
                  <a:srgbClr val="3626FF"/>
                </a:solidFill>
                <a:sym typeface="Symbol"/>
              </a:rPr>
              <a:t></a:t>
            </a:r>
            <a:r>
              <a:rPr lang="it-IT" b="1" dirty="0">
                <a:sym typeface="Symbol"/>
              </a:rPr>
              <a:t> </a:t>
            </a:r>
            <a:r>
              <a:rPr lang="it-IT" sz="2000" dirty="0"/>
              <a:t>of the </a:t>
            </a:r>
            <a:r>
              <a:rPr lang="it-IT" sz="2000" dirty="0" err="1"/>
              <a:t>apparatus</a:t>
            </a:r>
            <a:r>
              <a:rPr lang="it-IT" sz="2000" dirty="0"/>
              <a:t> for the 			</a:t>
            </a:r>
            <a:r>
              <a:rPr lang="it-IT" sz="2000" dirty="0" err="1"/>
              <a:t>detection</a:t>
            </a:r>
            <a:r>
              <a:rPr lang="it-IT" sz="2000" dirty="0"/>
              <a:t> of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events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err="1"/>
              <a:t>determine</a:t>
            </a:r>
            <a:r>
              <a:rPr lang="it-IT" sz="2000" dirty="0"/>
              <a:t> the background </a:t>
            </a:r>
            <a:r>
              <a:rPr lang="it-IT" sz="2000" dirty="0" err="1"/>
              <a:t>events</a:t>
            </a:r>
            <a:r>
              <a:rPr lang="it-IT" sz="2000" dirty="0"/>
              <a:t> (</a:t>
            </a:r>
            <a:r>
              <a:rPr lang="it-IT" sz="2000" dirty="0" err="1"/>
              <a:t>N</a:t>
            </a:r>
            <a:r>
              <a:rPr lang="it-IT" sz="2000" baseline="-25000" dirty="0" err="1"/>
              <a:t>bkg</a:t>
            </a:r>
            <a:r>
              <a:rPr lang="it-IT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err="1"/>
              <a:t>measure</a:t>
            </a:r>
            <a:r>
              <a:rPr lang="it-IT" sz="2000" dirty="0"/>
              <a:t> the </a:t>
            </a:r>
            <a:r>
              <a:rPr lang="it-IT" sz="2000" dirty="0" err="1">
                <a:solidFill>
                  <a:srgbClr val="3626FF"/>
                </a:solidFill>
              </a:rPr>
              <a:t>Luminosity</a:t>
            </a:r>
            <a:endParaRPr lang="it-IT" sz="2000" dirty="0">
              <a:solidFill>
                <a:srgbClr val="3626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 </a:t>
            </a:r>
            <a:r>
              <a:rPr lang="it-IT" sz="2000" dirty="0" err="1"/>
              <a:t>measure</a:t>
            </a:r>
            <a:r>
              <a:rPr lang="it-IT" sz="2000" dirty="0"/>
              <a:t> the </a:t>
            </a:r>
            <a:r>
              <a:rPr lang="it-IT" sz="2000" dirty="0" err="1">
                <a:solidFill>
                  <a:srgbClr val="3626FF"/>
                </a:solidFill>
              </a:rPr>
              <a:t>beam</a:t>
            </a:r>
            <a:r>
              <a:rPr lang="it-IT" sz="2000" dirty="0"/>
              <a:t> </a:t>
            </a:r>
            <a:r>
              <a:rPr lang="it-IT" sz="2000" dirty="0" err="1">
                <a:solidFill>
                  <a:srgbClr val="3626FF"/>
                </a:solidFill>
              </a:rPr>
              <a:t>energy</a:t>
            </a:r>
            <a:r>
              <a:rPr lang="it-IT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To </a:t>
            </a:r>
            <a:r>
              <a:rPr lang="it-IT" sz="2000" dirty="0" err="1"/>
              <a:t>achieve</a:t>
            </a:r>
            <a:r>
              <a:rPr lang="it-IT" sz="2000" dirty="0"/>
              <a:t> a </a:t>
            </a:r>
            <a:r>
              <a:rPr lang="it-IT" sz="2000" dirty="0" err="1">
                <a:solidFill>
                  <a:srgbClr val="FF0000"/>
                </a:solidFill>
              </a:rPr>
              <a:t>fraction</a:t>
            </a:r>
            <a:r>
              <a:rPr lang="it-IT" sz="2000" dirty="0">
                <a:solidFill>
                  <a:srgbClr val="FF0000"/>
                </a:solidFill>
              </a:rPr>
              <a:t> of per-mille </a:t>
            </a:r>
            <a:r>
              <a:rPr lang="it-IT" sz="2000" dirty="0" err="1">
                <a:solidFill>
                  <a:srgbClr val="FF0000"/>
                </a:solidFill>
              </a:rPr>
              <a:t>precision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/>
              <a:t>on the </a:t>
            </a:r>
            <a:r>
              <a:rPr lang="it-IT" sz="2000" dirty="0" err="1"/>
              <a:t>parameters</a:t>
            </a:r>
            <a:r>
              <a:rPr lang="it-IT" sz="2000" dirty="0"/>
              <a:t> of the </a:t>
            </a:r>
            <a:r>
              <a:rPr lang="it-IT" sz="2000" dirty="0" err="1"/>
              <a:t>Z</a:t>
            </a:r>
            <a:r>
              <a:rPr lang="it-IT" sz="2000" dirty="0"/>
              <a:t> </a:t>
            </a:r>
            <a:r>
              <a:rPr lang="it-IT" sz="2000" dirty="0" err="1"/>
              <a:t>boson</a:t>
            </a:r>
            <a:r>
              <a:rPr lang="it-IT" sz="2000" dirty="0"/>
              <a:t>,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necessary</a:t>
            </a:r>
            <a:r>
              <a:rPr lang="it-IT" sz="2000" dirty="0"/>
              <a:t> to </a:t>
            </a:r>
            <a:r>
              <a:rPr lang="it-IT" sz="2000" dirty="0" err="1"/>
              <a:t>reach</a:t>
            </a:r>
            <a:r>
              <a:rPr lang="it-IT" sz="2000" dirty="0"/>
              <a:t>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precision</a:t>
            </a:r>
            <a:r>
              <a:rPr lang="it-IT" sz="2000" dirty="0"/>
              <a:t> on </a:t>
            </a:r>
            <a:r>
              <a:rPr lang="it-IT" sz="2000" dirty="0" err="1"/>
              <a:t>both</a:t>
            </a:r>
            <a:r>
              <a:rPr lang="it-IT" sz="2000" dirty="0"/>
              <a:t> the </a:t>
            </a:r>
            <a:r>
              <a:rPr lang="it-IT" sz="2000" dirty="0" err="1"/>
              <a:t>initial</a:t>
            </a:r>
            <a:r>
              <a:rPr lang="it-IT" sz="2000" dirty="0"/>
              <a:t> state e + e- (</a:t>
            </a:r>
            <a:r>
              <a:rPr lang="it-IT" sz="2000" dirty="0" err="1"/>
              <a:t>Ecm</a:t>
            </a:r>
            <a:r>
              <a:rPr lang="it-IT" sz="2000" dirty="0"/>
              <a:t> and </a:t>
            </a:r>
            <a:r>
              <a:rPr lang="it-IT" sz="2000" dirty="0" err="1"/>
              <a:t>Luminosity</a:t>
            </a:r>
            <a:r>
              <a:rPr lang="it-IT" sz="2000" dirty="0"/>
              <a:t>) and  </a:t>
            </a:r>
            <a:r>
              <a:rPr lang="it-IT" sz="2000" dirty="0" err="1"/>
              <a:t>final</a:t>
            </a:r>
            <a:r>
              <a:rPr lang="it-IT" sz="2000" dirty="0"/>
              <a:t> state </a:t>
            </a:r>
            <a:r>
              <a:rPr lang="it-IT" sz="2000" dirty="0" err="1"/>
              <a:t>f</a:t>
            </a:r>
            <a:r>
              <a:rPr lang="it-IT" sz="2000" dirty="0"/>
              <a:t> + </a:t>
            </a:r>
            <a:r>
              <a:rPr lang="it-IT" sz="2000" dirty="0" err="1"/>
              <a:t>f</a:t>
            </a:r>
            <a:r>
              <a:rPr lang="it-IT" sz="2000" dirty="0"/>
              <a:t>-.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73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beam energy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850" y="833804"/>
            <a:ext cx="8636000" cy="5524500"/>
          </a:xfrm>
        </p:spPr>
        <p:txBody>
          <a:bodyPr/>
          <a:lstStyle/>
          <a:p>
            <a:r>
              <a:rPr lang="it-IT" sz="1800" dirty="0"/>
              <a:t>The </a:t>
            </a:r>
            <a:r>
              <a:rPr lang="it-IT" sz="1800" dirty="0" err="1"/>
              <a:t>equation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</a:t>
            </a:r>
            <a:r>
              <a:rPr lang="it-IT" sz="1800" dirty="0" err="1"/>
              <a:t>determines</a:t>
            </a:r>
            <a:r>
              <a:rPr lang="it-IT" sz="1800" dirty="0"/>
              <a:t> the </a:t>
            </a:r>
            <a:r>
              <a:rPr lang="it-IT" sz="1800" dirty="0" err="1"/>
              <a:t>energy</a:t>
            </a:r>
            <a:r>
              <a:rPr lang="it-IT" sz="1800" dirty="0"/>
              <a:t> of the </a:t>
            </a:r>
            <a:r>
              <a:rPr lang="it-IT" sz="1800" dirty="0" err="1"/>
              <a:t>beams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a collider </a:t>
            </a:r>
            <a:r>
              <a:rPr lang="it-IT" sz="1800" dirty="0" err="1"/>
              <a:t>is</a:t>
            </a:r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r>
              <a:rPr lang="it-IT" sz="1800" dirty="0" err="1"/>
              <a:t>However</a:t>
            </a:r>
            <a:r>
              <a:rPr lang="it-IT" sz="1800" dirty="0"/>
              <a:t>, </a:t>
            </a:r>
            <a:r>
              <a:rPr lang="it-IT" sz="1800" dirty="0" err="1"/>
              <a:t>it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not</a:t>
            </a:r>
            <a:r>
              <a:rPr lang="it-IT" sz="1800" dirty="0"/>
              <a:t> </a:t>
            </a:r>
            <a:r>
              <a:rPr lang="it-IT" sz="1800" dirty="0" err="1"/>
              <a:t>trivial</a:t>
            </a:r>
            <a:r>
              <a:rPr lang="it-IT" sz="1800" dirty="0"/>
              <a:t> to </a:t>
            </a:r>
            <a:r>
              <a:rPr lang="it-IT" sz="1800" dirty="0" err="1"/>
              <a:t>measure</a:t>
            </a:r>
            <a:r>
              <a:rPr lang="it-IT" sz="1800" dirty="0"/>
              <a:t> the </a:t>
            </a:r>
            <a:r>
              <a:rPr lang="it-IT" sz="1800" dirty="0" err="1"/>
              <a:t>integral</a:t>
            </a:r>
            <a:r>
              <a:rPr lang="it-IT" sz="1800" dirty="0"/>
              <a:t> </a:t>
            </a:r>
            <a:r>
              <a:rPr lang="it-IT" sz="1800" dirty="0" err="1"/>
              <a:t>magnetic</a:t>
            </a:r>
            <a:r>
              <a:rPr lang="it-IT" sz="1800" dirty="0"/>
              <a:t> B </a:t>
            </a:r>
            <a:r>
              <a:rPr lang="it-IT" sz="1800" dirty="0" err="1"/>
              <a:t>field</a:t>
            </a:r>
            <a:r>
              <a:rPr lang="it-IT" sz="1800" dirty="0"/>
              <a:t> and the </a:t>
            </a:r>
            <a:r>
              <a:rPr lang="it-IT" sz="1800" dirty="0" err="1"/>
              <a:t>total</a:t>
            </a:r>
            <a:r>
              <a:rPr lang="it-IT" sz="1800" dirty="0"/>
              <a:t> </a:t>
            </a:r>
            <a:r>
              <a:rPr lang="it-IT" sz="1800" dirty="0" err="1"/>
              <a:t>path</a:t>
            </a:r>
            <a:r>
              <a:rPr lang="it-IT" sz="1800" dirty="0"/>
              <a:t> </a:t>
            </a:r>
            <a:r>
              <a:rPr lang="it-IT" sz="1800" dirty="0" err="1"/>
              <a:t>traveled</a:t>
            </a:r>
            <a:r>
              <a:rPr lang="it-IT" sz="1800" dirty="0"/>
              <a:t> by the </a:t>
            </a:r>
            <a:r>
              <a:rPr lang="it-IT" sz="1800" dirty="0" err="1"/>
              <a:t>particle</a:t>
            </a:r>
            <a:r>
              <a:rPr lang="it-IT" sz="1800" dirty="0"/>
              <a:t> L with </a:t>
            </a:r>
            <a:r>
              <a:rPr lang="it-IT" sz="1800" dirty="0" err="1"/>
              <a:t>accuracies</a:t>
            </a:r>
            <a:r>
              <a:rPr lang="it-IT" sz="1800" dirty="0"/>
              <a:t> of </a:t>
            </a:r>
            <a:r>
              <a:rPr lang="it-IT" sz="1800" dirty="0" err="1"/>
              <a:t>less</a:t>
            </a:r>
            <a:r>
              <a:rPr lang="it-IT" sz="1800" dirty="0"/>
              <a:t> </a:t>
            </a:r>
            <a:r>
              <a:rPr lang="it-IT" sz="1800" dirty="0" err="1"/>
              <a:t>than</a:t>
            </a:r>
            <a:r>
              <a:rPr lang="it-IT" sz="1800" dirty="0"/>
              <a:t> per-mille. </a:t>
            </a:r>
          </a:p>
          <a:p>
            <a:r>
              <a:rPr lang="it-IT" sz="1800" dirty="0"/>
              <a:t>The </a:t>
            </a:r>
            <a:r>
              <a:rPr lang="it-IT" sz="1800" dirty="0" err="1"/>
              <a:t>method</a:t>
            </a:r>
            <a:r>
              <a:rPr lang="it-IT" sz="1800" dirty="0"/>
              <a:t> </a:t>
            </a:r>
            <a:r>
              <a:rPr lang="it-IT" sz="1800" dirty="0" err="1"/>
              <a:t>used</a:t>
            </a:r>
            <a:r>
              <a:rPr lang="it-IT" sz="1800" dirty="0"/>
              <a:t> to </a:t>
            </a:r>
            <a:r>
              <a:rPr lang="it-IT" sz="1800" dirty="0" err="1"/>
              <a:t>achieve</a:t>
            </a:r>
            <a:r>
              <a:rPr lang="it-IT" sz="1800" dirty="0"/>
              <a:t> </a:t>
            </a:r>
            <a:r>
              <a:rPr lang="it-IT" sz="1800" dirty="0" err="1"/>
              <a:t>these</a:t>
            </a:r>
            <a:r>
              <a:rPr lang="it-IT" sz="1800" dirty="0"/>
              <a:t> </a:t>
            </a:r>
            <a:r>
              <a:rPr lang="it-IT" sz="1800" dirty="0" err="1"/>
              <a:t>accuracies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of "</a:t>
            </a:r>
            <a:r>
              <a:rPr lang="it-IT" sz="1800" dirty="0" err="1"/>
              <a:t>Resonant</a:t>
            </a:r>
            <a:r>
              <a:rPr lang="it-IT" sz="1800" dirty="0"/>
              <a:t> </a:t>
            </a:r>
            <a:r>
              <a:rPr lang="it-IT" sz="1800" dirty="0" err="1"/>
              <a:t>Depolarization</a:t>
            </a:r>
            <a:r>
              <a:rPr lang="it-IT" sz="1800" dirty="0"/>
              <a:t>".</a:t>
            </a:r>
          </a:p>
          <a:p>
            <a:endParaRPr lang="it-IT" sz="1800" dirty="0"/>
          </a:p>
          <a:p>
            <a:r>
              <a:rPr lang="it-IT" sz="1800" dirty="0" err="1"/>
              <a:t>This</a:t>
            </a:r>
            <a:r>
              <a:rPr lang="it-IT" sz="1800" dirty="0"/>
              <a:t> </a:t>
            </a:r>
            <a:r>
              <a:rPr lang="it-IT" sz="1800" dirty="0" err="1"/>
              <a:t>measurement</a:t>
            </a:r>
            <a:r>
              <a:rPr lang="it-IT" sz="1800" dirty="0"/>
              <a:t> </a:t>
            </a:r>
            <a:r>
              <a:rPr lang="it-IT" sz="1800" dirty="0" err="1"/>
              <a:t>takes</a:t>
            </a:r>
            <a:r>
              <a:rPr lang="it-IT" sz="1800" dirty="0"/>
              <a:t> </a:t>
            </a:r>
            <a:r>
              <a:rPr lang="it-IT" sz="1800" dirty="0" err="1"/>
              <a:t>place</a:t>
            </a:r>
            <a:r>
              <a:rPr lang="it-IT" sz="1800" dirty="0"/>
              <a:t> in special machine </a:t>
            </a:r>
            <a:r>
              <a:rPr lang="it-IT" sz="1800" dirty="0" err="1"/>
              <a:t>runs</a:t>
            </a:r>
            <a:r>
              <a:rPr lang="it-IT" sz="1800" dirty="0"/>
              <a:t>, i.e. </a:t>
            </a:r>
            <a:r>
              <a:rPr lang="it-IT" sz="1800" dirty="0" err="1"/>
              <a:t>at</a:t>
            </a:r>
            <a:r>
              <a:rPr lang="it-IT" sz="1800" dirty="0"/>
              <a:t> a </a:t>
            </a:r>
            <a:r>
              <a:rPr lang="it-IT" sz="1800" dirty="0" err="1"/>
              <a:t>given</a:t>
            </a:r>
            <a:r>
              <a:rPr lang="it-IT" sz="1800" dirty="0"/>
              <a:t> time </a:t>
            </a:r>
            <a:r>
              <a:rPr lang="it-IT" sz="1800" dirty="0">
                <a:solidFill>
                  <a:srgbClr val="FF0000"/>
                </a:solidFill>
              </a:rPr>
              <a:t>t0</a:t>
            </a:r>
            <a:r>
              <a:rPr lang="it-IT" sz="1800" dirty="0"/>
              <a:t>.</a:t>
            </a:r>
          </a:p>
          <a:p>
            <a:r>
              <a:rPr lang="it-IT" sz="1800" dirty="0" err="1"/>
              <a:t>What</a:t>
            </a:r>
            <a:r>
              <a:rPr lang="it-IT" sz="1800" dirty="0"/>
              <a:t> </a:t>
            </a:r>
            <a:r>
              <a:rPr lang="it-IT" sz="1800" dirty="0" err="1"/>
              <a:t>you</a:t>
            </a:r>
            <a:r>
              <a:rPr lang="it-IT" sz="1800" dirty="0"/>
              <a:t> </a:t>
            </a:r>
            <a:r>
              <a:rPr lang="it-IT" sz="1800" dirty="0" err="1"/>
              <a:t>really</a:t>
            </a:r>
            <a:r>
              <a:rPr lang="it-IT" sz="1800" dirty="0"/>
              <a:t> </a:t>
            </a:r>
            <a:r>
              <a:rPr lang="it-IT" sz="1800" dirty="0" err="1"/>
              <a:t>need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to </a:t>
            </a:r>
            <a:r>
              <a:rPr lang="it-IT" sz="1800" dirty="0" err="1"/>
              <a:t>know</a:t>
            </a:r>
            <a:r>
              <a:rPr lang="it-IT" sz="1800" dirty="0"/>
              <a:t> the </a:t>
            </a:r>
            <a:r>
              <a:rPr lang="it-IT" sz="1800" dirty="0" err="1"/>
              <a:t>energy</a:t>
            </a:r>
            <a:r>
              <a:rPr lang="it-IT" sz="1800" dirty="0"/>
              <a:t> of the </a:t>
            </a:r>
            <a:r>
              <a:rPr lang="it-IT" sz="1800" dirty="0" err="1"/>
              <a:t>beam</a:t>
            </a:r>
            <a:r>
              <a:rPr lang="it-IT" sz="1800" dirty="0"/>
              <a:t>  </a:t>
            </a:r>
            <a:r>
              <a:rPr lang="it-IT" sz="1800" dirty="0" err="1"/>
              <a:t>during</a:t>
            </a:r>
            <a:r>
              <a:rPr lang="it-IT" sz="1800" dirty="0"/>
              <a:t> </a:t>
            </a:r>
            <a:r>
              <a:rPr lang="it-IT" sz="1800" dirty="0" err="1"/>
              <a:t>physics</a:t>
            </a:r>
            <a:r>
              <a:rPr lang="it-IT" sz="1800" dirty="0"/>
              <a:t> </a:t>
            </a:r>
            <a:r>
              <a:rPr lang="it-IT" sz="1800" dirty="0" err="1"/>
              <a:t>runs</a:t>
            </a:r>
            <a:r>
              <a:rPr lang="it-IT" sz="1800" dirty="0"/>
              <a:t>, i.e. </a:t>
            </a:r>
            <a:r>
              <a:rPr lang="it-IT" sz="1800" dirty="0" err="1"/>
              <a:t>at</a:t>
            </a:r>
            <a:r>
              <a:rPr lang="it-IT" sz="1800" dirty="0"/>
              <a:t> the time </a:t>
            </a:r>
            <a:r>
              <a:rPr lang="it-IT" sz="1800" dirty="0">
                <a:solidFill>
                  <a:srgbClr val="FF0000"/>
                </a:solidFill>
              </a:rPr>
              <a:t>t1</a:t>
            </a:r>
            <a:r>
              <a:rPr lang="it-IT" sz="1800" dirty="0"/>
              <a:t>. </a:t>
            </a:r>
          </a:p>
          <a:p>
            <a:r>
              <a:rPr lang="it-IT" sz="1800" dirty="0" err="1"/>
              <a:t>It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therefore</a:t>
            </a:r>
            <a:r>
              <a:rPr lang="it-IT" sz="1800" dirty="0"/>
              <a:t> </a:t>
            </a:r>
            <a:r>
              <a:rPr lang="it-IT" sz="1800" dirty="0" err="1"/>
              <a:t>necessary</a:t>
            </a:r>
            <a:r>
              <a:rPr lang="it-IT" sz="1800" dirty="0"/>
              <a:t> to correlate the </a:t>
            </a:r>
            <a:r>
              <a:rPr lang="it-IT" sz="1800" dirty="0" err="1"/>
              <a:t>measurement</a:t>
            </a:r>
            <a:r>
              <a:rPr lang="it-IT" sz="1800" dirty="0"/>
              <a:t> of the </a:t>
            </a:r>
            <a:r>
              <a:rPr lang="it-IT" sz="1800" dirty="0" err="1"/>
              <a:t>energy</a:t>
            </a:r>
            <a:r>
              <a:rPr lang="it-IT" sz="1800" dirty="0"/>
              <a:t> of the </a:t>
            </a:r>
            <a:r>
              <a:rPr lang="it-IT" sz="1800" dirty="0" err="1"/>
              <a:t>beam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the time </a:t>
            </a:r>
            <a:r>
              <a:rPr lang="it-IT" sz="1800" dirty="0">
                <a:solidFill>
                  <a:srgbClr val="FF0000"/>
                </a:solidFill>
              </a:rPr>
              <a:t>t0</a:t>
            </a:r>
            <a:r>
              <a:rPr lang="it-IT" sz="1800" dirty="0"/>
              <a:t> with </a:t>
            </a:r>
            <a:r>
              <a:rPr lang="it-IT" sz="1800" dirty="0" err="1"/>
              <a:t>that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the time </a:t>
            </a:r>
            <a:r>
              <a:rPr lang="it-IT" sz="1800" dirty="0">
                <a:solidFill>
                  <a:srgbClr val="FF0000"/>
                </a:solidFill>
              </a:rPr>
              <a:t>t1.</a:t>
            </a:r>
          </a:p>
          <a:p>
            <a:endParaRPr lang="it-IT" sz="1800" dirty="0">
              <a:solidFill>
                <a:srgbClr val="FF0000"/>
              </a:solidFill>
            </a:endParaRPr>
          </a:p>
          <a:p>
            <a:r>
              <a:rPr lang="it-IT" sz="2000" dirty="0">
                <a:solidFill>
                  <a:srgbClr val="3626FF"/>
                </a:solidFill>
              </a:rPr>
              <a:t>To correlate E (t0) with E (t1) </a:t>
            </a:r>
            <a:r>
              <a:rPr lang="it-IT" sz="2000" dirty="0" err="1">
                <a:solidFill>
                  <a:srgbClr val="3626FF"/>
                </a:solidFill>
              </a:rPr>
              <a:t>it</a:t>
            </a:r>
            <a:r>
              <a:rPr lang="it-IT" sz="2000" dirty="0">
                <a:solidFill>
                  <a:srgbClr val="3626FF"/>
                </a:solidFill>
              </a:rPr>
              <a:t> </a:t>
            </a:r>
            <a:r>
              <a:rPr lang="it-IT" sz="2000" dirty="0" err="1">
                <a:solidFill>
                  <a:srgbClr val="3626FF"/>
                </a:solidFill>
              </a:rPr>
              <a:t>is</a:t>
            </a:r>
            <a:r>
              <a:rPr lang="it-IT" sz="2000" dirty="0">
                <a:solidFill>
                  <a:srgbClr val="3626FF"/>
                </a:solidFill>
              </a:rPr>
              <a:t> </a:t>
            </a:r>
            <a:r>
              <a:rPr lang="it-IT" sz="2000" dirty="0" err="1">
                <a:solidFill>
                  <a:srgbClr val="3626FF"/>
                </a:solidFill>
              </a:rPr>
              <a:t>necessary</a:t>
            </a:r>
            <a:r>
              <a:rPr lang="it-IT" sz="2000" dirty="0">
                <a:solidFill>
                  <a:srgbClr val="3626FF"/>
                </a:solidFill>
              </a:rPr>
              <a:t> to </a:t>
            </a:r>
            <a:r>
              <a:rPr lang="it-IT" sz="2000" dirty="0" err="1">
                <a:solidFill>
                  <a:srgbClr val="3626FF"/>
                </a:solidFill>
              </a:rPr>
              <a:t>know</a:t>
            </a:r>
            <a:r>
              <a:rPr lang="it-IT" sz="2000" dirty="0">
                <a:solidFill>
                  <a:srgbClr val="3626FF"/>
                </a:solidFill>
              </a:rPr>
              <a:t> </a:t>
            </a:r>
            <a:r>
              <a:rPr lang="it-IT" sz="2000" dirty="0" err="1">
                <a:solidFill>
                  <a:srgbClr val="3626FF"/>
                </a:solidFill>
              </a:rPr>
              <a:t>how</a:t>
            </a:r>
            <a:r>
              <a:rPr lang="it-IT" sz="2000" dirty="0">
                <a:solidFill>
                  <a:srgbClr val="3626FF"/>
                </a:solidFill>
              </a:rPr>
              <a:t> the </a:t>
            </a:r>
            <a:r>
              <a:rPr lang="it-IT" sz="2000" dirty="0" err="1">
                <a:solidFill>
                  <a:srgbClr val="3626FF"/>
                </a:solidFill>
              </a:rPr>
              <a:t>integrated</a:t>
            </a:r>
            <a:r>
              <a:rPr lang="it-IT" sz="2000" dirty="0">
                <a:solidFill>
                  <a:srgbClr val="3626FF"/>
                </a:solidFill>
              </a:rPr>
              <a:t> </a:t>
            </a:r>
            <a:r>
              <a:rPr lang="it-IT" sz="2000" dirty="0" err="1">
                <a:solidFill>
                  <a:srgbClr val="3626FF"/>
                </a:solidFill>
              </a:rPr>
              <a:t>field</a:t>
            </a:r>
            <a:r>
              <a:rPr lang="it-IT" sz="2000" dirty="0">
                <a:solidFill>
                  <a:srgbClr val="3626FF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B </a:t>
            </a:r>
            <a:r>
              <a:rPr lang="it-IT" sz="2000" dirty="0">
                <a:solidFill>
                  <a:srgbClr val="3626FF"/>
                </a:solidFill>
              </a:rPr>
              <a:t>and the </a:t>
            </a:r>
            <a:r>
              <a:rPr lang="it-IT" sz="2000" dirty="0" err="1">
                <a:solidFill>
                  <a:srgbClr val="3626FF"/>
                </a:solidFill>
              </a:rPr>
              <a:t>total</a:t>
            </a:r>
            <a:r>
              <a:rPr lang="it-IT" sz="2000" dirty="0">
                <a:solidFill>
                  <a:srgbClr val="3626FF"/>
                </a:solidFill>
              </a:rPr>
              <a:t> </a:t>
            </a:r>
            <a:r>
              <a:rPr lang="it-IT" sz="2000" dirty="0" err="1">
                <a:solidFill>
                  <a:srgbClr val="3626FF"/>
                </a:solidFill>
              </a:rPr>
              <a:t>path</a:t>
            </a:r>
            <a:r>
              <a:rPr lang="it-IT" sz="2000" dirty="0">
                <a:solidFill>
                  <a:srgbClr val="3626FF"/>
                </a:solidFill>
              </a:rPr>
              <a:t>  </a:t>
            </a:r>
            <a:r>
              <a:rPr lang="it-IT" sz="2000" dirty="0">
                <a:solidFill>
                  <a:schemeClr val="tx1"/>
                </a:solidFill>
              </a:rPr>
              <a:t>L =</a:t>
            </a:r>
            <a:r>
              <a:rPr lang="it-IT" sz="2000" dirty="0">
                <a:solidFill>
                  <a:srgbClr val="3626FF"/>
                </a:solidFill>
              </a:rPr>
              <a:t>         </a:t>
            </a:r>
            <a:r>
              <a:rPr lang="it-IT" sz="2000" dirty="0" err="1">
                <a:solidFill>
                  <a:srgbClr val="3626FF"/>
                </a:solidFill>
              </a:rPr>
              <a:t>vary</a:t>
            </a:r>
            <a:r>
              <a:rPr lang="it-IT" sz="2000" dirty="0">
                <a:solidFill>
                  <a:srgbClr val="3626FF"/>
                </a:solidFill>
              </a:rPr>
              <a:t> from t0 to t1.</a:t>
            </a:r>
          </a:p>
          <a:p>
            <a:r>
              <a:rPr lang="it-IT" sz="2000" dirty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1939"/>
          <a:stretch/>
        </p:blipFill>
        <p:spPr>
          <a:xfrm>
            <a:off x="1518139" y="1417899"/>
            <a:ext cx="5219700" cy="1092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88" y="5970412"/>
            <a:ext cx="495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02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Tidal effects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534" r="534"/>
          <a:stretch>
            <a:fillRect/>
          </a:stretch>
        </p:blipFill>
        <p:spPr>
          <a:xfrm>
            <a:off x="815282" y="787400"/>
            <a:ext cx="6690418" cy="4279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7000" y="5168900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90"/>
                </a:solidFill>
                <a:latin typeface="+mn-lt"/>
              </a:rPr>
              <a:t>The figure shows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how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beam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energy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varies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during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whole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day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, due to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moon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tides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. In Geneva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ground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level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varies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up to a maximum of 25 cm (i.e. 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local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change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terrestrial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radius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4x10</a:t>
            </a:r>
            <a:r>
              <a:rPr lang="it-IT" sz="1600" baseline="30000" dirty="0">
                <a:solidFill>
                  <a:srgbClr val="000090"/>
                </a:solidFill>
                <a:latin typeface="+mn-lt"/>
              </a:rPr>
              <a:t>-8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).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orbit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LEP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is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changed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by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less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than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1 mm (the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thickness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hair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!).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Consequently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energy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beam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undergoes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variation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about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10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MeV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.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7274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did it rain?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422400"/>
            <a:ext cx="5822655" cy="406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000" y="5487938"/>
            <a:ext cx="901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90"/>
                </a:solidFill>
                <a:latin typeface="+mn-lt"/>
              </a:rPr>
              <a:t>The figure shows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how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water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level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Lake Geneva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affects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shape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the ring, i.e.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total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path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particles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and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therefore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their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energy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.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measure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was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made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possible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thanks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to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municipality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Geneva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which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, by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maneuvering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dams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, made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it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possible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to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increase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and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lower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water of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lake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in 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controlled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manner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000" y="685788"/>
            <a:ext cx="901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dirty="0" err="1">
                <a:solidFill>
                  <a:srgbClr val="000090"/>
                </a:solidFill>
                <a:latin typeface="+mn-lt"/>
              </a:rPr>
              <a:t>Effects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due to the water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table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on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Jura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and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amount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water in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lake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. The pressure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variations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due to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changes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in the mass of water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either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in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Jura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or in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lake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change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shape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the ring and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therefore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>
                <a:solidFill>
                  <a:srgbClr val="000090"/>
                </a:solidFill>
                <a:latin typeface="+mn-lt"/>
                <a:sym typeface="Wingdings" pitchFamily="2" charset="2"/>
              </a:rPr>
              <a:t>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variation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L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1986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some surprise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762906"/>
            <a:ext cx="3746500" cy="4289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200" y="5026462"/>
            <a:ext cx="8648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90"/>
                </a:solidFill>
                <a:latin typeface="+mn-lt"/>
              </a:rPr>
              <a:t>The figure shows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energy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trend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as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function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of the time of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day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.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This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pattern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was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repeating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regularly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every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day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: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increased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energy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during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evening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and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constant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energy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during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night.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measurements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were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made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thanks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to the NMR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probes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placed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along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accelerator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, i.e.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increase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in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energy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was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due to a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variation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in the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magnetic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</a:t>
            </a:r>
            <a:r>
              <a:rPr lang="it-IT" sz="1600" dirty="0" err="1">
                <a:solidFill>
                  <a:srgbClr val="000090"/>
                </a:solidFill>
                <a:latin typeface="+mn-lt"/>
              </a:rPr>
              <a:t>field</a:t>
            </a:r>
            <a:r>
              <a:rPr lang="it-IT" sz="1600" dirty="0">
                <a:solidFill>
                  <a:srgbClr val="000090"/>
                </a:solidFill>
                <a:latin typeface="+mn-lt"/>
              </a:rPr>
              <a:t> B of the machine.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159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5735" y="242207"/>
            <a:ext cx="6807200" cy="533400"/>
          </a:xfrm>
        </p:spPr>
        <p:txBody>
          <a:bodyPr/>
          <a:lstStyle/>
          <a:p>
            <a:r>
              <a:rPr lang="en-US" dirty="0"/>
              <a:t>The TGV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25499"/>
            <a:ext cx="4241800" cy="3826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22668"/>
            <a:ext cx="3975100" cy="52351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284961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latin typeface="+mn-lt"/>
              </a:rPr>
              <a:t>The </a:t>
            </a:r>
            <a:r>
              <a:rPr lang="it-IT" sz="1400" dirty="0" err="1">
                <a:latin typeface="+mn-lt"/>
              </a:rPr>
              <a:t>explanation</a:t>
            </a:r>
            <a:r>
              <a:rPr lang="it-IT" sz="1400" dirty="0">
                <a:latin typeface="+mn-lt"/>
              </a:rPr>
              <a:t> for </a:t>
            </a:r>
            <a:r>
              <a:rPr lang="it-IT" sz="1400" dirty="0" err="1">
                <a:latin typeface="+mn-lt"/>
              </a:rPr>
              <a:t>this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periodic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variation</a:t>
            </a:r>
            <a:r>
              <a:rPr lang="it-IT" sz="1400" dirty="0">
                <a:latin typeface="+mn-lt"/>
              </a:rPr>
              <a:t> of ~ 20 </a:t>
            </a:r>
            <a:r>
              <a:rPr lang="it-IT" sz="1400" dirty="0" err="1">
                <a:latin typeface="+mn-lt"/>
              </a:rPr>
              <a:t>MeV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comes</a:t>
            </a:r>
            <a:r>
              <a:rPr lang="it-IT" sz="1400" dirty="0">
                <a:latin typeface="+mn-lt"/>
              </a:rPr>
              <a:t> from the France-</a:t>
            </a:r>
            <a:r>
              <a:rPr lang="it-IT" sz="1400" dirty="0" err="1">
                <a:latin typeface="+mn-lt"/>
              </a:rPr>
              <a:t>Switzerland</a:t>
            </a:r>
            <a:r>
              <a:rPr lang="it-IT" sz="1400" dirty="0">
                <a:latin typeface="+mn-lt"/>
              </a:rPr>
              <a:t> TGV </a:t>
            </a:r>
            <a:r>
              <a:rPr lang="it-IT" sz="1400" dirty="0" err="1">
                <a:latin typeface="+mn-lt"/>
              </a:rPr>
              <a:t>train</a:t>
            </a:r>
            <a:r>
              <a:rPr lang="it-IT" sz="1400" dirty="0">
                <a:latin typeface="+mn-lt"/>
              </a:rPr>
              <a:t> line: </a:t>
            </a:r>
            <a:r>
              <a:rPr lang="it-IT" sz="1400" dirty="0" err="1">
                <a:latin typeface="+mn-lt"/>
              </a:rPr>
              <a:t>along</a:t>
            </a:r>
            <a:r>
              <a:rPr lang="it-IT" sz="1400" dirty="0">
                <a:latin typeface="+mn-lt"/>
              </a:rPr>
              <a:t> the </a:t>
            </a:r>
            <a:r>
              <a:rPr lang="it-IT" sz="1400" dirty="0" err="1">
                <a:latin typeface="+mn-lt"/>
              </a:rPr>
              <a:t>rails</a:t>
            </a:r>
            <a:r>
              <a:rPr lang="it-IT" sz="1400" dirty="0">
                <a:latin typeface="+mn-lt"/>
              </a:rPr>
              <a:t> of the </a:t>
            </a:r>
            <a:r>
              <a:rPr lang="it-IT" sz="1400" dirty="0" err="1">
                <a:latin typeface="+mn-lt"/>
              </a:rPr>
              <a:t>old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section</a:t>
            </a:r>
            <a:r>
              <a:rPr lang="it-IT" sz="1400" dirty="0">
                <a:latin typeface="+mn-lt"/>
              </a:rPr>
              <a:t> a </a:t>
            </a:r>
            <a:r>
              <a:rPr lang="it-IT" sz="1400" dirty="0" err="1">
                <a:latin typeface="+mn-lt"/>
              </a:rPr>
              <a:t>fraction</a:t>
            </a:r>
            <a:r>
              <a:rPr lang="it-IT" sz="1400" dirty="0">
                <a:latin typeface="+mn-lt"/>
              </a:rPr>
              <a:t> of the </a:t>
            </a:r>
            <a:r>
              <a:rPr lang="it-IT" sz="1400" dirty="0" err="1">
                <a:latin typeface="+mn-lt"/>
              </a:rPr>
              <a:t>current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does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not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return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completely</a:t>
            </a:r>
            <a:r>
              <a:rPr lang="it-IT" sz="1400" dirty="0">
                <a:latin typeface="+mn-lt"/>
              </a:rPr>
              <a:t> to the </a:t>
            </a:r>
            <a:r>
              <a:rPr lang="it-IT" sz="1400" dirty="0" err="1">
                <a:latin typeface="+mn-lt"/>
              </a:rPr>
              <a:t>rails</a:t>
            </a:r>
            <a:r>
              <a:rPr lang="it-IT" sz="1400" dirty="0">
                <a:latin typeface="+mn-lt"/>
              </a:rPr>
              <a:t>, </a:t>
            </a:r>
            <a:r>
              <a:rPr lang="it-IT" sz="1400" dirty="0" err="1">
                <a:latin typeface="+mn-lt"/>
              </a:rPr>
              <a:t>but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is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dispersed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into</a:t>
            </a:r>
            <a:r>
              <a:rPr lang="it-IT" sz="1400" dirty="0">
                <a:latin typeface="+mn-lt"/>
              </a:rPr>
              <a:t> the </a:t>
            </a:r>
            <a:r>
              <a:rPr lang="it-IT" sz="1400" dirty="0" err="1">
                <a:latin typeface="+mn-lt"/>
              </a:rPr>
              <a:t>ground</a:t>
            </a:r>
            <a:r>
              <a:rPr lang="it-IT" sz="1400" dirty="0">
                <a:latin typeface="+mn-lt"/>
              </a:rPr>
              <a:t>. </a:t>
            </a:r>
            <a:r>
              <a:rPr lang="it-IT" sz="1400" dirty="0" err="1">
                <a:latin typeface="+mn-lt"/>
              </a:rPr>
              <a:t>This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current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wanders</a:t>
            </a:r>
            <a:r>
              <a:rPr lang="it-IT" sz="1400" dirty="0">
                <a:latin typeface="+mn-lt"/>
              </a:rPr>
              <a:t> in the </a:t>
            </a:r>
            <a:r>
              <a:rPr lang="it-IT" sz="1400" dirty="0" err="1">
                <a:latin typeface="+mn-lt"/>
              </a:rPr>
              <a:t>ground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until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it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meets</a:t>
            </a:r>
            <a:r>
              <a:rPr lang="it-IT" sz="1400" dirty="0">
                <a:latin typeface="+mn-lt"/>
              </a:rPr>
              <a:t> the LEP tunnel, an </a:t>
            </a:r>
            <a:r>
              <a:rPr lang="it-IT" sz="1400" dirty="0" err="1">
                <a:latin typeface="+mn-lt"/>
              </a:rPr>
              <a:t>excellent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conductor</a:t>
            </a:r>
            <a:r>
              <a:rPr lang="it-IT" sz="1400" dirty="0">
                <a:latin typeface="+mn-lt"/>
              </a:rPr>
              <a:t>, and </a:t>
            </a:r>
            <a:r>
              <a:rPr lang="it-IT" sz="1400" dirty="0" err="1">
                <a:latin typeface="+mn-lt"/>
              </a:rPr>
              <a:t>then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comes</a:t>
            </a:r>
            <a:r>
              <a:rPr lang="it-IT" sz="1400" dirty="0">
                <a:latin typeface="+mn-lt"/>
              </a:rPr>
              <a:t> out of the tunnel </a:t>
            </a:r>
            <a:r>
              <a:rPr lang="it-IT" sz="1400" dirty="0" err="1">
                <a:latin typeface="+mn-lt"/>
              </a:rPr>
              <a:t>when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it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goes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into</a:t>
            </a:r>
            <a:r>
              <a:rPr lang="it-IT" sz="1400" dirty="0">
                <a:latin typeface="+mn-lt"/>
              </a:rPr>
              <a:t> the "La </a:t>
            </a:r>
            <a:r>
              <a:rPr lang="it-IT" sz="1400" dirty="0" err="1">
                <a:latin typeface="+mn-lt"/>
              </a:rPr>
              <a:t>Versoix</a:t>
            </a:r>
            <a:r>
              <a:rPr lang="it-IT" sz="1400" dirty="0">
                <a:latin typeface="+mn-lt"/>
              </a:rPr>
              <a:t>" </a:t>
            </a:r>
            <a:r>
              <a:rPr lang="it-IT" sz="1400" dirty="0" err="1">
                <a:latin typeface="+mn-lt"/>
              </a:rPr>
              <a:t>river</a:t>
            </a:r>
            <a:r>
              <a:rPr lang="it-IT" sz="1400" dirty="0">
                <a:latin typeface="+mn-lt"/>
              </a:rPr>
              <a:t>. By </a:t>
            </a:r>
            <a:r>
              <a:rPr lang="it-IT" sz="1400" dirty="0" err="1">
                <a:latin typeface="+mn-lt"/>
              </a:rPr>
              <a:t>measuring</a:t>
            </a:r>
            <a:r>
              <a:rPr lang="it-IT" sz="1400" dirty="0">
                <a:latin typeface="+mn-lt"/>
              </a:rPr>
              <a:t> the </a:t>
            </a:r>
            <a:r>
              <a:rPr lang="it-IT" sz="1400" dirty="0" err="1">
                <a:latin typeface="+mn-lt"/>
              </a:rPr>
              <a:t>voltage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variations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along</a:t>
            </a:r>
            <a:r>
              <a:rPr lang="it-IT" sz="1400" dirty="0">
                <a:latin typeface="+mn-lt"/>
              </a:rPr>
              <a:t> the </a:t>
            </a:r>
            <a:r>
              <a:rPr lang="it-IT" sz="1400" dirty="0" err="1">
                <a:latin typeface="+mn-lt"/>
              </a:rPr>
              <a:t>train</a:t>
            </a:r>
            <a:r>
              <a:rPr lang="it-IT" sz="1400" dirty="0">
                <a:latin typeface="+mn-lt"/>
              </a:rPr>
              <a:t> line and </a:t>
            </a:r>
            <a:r>
              <a:rPr lang="it-IT" sz="1400" dirty="0" err="1">
                <a:latin typeface="+mn-lt"/>
              </a:rPr>
              <a:t>along</a:t>
            </a:r>
            <a:r>
              <a:rPr lang="it-IT" sz="1400" dirty="0">
                <a:latin typeface="+mn-lt"/>
              </a:rPr>
              <a:t> the LEP </a:t>
            </a:r>
            <a:r>
              <a:rPr lang="it-IT" sz="1400" dirty="0" err="1">
                <a:latin typeface="+mn-lt"/>
              </a:rPr>
              <a:t>beam</a:t>
            </a:r>
            <a:r>
              <a:rPr lang="it-IT" sz="1400" dirty="0">
                <a:latin typeface="+mn-lt"/>
              </a:rPr>
              <a:t> pipe and the </a:t>
            </a:r>
            <a:r>
              <a:rPr lang="it-IT" sz="1400" dirty="0" err="1">
                <a:latin typeface="+mn-lt"/>
              </a:rPr>
              <a:t>variations</a:t>
            </a:r>
            <a:r>
              <a:rPr lang="it-IT" sz="1400" dirty="0">
                <a:latin typeface="+mn-lt"/>
              </a:rPr>
              <a:t> of the NMR </a:t>
            </a:r>
            <a:r>
              <a:rPr lang="it-IT" sz="1400" dirty="0" err="1">
                <a:latin typeface="+mn-lt"/>
              </a:rPr>
              <a:t>probes</a:t>
            </a:r>
            <a:r>
              <a:rPr lang="it-IT" sz="1400" dirty="0">
                <a:latin typeface="+mn-lt"/>
              </a:rPr>
              <a:t>, </a:t>
            </a:r>
            <a:r>
              <a:rPr lang="it-IT" sz="1400" dirty="0" err="1">
                <a:latin typeface="+mn-lt"/>
              </a:rPr>
              <a:t>it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is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possible</a:t>
            </a:r>
            <a:r>
              <a:rPr lang="it-IT" sz="1400" dirty="0">
                <a:latin typeface="+mn-lt"/>
              </a:rPr>
              <a:t> to </a:t>
            </a:r>
            <a:r>
              <a:rPr lang="it-IT" sz="1400" dirty="0" err="1">
                <a:latin typeface="+mn-lt"/>
              </a:rPr>
              <a:t>notice</a:t>
            </a:r>
            <a:r>
              <a:rPr lang="it-IT" sz="1400" dirty="0">
                <a:latin typeface="+mn-lt"/>
              </a:rPr>
              <a:t> a </a:t>
            </a:r>
            <a:r>
              <a:rPr lang="it-IT" sz="1400" dirty="0" err="1">
                <a:latin typeface="+mn-lt"/>
              </a:rPr>
              <a:t>perfect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correlation</a:t>
            </a:r>
            <a:r>
              <a:rPr lang="it-IT" sz="1400" dirty="0">
                <a:latin typeface="+mn-lt"/>
              </a:rPr>
              <a:t> with the </a:t>
            </a:r>
            <a:r>
              <a:rPr lang="it-IT" sz="1400" dirty="0" err="1">
                <a:latin typeface="+mn-lt"/>
              </a:rPr>
              <a:t>passage</a:t>
            </a:r>
            <a:r>
              <a:rPr lang="it-IT" sz="1400" dirty="0">
                <a:latin typeface="+mn-lt"/>
              </a:rPr>
              <a:t> of the TGV </a:t>
            </a:r>
            <a:r>
              <a:rPr lang="it-IT" sz="1400" dirty="0" err="1">
                <a:latin typeface="+mn-lt"/>
              </a:rPr>
              <a:t>trains</a:t>
            </a:r>
            <a:r>
              <a:rPr lang="it-IT" sz="1400" dirty="0">
                <a:latin typeface="+mn-lt"/>
              </a:rPr>
              <a:t> (In the night, i.e. </a:t>
            </a:r>
            <a:r>
              <a:rPr lang="it-IT" sz="1400" dirty="0" err="1">
                <a:latin typeface="+mn-lt"/>
              </a:rPr>
              <a:t>between</a:t>
            </a:r>
            <a:r>
              <a:rPr lang="it-IT" sz="1400" dirty="0">
                <a:latin typeface="+mn-lt"/>
              </a:rPr>
              <a:t> 00:00 and 04:00 : 00 no </a:t>
            </a:r>
            <a:r>
              <a:rPr lang="it-IT" sz="1400" dirty="0" err="1">
                <a:latin typeface="+mn-lt"/>
              </a:rPr>
              <a:t>trains</a:t>
            </a:r>
            <a:r>
              <a:rPr lang="it-IT" sz="1400" dirty="0">
                <a:latin typeface="+mn-lt"/>
              </a:rPr>
              <a:t> pass and a </a:t>
            </a:r>
            <a:r>
              <a:rPr lang="it-IT" sz="1400" dirty="0" err="1">
                <a:latin typeface="+mn-lt"/>
              </a:rPr>
              <a:t>constant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energy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is</a:t>
            </a:r>
            <a:r>
              <a:rPr lang="it-IT" sz="1400" dirty="0">
                <a:latin typeface="+mn-lt"/>
              </a:rPr>
              <a:t> </a:t>
            </a:r>
            <a:r>
              <a:rPr lang="it-IT" sz="1400" dirty="0" err="1">
                <a:latin typeface="+mn-lt"/>
              </a:rPr>
              <a:t>measured</a:t>
            </a:r>
            <a:r>
              <a:rPr lang="it-IT" sz="1400" dirty="0">
                <a:latin typeface="+mn-lt"/>
              </a:rPr>
              <a:t>.)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8384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luminosity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774699"/>
            <a:ext cx="8636000" cy="5524500"/>
          </a:xfrm>
        </p:spPr>
        <p:txBody>
          <a:bodyPr/>
          <a:lstStyle/>
          <a:p>
            <a:r>
              <a:rPr lang="it-IT" sz="2000" dirty="0"/>
              <a:t>In </a:t>
            </a:r>
            <a:r>
              <a:rPr lang="it-IT" sz="2000" dirty="0" err="1"/>
              <a:t>theory</a:t>
            </a:r>
            <a:r>
              <a:rPr lang="it-IT" sz="2000" dirty="0"/>
              <a:t>, </a:t>
            </a:r>
            <a:r>
              <a:rPr lang="it-IT" sz="2000" dirty="0" err="1"/>
              <a:t>you</a:t>
            </a:r>
            <a:r>
              <a:rPr lang="it-IT" sz="2000" dirty="0"/>
              <a:t> can </a:t>
            </a:r>
            <a:r>
              <a:rPr lang="it-IT" sz="2000" dirty="0" err="1"/>
              <a:t>measure</a:t>
            </a:r>
            <a:r>
              <a:rPr lang="it-IT" sz="2000" dirty="0"/>
              <a:t> the </a:t>
            </a:r>
            <a:r>
              <a:rPr lang="it-IT" sz="2000" dirty="0" err="1"/>
              <a:t>luminosity</a:t>
            </a:r>
            <a:r>
              <a:rPr lang="it-IT" sz="2000" dirty="0"/>
              <a:t> from the </a:t>
            </a:r>
            <a:r>
              <a:rPr lang="it-IT" sz="2000" dirty="0" err="1"/>
              <a:t>parameters</a:t>
            </a:r>
            <a:r>
              <a:rPr lang="it-IT" sz="2000" dirty="0"/>
              <a:t> of the machine, in </a:t>
            </a:r>
            <a:r>
              <a:rPr lang="it-IT" sz="2000" dirty="0" err="1"/>
              <a:t>practice</a:t>
            </a:r>
            <a:r>
              <a:rPr lang="it-IT" sz="2000" dirty="0"/>
              <a:t>, the </a:t>
            </a:r>
            <a:r>
              <a:rPr lang="it-IT" sz="2000" dirty="0" err="1"/>
              <a:t>most</a:t>
            </a:r>
            <a:r>
              <a:rPr lang="it-IT" sz="2000" dirty="0"/>
              <a:t> accurate way to </a:t>
            </a:r>
            <a:r>
              <a:rPr lang="it-IT" sz="2000" dirty="0" err="1"/>
              <a:t>measure</a:t>
            </a:r>
            <a:r>
              <a:rPr lang="it-IT" sz="2000" dirty="0"/>
              <a:t> the </a:t>
            </a:r>
            <a:r>
              <a:rPr lang="it-IT" sz="2000" dirty="0" err="1"/>
              <a:t>luminosity</a:t>
            </a:r>
            <a:r>
              <a:rPr lang="it-IT" sz="2000" dirty="0"/>
              <a:t> of the </a:t>
            </a:r>
            <a:r>
              <a:rPr lang="it-IT" sz="2000" dirty="0" err="1"/>
              <a:t>beams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to use the </a:t>
            </a:r>
            <a:r>
              <a:rPr lang="it-IT" sz="2000" dirty="0" err="1"/>
              <a:t>relationship</a:t>
            </a:r>
            <a:r>
              <a:rPr lang="it-IT" sz="2000" dirty="0"/>
              <a:t>: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 err="1"/>
              <a:t>where</a:t>
            </a:r>
            <a:r>
              <a:rPr lang="it-IT" sz="2000" dirty="0"/>
              <a:t> a </a:t>
            </a:r>
            <a:r>
              <a:rPr lang="it-IT" sz="2000" dirty="0" err="1"/>
              <a:t>physical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selected</a:t>
            </a:r>
            <a:r>
              <a:rPr lang="it-IT" sz="2000" dirty="0"/>
              <a:t> </a:t>
            </a:r>
            <a:r>
              <a:rPr lang="it-IT" sz="2000" dirty="0" err="1"/>
              <a:t>whose</a:t>
            </a:r>
            <a:r>
              <a:rPr lang="it-IT" sz="2000" dirty="0"/>
              <a:t> cross </a:t>
            </a:r>
            <a:r>
              <a:rPr lang="it-IT" sz="2000" dirty="0" err="1"/>
              <a:t>section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very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known</a:t>
            </a:r>
            <a:r>
              <a:rPr lang="it-IT" sz="2000" dirty="0"/>
              <a:t> </a:t>
            </a:r>
            <a:r>
              <a:rPr lang="it-IT" sz="2000" dirty="0" err="1"/>
              <a:t>theoretically</a:t>
            </a:r>
            <a:r>
              <a:rPr lang="it-IT" sz="2000" dirty="0"/>
              <a:t>. By </a:t>
            </a:r>
            <a:r>
              <a:rPr lang="it-IT" sz="2000" dirty="0" err="1"/>
              <a:t>measuring</a:t>
            </a:r>
            <a:r>
              <a:rPr lang="it-IT" sz="2000" dirty="0"/>
              <a:t> the </a:t>
            </a:r>
            <a:r>
              <a:rPr lang="it-IT" sz="2000" dirty="0" err="1"/>
              <a:t>number</a:t>
            </a:r>
            <a:r>
              <a:rPr lang="it-IT" sz="2000" dirty="0"/>
              <a:t> of </a:t>
            </a:r>
            <a:r>
              <a:rPr lang="it-IT" sz="2000" dirty="0" err="1"/>
              <a:t>events</a:t>
            </a:r>
            <a:r>
              <a:rPr lang="it-IT" sz="2000" dirty="0"/>
              <a:t> in the detector due to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physical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, the </a:t>
            </a:r>
            <a:r>
              <a:rPr lang="it-IT" sz="2000" dirty="0" err="1"/>
              <a:t>luminosity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consequently</a:t>
            </a:r>
            <a:r>
              <a:rPr lang="it-IT" sz="2000" dirty="0"/>
              <a:t> </a:t>
            </a:r>
            <a:r>
              <a:rPr lang="it-IT" sz="2000" dirty="0" err="1"/>
              <a:t>obtained</a:t>
            </a:r>
            <a:r>
              <a:rPr lang="it-IT" sz="2000" dirty="0"/>
              <a:t>.</a:t>
            </a:r>
          </a:p>
          <a:p>
            <a:r>
              <a:rPr lang="it-IT" sz="2000" dirty="0"/>
              <a:t>The </a:t>
            </a:r>
            <a:r>
              <a:rPr lang="it-IT" sz="2000" dirty="0" err="1"/>
              <a:t>process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known</a:t>
            </a:r>
            <a:r>
              <a:rPr lang="it-IT" sz="2000" dirty="0"/>
              <a:t> </a:t>
            </a:r>
            <a:r>
              <a:rPr lang="it-IT" sz="2000" dirty="0" err="1"/>
              <a:t>theoretically</a:t>
            </a:r>
            <a:r>
              <a:rPr lang="it-IT" sz="2000" dirty="0"/>
              <a:t>, </a:t>
            </a:r>
            <a:r>
              <a:rPr lang="it-IT" sz="2000" dirty="0" err="1"/>
              <a:t>is</a:t>
            </a:r>
            <a:r>
              <a:rPr lang="it-IT" sz="2000" dirty="0"/>
              <a:t> a QED </a:t>
            </a:r>
            <a:r>
              <a:rPr lang="it-IT" sz="2000" dirty="0" err="1"/>
              <a:t>process</a:t>
            </a:r>
            <a:r>
              <a:rPr lang="it-IT" sz="2000" dirty="0"/>
              <a:t>, </a:t>
            </a:r>
            <a:r>
              <a:rPr lang="it-IT" sz="2000" dirty="0" err="1"/>
              <a:t>namely</a:t>
            </a:r>
            <a:r>
              <a:rPr lang="it-IT" sz="2000" dirty="0"/>
              <a:t> </a:t>
            </a:r>
            <a:r>
              <a:rPr lang="it-IT" sz="2000" dirty="0" err="1"/>
              <a:t>Bhabha</a:t>
            </a:r>
            <a:r>
              <a:rPr lang="it-IT" sz="2000" dirty="0"/>
              <a:t> </a:t>
            </a:r>
            <a:r>
              <a:rPr lang="it-IT" sz="2000" dirty="0" err="1"/>
              <a:t>scattering</a:t>
            </a:r>
            <a:r>
              <a:rPr lang="it-IT" sz="2000" dirty="0"/>
              <a:t>: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 </a:t>
            </a:r>
          </a:p>
          <a:p>
            <a:r>
              <a:rPr lang="it-IT" sz="2000" dirty="0" err="1"/>
              <a:t>Uncertainties</a:t>
            </a:r>
            <a:r>
              <a:rPr lang="it-IT" sz="2000" dirty="0"/>
              <a:t> of </a:t>
            </a:r>
            <a:r>
              <a:rPr lang="it-IT" sz="2000" dirty="0" err="1"/>
              <a:t>about</a:t>
            </a:r>
            <a:r>
              <a:rPr lang="it-IT" sz="2000" dirty="0"/>
              <a:t>    0.5 x 10</a:t>
            </a:r>
            <a:r>
              <a:rPr lang="it-IT" sz="2000" baseline="30000" dirty="0"/>
              <a:t>-3     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reached</a:t>
            </a:r>
            <a:r>
              <a:rPr lang="it-IT" sz="2000" dirty="0"/>
              <a:t> on the </a:t>
            </a:r>
            <a:r>
              <a:rPr lang="it-IT" sz="2000" dirty="0" err="1"/>
              <a:t>luminosity</a:t>
            </a:r>
            <a:r>
              <a:rPr lang="it-IT" sz="2000" dirty="0"/>
              <a:t>.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765300"/>
            <a:ext cx="64770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50" y="4269083"/>
            <a:ext cx="5499100" cy="15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3DB5-2963-7240-8E05-ECB1FB11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-30480"/>
            <a:ext cx="5346700" cy="609588"/>
          </a:xfrm>
        </p:spPr>
        <p:txBody>
          <a:bodyPr/>
          <a:lstStyle/>
          <a:p>
            <a:r>
              <a:rPr lang="fr-FR" dirty="0"/>
              <a:t>The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324C-E204-924E-8E3B-0E14867C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63437-3123-B844-96CE-37514614F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724053"/>
            <a:ext cx="6837973" cy="53889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E8607A-4ABD-1B48-9A3B-9BB74BC3556F}"/>
              </a:ext>
            </a:extLst>
          </p:cNvPr>
          <p:cNvSpPr/>
          <p:nvPr/>
        </p:nvSpPr>
        <p:spPr bwMode="auto">
          <a:xfrm>
            <a:off x="616946" y="5365214"/>
            <a:ext cx="7722824" cy="13881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7D0AC3-5921-2441-9261-A730A2B3BE5A}"/>
              </a:ext>
            </a:extLst>
          </p:cNvPr>
          <p:cNvGrpSpPr/>
          <p:nvPr/>
        </p:nvGrpSpPr>
        <p:grpSpPr>
          <a:xfrm>
            <a:off x="828528" y="5593764"/>
            <a:ext cx="7486943" cy="1038470"/>
            <a:chOff x="853784" y="5519616"/>
            <a:chExt cx="7486943" cy="1038470"/>
          </a:xfrm>
          <a:solidFill>
            <a:schemeClr val="bg1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50CB6F-6B71-6C4E-B9C5-137C7997BD71}"/>
                </a:ext>
              </a:extLst>
            </p:cNvPr>
            <p:cNvSpPr txBox="1"/>
            <p:nvPr/>
          </p:nvSpPr>
          <p:spPr>
            <a:xfrm>
              <a:off x="853784" y="5532316"/>
              <a:ext cx="5910592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At                             the Z exchange amont to 1% of the XS </a:t>
              </a:r>
            </a:p>
            <a:p>
              <a:endParaRPr lang="en-FR" dirty="0"/>
            </a:p>
            <a:p>
              <a:r>
                <a:rPr lang="en-FR" dirty="0"/>
                <a:t>At the Z 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0E7AD1-7193-5D44-A11B-5FDD36165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4627" y="5532316"/>
              <a:ext cx="1409700" cy="368300"/>
            </a:xfrm>
            <a:prstGeom prst="rect">
              <a:avLst/>
            </a:prstGeom>
            <a:grpFill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14E148-B54A-564B-B5F3-F15670CAE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0027" y="5519616"/>
              <a:ext cx="1790700" cy="393700"/>
            </a:xfrm>
            <a:prstGeom prst="rect">
              <a:avLst/>
            </a:prstGeom>
            <a:grp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545820-E97B-C648-9967-BDC812C9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6875" y="5884986"/>
              <a:ext cx="4622800" cy="673100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AE3814-4C92-C643-B0FF-A00E35F32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5577" y="5968903"/>
              <a:ext cx="1676400" cy="44450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490670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DBFE6-EBFD-434E-A187-5018D10F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75" y="241299"/>
            <a:ext cx="7976212" cy="533400"/>
          </a:xfrm>
        </p:spPr>
        <p:txBody>
          <a:bodyPr/>
          <a:lstStyle/>
          <a:p>
            <a:r>
              <a:rPr lang="en-FR" dirty="0"/>
              <a:t>13/8/1989: the first Z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3579D-9471-AC4A-A29E-9F876F933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C0DF4-1911-5341-9DC7-6D876584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417BD-D314-1B49-8168-D851D87E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1F495-714D-8F40-9D6B-6F770B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40" y="898525"/>
            <a:ext cx="8238754" cy="506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11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0025-0B5A-AD4A-A077-081A4099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100623"/>
            <a:ext cx="6807200" cy="533400"/>
          </a:xfrm>
        </p:spPr>
        <p:txBody>
          <a:bodyPr/>
          <a:lstStyle/>
          <a:p>
            <a:r>
              <a:rPr lang="en-FR" dirty="0"/>
              <a:t>The Z line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F59D0-C4EF-DC46-8FFB-7BF3F730F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0F7FB-A243-1547-8ADA-C10AA862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1FF3F-054C-C44A-ADC4-83927E62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97B50-D084-6843-B2F1-F49BDA49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860"/>
            <a:ext cx="9144000" cy="5569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84D1F-26CE-E442-B060-6DF143B44CC9}"/>
              </a:ext>
            </a:extLst>
          </p:cNvPr>
          <p:cNvSpPr txBox="1"/>
          <p:nvPr/>
        </p:nvSpPr>
        <p:spPr>
          <a:xfrm>
            <a:off x="651018" y="6207762"/>
            <a:ext cx="781656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The number of neutrinos is 3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the number of lepton families in our universe is 3.</a:t>
            </a:r>
          </a:p>
          <a:p>
            <a:r>
              <a:rPr lang="en-GB" dirty="0"/>
              <a:t>      (the neutrino-tau was actually "seen" by DONUT at Fermilab in 2000)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20341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860" y="82976"/>
            <a:ext cx="7569200" cy="533400"/>
          </a:xfrm>
        </p:spPr>
        <p:txBody>
          <a:bodyPr/>
          <a:lstStyle/>
          <a:p>
            <a:r>
              <a:rPr lang="en-US" sz="3200" dirty="0"/>
              <a:t>The making of the Standard Model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369" y="841588"/>
            <a:ext cx="8636000" cy="55245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800" dirty="0"/>
              <a:t>Introduction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>
                <a:solidFill>
                  <a:srgbClr val="860088"/>
                </a:solidFill>
              </a:rPr>
              <a:t>Why LEP 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/>
              <a:t>The amazing machine 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>
                <a:solidFill>
                  <a:srgbClr val="3626FF"/>
                </a:solidFill>
              </a:rPr>
              <a:t>The results at LEP1 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The results at LEP2</a:t>
            </a:r>
          </a:p>
          <a:p>
            <a:pPr>
              <a:buFont typeface="Arial"/>
              <a:buChar char="•"/>
            </a:pPr>
            <a:endParaRPr lang="en-US" sz="2800" dirty="0">
              <a:solidFill>
                <a:srgbClr val="00B050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>
                <a:solidFill>
                  <a:schemeClr val="accent5">
                    <a:lumMod val="10000"/>
                  </a:schemeClr>
                </a:solidFill>
              </a:rPr>
              <a:t>And then it was LHC</a:t>
            </a:r>
            <a:endParaRPr lang="en-US" sz="24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en-US" dirty="0"/>
              <a:t>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</p:spTree>
    <p:extLst>
      <p:ext uri="{BB962C8B-B14F-4D97-AF65-F5344CB8AC3E}">
        <p14:creationId xmlns:p14="http://schemas.microsoft.com/office/powerpoint/2010/main" val="3764748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6F93-90B3-7946-BB4D-2CF994F64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101702"/>
            <a:ext cx="6807200" cy="533400"/>
          </a:xfrm>
        </p:spPr>
        <p:txBody>
          <a:bodyPr/>
          <a:lstStyle/>
          <a:p>
            <a:r>
              <a:rPr lang="en-FR" dirty="0"/>
              <a:t> Lepton universality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ED3E5-42E5-F64B-B42F-CFA010EC0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36A10-1F05-B244-AE5F-0481D59C4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D1D01-2B4A-0542-A851-000EE2FD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EB185-3EFE-5145-AC05-D9EF29942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102"/>
            <a:ext cx="9144000" cy="5905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4E066-325C-284B-9BDA-480CDB3B4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825" y="663870"/>
            <a:ext cx="5579175" cy="55590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DF8903-264E-7148-9F15-B494F6180B52}"/>
                  </a:ext>
                </a:extLst>
              </p:cNvPr>
              <p:cNvSpPr txBox="1"/>
              <p:nvPr/>
            </p:nvSpPr>
            <p:spPr>
              <a:xfrm>
                <a:off x="163629" y="5112105"/>
                <a:ext cx="3459601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002060"/>
                    </a:solidFill>
                  </a:rPr>
                  <a:t>m(top)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rgbClr val="002060"/>
                    </a:solidFill>
                  </a:rPr>
                  <a:t>= 178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2400" dirty="0">
                    <a:solidFill>
                      <a:srgbClr val="002060"/>
                    </a:solidFill>
                  </a:rPr>
                  <a:t> 4.3 GeV</a:t>
                </a:r>
              </a:p>
              <a:p>
                <a:r>
                  <a:rPr lang="en-GB" sz="2400" dirty="0">
                    <a:solidFill>
                      <a:srgbClr val="002060"/>
                    </a:solidFill>
                  </a:rPr>
                  <a:t>M(H)   = 300</a:t>
                </a:r>
                <a:r>
                  <a:rPr lang="en-GB" sz="2400" baseline="30000" dirty="0">
                    <a:solidFill>
                      <a:srgbClr val="002060"/>
                    </a:solidFill>
                  </a:rPr>
                  <a:t> +700 </a:t>
                </a:r>
                <a:r>
                  <a:rPr lang="en-GB" sz="2400" baseline="-25000" dirty="0">
                    <a:solidFill>
                      <a:srgbClr val="002060"/>
                    </a:solidFill>
                    <a:latin typeface="Symbol" pitchFamily="2" charset="2"/>
                  </a:rPr>
                  <a:t>-</a:t>
                </a:r>
                <a:r>
                  <a:rPr lang="en-GB" sz="2400" baseline="-25000" dirty="0">
                    <a:solidFill>
                      <a:srgbClr val="002060"/>
                    </a:solidFill>
                  </a:rPr>
                  <a:t>186  </a:t>
                </a:r>
                <a:r>
                  <a:rPr lang="en-GB" sz="2400" dirty="0">
                    <a:solidFill>
                      <a:srgbClr val="002060"/>
                    </a:solidFill>
                  </a:rPr>
                  <a:t>GeV</a:t>
                </a:r>
              </a:p>
              <a:p>
                <a:r>
                  <a:rPr lang="en-GB" sz="2400" dirty="0">
                    <a:solidFill>
                      <a:srgbClr val="002060"/>
                    </a:solidFill>
                    <a:latin typeface="Symbol" pitchFamily="2" charset="2"/>
                  </a:rPr>
                  <a:t>a</a:t>
                </a:r>
                <a:r>
                  <a:rPr lang="en-GB" sz="2400" baseline="-25000" dirty="0">
                    <a:solidFill>
                      <a:srgbClr val="002060"/>
                    </a:solidFill>
                    <a:latin typeface="+mj-lt"/>
                  </a:rPr>
                  <a:t>s</a:t>
                </a:r>
                <a:r>
                  <a:rPr lang="en-GB" sz="2400" dirty="0">
                    <a:solidFill>
                      <a:srgbClr val="002060"/>
                    </a:solidFill>
                    <a:latin typeface="Times" pitchFamily="2" charset="0"/>
                  </a:rPr>
                  <a:t>(</a:t>
                </a:r>
                <a:r>
                  <a:rPr lang="en-GB" sz="2400" dirty="0" err="1">
                    <a:solidFill>
                      <a:srgbClr val="002060"/>
                    </a:solidFill>
                    <a:latin typeface="Times" pitchFamily="2" charset="0"/>
                  </a:rPr>
                  <a:t>m</a:t>
                </a:r>
                <a:r>
                  <a:rPr lang="en-GB" sz="2400" baseline="-25000" dirty="0" err="1">
                    <a:solidFill>
                      <a:srgbClr val="002060"/>
                    </a:solidFill>
                    <a:latin typeface="Times" pitchFamily="2" charset="0"/>
                  </a:rPr>
                  <a:t>Z</a:t>
                </a:r>
                <a:r>
                  <a:rPr lang="en-GB" sz="2400" dirty="0">
                    <a:solidFill>
                      <a:srgbClr val="002060"/>
                    </a:solidFill>
                    <a:latin typeface="Times" pitchFamily="2" charset="0"/>
                  </a:rPr>
                  <a:t>) = 0.118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2400" dirty="0">
                    <a:solidFill>
                      <a:srgbClr val="002060"/>
                    </a:solidFill>
                  </a:rPr>
                  <a:t> 0.003</a:t>
                </a:r>
                <a:endParaRPr lang="en-FR" sz="2400" baseline="-25000" dirty="0">
                  <a:solidFill>
                    <a:srgbClr val="00206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DF8903-264E-7148-9F15-B494F6180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29" y="5112105"/>
                <a:ext cx="3459601" cy="1200329"/>
              </a:xfrm>
              <a:prstGeom prst="rect">
                <a:avLst/>
              </a:prstGeom>
              <a:blipFill>
                <a:blip r:embed="rId4"/>
                <a:stretch>
                  <a:fillRect l="-2564" t="-4211" r="-1832" b="-1052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140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687A-1BE9-E94B-9C56-76B51DE0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101595"/>
            <a:ext cx="6807200" cy="533400"/>
          </a:xfrm>
        </p:spPr>
        <p:txBody>
          <a:bodyPr/>
          <a:lstStyle/>
          <a:p>
            <a:r>
              <a:rPr lang="en-FR" dirty="0"/>
              <a:t>Z coupling to leptons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13B59-0401-8A4C-A962-8E3C98671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8A590-69A9-6B48-9F6E-68D7FA94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B2D92-DA0A-A84A-8990-7FB83C94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76C3C-74C1-0042-B7EC-9A0C0DF01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994"/>
            <a:ext cx="9144416" cy="5956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9C4DA-3D2B-E54A-8EDC-9559C670A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06" y="634995"/>
            <a:ext cx="5205411" cy="536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1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00989-0625-FF41-B42C-7A7EAAB82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36325-CBC7-614A-9787-ABF7AC96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D24C4-0CDE-0548-94D8-5162382F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4D9F61-72EE-824A-8408-42572E8C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477"/>
            <a:ext cx="9144000" cy="5974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C13B0-A57A-6740-ACE0-E1B2B696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Heavy quarks</a:t>
            </a:r>
          </a:p>
        </p:txBody>
      </p:sp>
    </p:spTree>
    <p:extLst>
      <p:ext uri="{BB962C8B-B14F-4D97-AF65-F5344CB8AC3E}">
        <p14:creationId xmlns:p14="http://schemas.microsoft.com/office/powerpoint/2010/main" val="2781661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C1B6D-5F5F-304C-B27A-FD7213A4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How to detect heavy quarks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54BBC-E55F-E146-BA53-E67CD6772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1" y="1390219"/>
            <a:ext cx="4505286" cy="5524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l-GR" sz="1800" dirty="0"/>
              <a:t>τ</a:t>
            </a:r>
            <a:r>
              <a:rPr lang="en-GB" sz="1800" baseline="-25000" dirty="0"/>
              <a:t>B</a:t>
            </a:r>
            <a:r>
              <a:rPr lang="en-GB" sz="1800" dirty="0"/>
              <a:t>≅ 1.564±0.014 </a:t>
            </a:r>
            <a:r>
              <a:rPr lang="en-GB" sz="1800" dirty="0" err="1"/>
              <a:t>ps</a:t>
            </a:r>
            <a:r>
              <a:rPr lang="en-GB" sz="1800" dirty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err="1"/>
              <a:t>m</a:t>
            </a:r>
            <a:r>
              <a:rPr lang="en-GB" sz="1800" baseline="-25000" dirty="0" err="1"/>
              <a:t>B</a:t>
            </a:r>
            <a:r>
              <a:rPr lang="en-GB" sz="1800" dirty="0"/>
              <a:t>≅ 4.5 GeV.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x = </a:t>
            </a:r>
            <a:r>
              <a:rPr lang="el-GR" sz="1800" dirty="0" err="1"/>
              <a:t>γβ</a:t>
            </a:r>
            <a:r>
              <a:rPr lang="en-GB" sz="1800" dirty="0"/>
              <a:t>c</a:t>
            </a:r>
            <a:r>
              <a:rPr lang="el-GR" sz="1800" dirty="0"/>
              <a:t>τ</a:t>
            </a:r>
            <a:r>
              <a:rPr lang="en-US" sz="1800" dirty="0"/>
              <a:t> </a:t>
            </a:r>
            <a:r>
              <a:rPr lang="en-GB" sz="1800" dirty="0"/>
              <a:t>~3.6 mm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n</a:t>
            </a:r>
            <a:r>
              <a:rPr lang="en-GB" sz="1800" baseline="-25000" dirty="0"/>
              <a:t>B</a:t>
            </a:r>
            <a:r>
              <a:rPr lang="en-GB" sz="1800" dirty="0"/>
              <a:t>~5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err="1"/>
              <a:t>p</a:t>
            </a:r>
            <a:r>
              <a:rPr lang="en-GB" sz="1800" baseline="-25000" dirty="0" err="1"/>
              <a:t>T</a:t>
            </a:r>
            <a:r>
              <a:rPr lang="en-GB" sz="1800" dirty="0" err="1"/>
              <a:t>~m</a:t>
            </a:r>
            <a:r>
              <a:rPr lang="en-GB" sz="1800" baseline="-25000" dirty="0" err="1"/>
              <a:t>B</a:t>
            </a:r>
            <a:r>
              <a:rPr lang="en-GB" sz="1800" dirty="0"/>
              <a:t>/2~2.2 GeV</a:t>
            </a:r>
          </a:p>
          <a:p>
            <a:endParaRPr lang="en-GB" sz="1800" dirty="0"/>
          </a:p>
          <a:p>
            <a:r>
              <a:rPr lang="en-GB" sz="1800" dirty="0"/>
              <a:t>Thus the detection of</a:t>
            </a:r>
          </a:p>
          <a:p>
            <a:endParaRPr lang="en-GB" sz="1800" dirty="0"/>
          </a:p>
          <a:p>
            <a:r>
              <a:rPr lang="en-GB" sz="1800" dirty="0"/>
              <a:t> 1) a secondary vertex</a:t>
            </a:r>
          </a:p>
          <a:p>
            <a:r>
              <a:rPr lang="en-GB" sz="1800" dirty="0"/>
              <a:t>    of high mass and multiplicity </a:t>
            </a:r>
          </a:p>
          <a:p>
            <a:endParaRPr lang="en-GB" sz="1800" dirty="0"/>
          </a:p>
          <a:p>
            <a:r>
              <a:rPr lang="en-GB" sz="1800" dirty="0"/>
              <a:t>2) few tracks with high Impact Parameters:</a:t>
            </a:r>
          </a:p>
          <a:p>
            <a:r>
              <a:rPr lang="en-GB" sz="1800" dirty="0"/>
              <a:t>      IP~ c</a:t>
            </a:r>
            <a:r>
              <a:rPr lang="el-GR" sz="1800" dirty="0"/>
              <a:t>τ~ </a:t>
            </a:r>
            <a:r>
              <a:rPr lang="en-GB" sz="1800" dirty="0"/>
              <a:t>460 µm</a:t>
            </a:r>
            <a:endParaRPr lang="en-FR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DD841-4024-1044-82B8-0333297A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7139B-37F6-3340-BB43-D543BD73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416089-B938-2148-B0C5-FA48BF116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8207" y="825501"/>
            <a:ext cx="45450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093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C6A8-FA8B-764A-BF43-B547C960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Rb and Rc as a test of the SM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EFC98-2F6F-854A-98E8-AC3E6C4E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C4E22-A38D-034D-8791-0212A6E6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BF6BE-BC49-CD4B-8F84-CD2541D46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515646"/>
            <a:ext cx="9144000" cy="4945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BA8FA-209F-E544-A43B-F5378085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81" y="956840"/>
            <a:ext cx="2832100" cy="73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EA96A-9ACD-0F4C-9F64-9F49716CE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830" y="1608462"/>
            <a:ext cx="4669469" cy="51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95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C6A8-FA8B-764A-BF43-B547C960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Rb and Rc as a test of the SM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EFC98-2F6F-854A-98E8-AC3E6C4E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C4E22-A38D-034D-8791-0212A6E6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BF6BE-BC49-CD4B-8F84-CD2541D46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515646"/>
            <a:ext cx="9144000" cy="4945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BA8FA-209F-E544-A43B-F5378085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81" y="956840"/>
            <a:ext cx="28321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8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88900"/>
            <a:ext cx="5346700" cy="609588"/>
          </a:xfrm>
        </p:spPr>
        <p:txBody>
          <a:bodyPr/>
          <a:lstStyle/>
          <a:p>
            <a:r>
              <a:rPr lang="en-US" dirty="0"/>
              <a:t>Top and Higgs in 1996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1" y="662600"/>
            <a:ext cx="6210300" cy="620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7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21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0" y="101594"/>
            <a:ext cx="6807200" cy="533400"/>
          </a:xfrm>
        </p:spPr>
        <p:txBody>
          <a:bodyPr/>
          <a:lstStyle/>
          <a:p>
            <a:r>
              <a:rPr lang="en-US" dirty="0"/>
              <a:t>After the top discovery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915" y="634994"/>
            <a:ext cx="4142396" cy="6227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107417"/>
            <a:ext cx="3848100" cy="57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35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76200"/>
            <a:ext cx="6807200" cy="533400"/>
          </a:xfrm>
        </p:spPr>
        <p:txBody>
          <a:bodyPr/>
          <a:lstStyle/>
          <a:p>
            <a:r>
              <a:rPr lang="en-US" dirty="0"/>
              <a:t>The end of LEP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852" b="4260"/>
          <a:stretch/>
        </p:blipFill>
        <p:spPr>
          <a:xfrm>
            <a:off x="26522" y="571500"/>
            <a:ext cx="5870186" cy="5562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7685" y="273546"/>
            <a:ext cx="3302000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central</a:t>
            </a:r>
            <a:r>
              <a:rPr lang="it-IT" sz="1600" dirty="0"/>
              <a:t> </a:t>
            </a:r>
            <a:r>
              <a:rPr lang="it-IT" sz="1600" dirty="0" err="1"/>
              <a:t>value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in the center of the </a:t>
            </a:r>
            <a:r>
              <a:rPr lang="it-IT" sz="1600" dirty="0" err="1"/>
              <a:t>circle</a:t>
            </a:r>
            <a:r>
              <a:rPr lang="it-IT" sz="1600" dirty="0"/>
              <a:t>, the </a:t>
            </a:r>
            <a:r>
              <a:rPr lang="it-IT" sz="1600" dirty="0" err="1"/>
              <a:t>circle</a:t>
            </a:r>
            <a:r>
              <a:rPr lang="it-IT" sz="1600" dirty="0"/>
              <a:t> </a:t>
            </a:r>
            <a:r>
              <a:rPr lang="it-IT" sz="1600" dirty="0" err="1"/>
              <a:t>represents</a:t>
            </a:r>
            <a:r>
              <a:rPr lang="it-IT" sz="1600" dirty="0"/>
              <a:t> 68% of the </a:t>
            </a:r>
            <a:r>
              <a:rPr lang="it-IT" sz="1600" dirty="0" err="1"/>
              <a:t>confidence</a:t>
            </a:r>
            <a:r>
              <a:rPr lang="it-IT" sz="1600" dirty="0"/>
              <a:t> </a:t>
            </a:r>
            <a:r>
              <a:rPr lang="it-IT" sz="1600" dirty="0" err="1"/>
              <a:t>level</a:t>
            </a:r>
            <a:r>
              <a:rPr lang="it-IT" sz="1600" dirty="0"/>
              <a:t>. The </a:t>
            </a:r>
            <a:r>
              <a:rPr lang="it-IT" sz="1600" dirty="0" err="1"/>
              <a:t>experimental</a:t>
            </a:r>
            <a:r>
              <a:rPr lang="it-IT" sz="1600" dirty="0"/>
              <a:t> </a:t>
            </a:r>
            <a:r>
              <a:rPr lang="it-IT" sz="1600" dirty="0" err="1"/>
              <a:t>result</a:t>
            </a:r>
            <a:r>
              <a:rPr lang="it-IT" sz="1600" dirty="0"/>
              <a:t> can be </a:t>
            </a:r>
            <a:r>
              <a:rPr lang="it-IT" sz="1600" dirty="0" err="1"/>
              <a:t>compared</a:t>
            </a:r>
            <a:r>
              <a:rPr lang="it-IT" sz="1600" dirty="0"/>
              <a:t> with the </a:t>
            </a:r>
            <a:r>
              <a:rPr lang="it-IT" sz="1600" dirty="0" err="1"/>
              <a:t>predictions</a:t>
            </a:r>
            <a:r>
              <a:rPr lang="it-IT" sz="1600" dirty="0"/>
              <a:t> of the SM. In the figure the </a:t>
            </a:r>
            <a:r>
              <a:rPr lang="it-IT" sz="1600" dirty="0" err="1"/>
              <a:t>predictions</a:t>
            </a:r>
            <a:r>
              <a:rPr lang="it-IT" sz="1600" dirty="0"/>
              <a:t> of the SM are </a:t>
            </a:r>
            <a:r>
              <a:rPr lang="it-IT" sz="1600" dirty="0" err="1"/>
              <a:t>shown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vectors</a:t>
            </a:r>
            <a:r>
              <a:rPr lang="it-IT" sz="1600" dirty="0"/>
              <a:t>. First of </a:t>
            </a:r>
            <a:r>
              <a:rPr lang="it-IT" sz="1600" dirty="0" err="1"/>
              <a:t>all</a:t>
            </a:r>
            <a:r>
              <a:rPr lang="it-IT" sz="1600" dirty="0"/>
              <a:t>, the </a:t>
            </a:r>
            <a:r>
              <a:rPr lang="it-IT" sz="1600" dirty="0" err="1"/>
              <a:t>vector</a:t>
            </a:r>
            <a:r>
              <a:rPr lang="it-IT" sz="1600" dirty="0"/>
              <a:t> </a:t>
            </a:r>
            <a:r>
              <a:rPr lang="it-IT" sz="1600" dirty="0" err="1"/>
              <a:t>furthest</a:t>
            </a:r>
            <a:r>
              <a:rPr lang="it-IT" sz="1600" dirty="0"/>
              <a:t> to the </a:t>
            </a:r>
            <a:r>
              <a:rPr lang="it-IT" sz="1600" dirty="0" err="1"/>
              <a:t>left</a:t>
            </a:r>
            <a:r>
              <a:rPr lang="it-IT" sz="1600" dirty="0"/>
              <a:t> (in magenta) </a:t>
            </a:r>
            <a:r>
              <a:rPr lang="it-IT" sz="1600" dirty="0" err="1"/>
              <a:t>represents</a:t>
            </a:r>
            <a:r>
              <a:rPr lang="it-IT" sz="1600" dirty="0"/>
              <a:t> the </a:t>
            </a:r>
            <a:r>
              <a:rPr lang="it-IT" sz="1600" dirty="0" err="1"/>
              <a:t>value</a:t>
            </a:r>
            <a:r>
              <a:rPr lang="it-IT" sz="1600" dirty="0"/>
              <a:t> of the MS in the </a:t>
            </a:r>
            <a:r>
              <a:rPr lang="it-IT" sz="1600" dirty="0" err="1"/>
              <a:t>absence</a:t>
            </a:r>
            <a:r>
              <a:rPr lang="it-IT" sz="1600" dirty="0"/>
              <a:t> of </a:t>
            </a:r>
            <a:r>
              <a:rPr lang="it-IT" sz="1600" dirty="0" err="1"/>
              <a:t>electroweak</a:t>
            </a:r>
            <a:r>
              <a:rPr lang="it-IT" sz="1600" dirty="0"/>
              <a:t> </a:t>
            </a:r>
            <a:r>
              <a:rPr lang="it-IT" sz="1600" dirty="0" err="1"/>
              <a:t>radiation</a:t>
            </a:r>
            <a:r>
              <a:rPr lang="it-IT" sz="1600" dirty="0"/>
              <a:t> </a:t>
            </a:r>
            <a:r>
              <a:rPr lang="it-IT" sz="1600" dirty="0" err="1"/>
              <a:t>corrections</a:t>
            </a:r>
            <a:r>
              <a:rPr lang="it-IT" sz="1600" dirty="0"/>
              <a:t>, and the </a:t>
            </a:r>
            <a:r>
              <a:rPr lang="it-IT" sz="1600" dirty="0" err="1"/>
              <a:t>extension</a:t>
            </a:r>
            <a:r>
              <a:rPr lang="it-IT" sz="1600" dirty="0"/>
              <a:t> of the </a:t>
            </a:r>
            <a:r>
              <a:rPr lang="it-IT" sz="1600" dirty="0" err="1"/>
              <a:t>arrow</a:t>
            </a:r>
            <a:r>
              <a:rPr lang="it-IT" sz="1600" dirty="0"/>
              <a:t> </a:t>
            </a:r>
            <a:r>
              <a:rPr lang="it-IT" sz="1600" dirty="0" err="1"/>
              <a:t>represents</a:t>
            </a:r>
            <a:r>
              <a:rPr lang="it-IT" sz="1600" dirty="0"/>
              <a:t> </a:t>
            </a:r>
            <a:r>
              <a:rPr lang="it-IT" sz="1600" dirty="0" err="1"/>
              <a:t>how</a:t>
            </a:r>
            <a:r>
              <a:rPr lang="it-IT" sz="1600" dirty="0"/>
              <a:t> </a:t>
            </a:r>
            <a:r>
              <a:rPr lang="it-IT" sz="1600" dirty="0" err="1"/>
              <a:t>much</a:t>
            </a:r>
            <a:r>
              <a:rPr lang="it-IT" sz="1600" dirty="0"/>
              <a:t> </a:t>
            </a:r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value</a:t>
            </a:r>
            <a:r>
              <a:rPr lang="it-IT" sz="1600" dirty="0"/>
              <a:t> </a:t>
            </a:r>
            <a:r>
              <a:rPr lang="it-IT" sz="1600" dirty="0" err="1"/>
              <a:t>could</a:t>
            </a:r>
            <a:r>
              <a:rPr lang="it-IT" sz="1600" dirty="0"/>
              <a:t> </a:t>
            </a:r>
            <a:r>
              <a:rPr lang="it-IT" sz="1600" dirty="0" err="1"/>
              <a:t>change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the </a:t>
            </a:r>
            <a:r>
              <a:rPr lang="it-IT" sz="1600" dirty="0" err="1"/>
              <a:t>electromagnetic</a:t>
            </a:r>
            <a:r>
              <a:rPr lang="it-IT" sz="1600" dirty="0"/>
              <a:t> </a:t>
            </a:r>
            <a:r>
              <a:rPr lang="it-IT" sz="1600" dirty="0" err="1"/>
              <a:t>coupling</a:t>
            </a:r>
            <a:r>
              <a:rPr lang="it-IT" sz="1600" dirty="0"/>
              <a:t> </a:t>
            </a:r>
            <a:r>
              <a:rPr lang="it-IT" sz="1600" dirty="0" err="1"/>
              <a:t>constant</a:t>
            </a:r>
            <a:r>
              <a:rPr lang="it-IT" sz="1600" dirty="0"/>
              <a:t> </a:t>
            </a:r>
            <a:r>
              <a:rPr lang="it-IT" sz="1600" dirty="0" err="1">
                <a:latin typeface="Symbol" pitchFamily="2" charset="2"/>
              </a:rPr>
              <a:t>a</a:t>
            </a:r>
            <a:r>
              <a:rPr lang="it-IT" sz="1600" baseline="-25000" dirty="0" err="1"/>
              <a:t>em</a:t>
            </a:r>
            <a:r>
              <a:rPr lang="it-IT" sz="1600" dirty="0"/>
              <a:t> </a:t>
            </a:r>
            <a:r>
              <a:rPr lang="it-IT" sz="1600" dirty="0" err="1"/>
              <a:t>varies</a:t>
            </a:r>
            <a:r>
              <a:rPr lang="it-IT" sz="1600" dirty="0"/>
              <a:t>. The </a:t>
            </a:r>
            <a:r>
              <a:rPr lang="it-IT" sz="1600" dirty="0" err="1"/>
              <a:t>other</a:t>
            </a:r>
            <a:r>
              <a:rPr lang="it-IT" sz="1600" dirty="0"/>
              <a:t> 3 </a:t>
            </a:r>
            <a:r>
              <a:rPr lang="it-IT" sz="1600" dirty="0" err="1"/>
              <a:t>vectors</a:t>
            </a:r>
            <a:r>
              <a:rPr lang="it-IT" sz="1600" dirty="0"/>
              <a:t> (blue, </a:t>
            </a:r>
            <a:r>
              <a:rPr lang="it-IT" sz="1600" dirty="0" err="1"/>
              <a:t>red</a:t>
            </a:r>
            <a:r>
              <a:rPr lang="it-IT" sz="1600" dirty="0"/>
              <a:t> and </a:t>
            </a:r>
            <a:r>
              <a:rPr lang="it-IT" sz="1600" dirty="0" err="1"/>
              <a:t>yellow</a:t>
            </a:r>
            <a:r>
              <a:rPr lang="it-IT" sz="1600" dirty="0"/>
              <a:t>) are the </a:t>
            </a:r>
            <a:r>
              <a:rPr lang="it-IT" sz="1600" dirty="0" err="1"/>
              <a:t>predictions</a:t>
            </a:r>
            <a:r>
              <a:rPr lang="it-IT" sz="1600" dirty="0"/>
              <a:t> of the MS </a:t>
            </a:r>
            <a:r>
              <a:rPr lang="it-IT" sz="1600" dirty="0" err="1"/>
              <a:t>taking</a:t>
            </a:r>
            <a:r>
              <a:rPr lang="it-IT" sz="1600" dirty="0"/>
              <a:t> </a:t>
            </a:r>
            <a:r>
              <a:rPr lang="it-IT" sz="1600" dirty="0" err="1"/>
              <a:t>into</a:t>
            </a:r>
            <a:r>
              <a:rPr lang="it-IT" sz="1600" dirty="0"/>
              <a:t> account the </a:t>
            </a:r>
            <a:r>
              <a:rPr lang="it-IT" sz="1600" dirty="0" err="1"/>
              <a:t>electroweak</a:t>
            </a:r>
            <a:r>
              <a:rPr lang="it-IT" sz="1600" dirty="0"/>
              <a:t> radiative </a:t>
            </a:r>
            <a:r>
              <a:rPr lang="it-IT" sz="1600" dirty="0" err="1"/>
              <a:t>corrections</a:t>
            </a:r>
            <a:r>
              <a:rPr lang="it-IT" sz="1600" dirty="0"/>
              <a:t>, and </a:t>
            </a:r>
            <a:r>
              <a:rPr lang="it-IT" sz="1600" dirty="0" err="1"/>
              <a:t>varying</a:t>
            </a:r>
            <a:r>
              <a:rPr lang="it-IT" sz="1600" dirty="0"/>
              <a:t> the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well</a:t>
            </a:r>
            <a:r>
              <a:rPr lang="it-IT" sz="1600" dirty="0"/>
              <a:t> </a:t>
            </a:r>
            <a:r>
              <a:rPr lang="it-IT" sz="1600" dirty="0" err="1"/>
              <a:t>known</a:t>
            </a:r>
            <a:r>
              <a:rPr lang="it-IT" sz="1600" dirty="0"/>
              <a:t> or </a:t>
            </a:r>
            <a:r>
              <a:rPr lang="it-IT" sz="1600" dirty="0" err="1"/>
              <a:t>unknown</a:t>
            </a:r>
            <a:r>
              <a:rPr lang="it-IT" sz="1600" dirty="0"/>
              <a:t> </a:t>
            </a:r>
            <a:r>
              <a:rPr lang="it-IT" sz="1600" dirty="0" err="1"/>
              <a:t>quantities</a:t>
            </a:r>
            <a:r>
              <a:rPr lang="it-IT" sz="1600" dirty="0"/>
              <a:t>, </a:t>
            </a:r>
            <a:r>
              <a:rPr lang="it-IT" sz="1600" dirty="0" err="1"/>
              <a:t>such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the mass of the top (</a:t>
            </a:r>
            <a:r>
              <a:rPr lang="it-IT" sz="1600" dirty="0" err="1"/>
              <a:t>m</a:t>
            </a:r>
            <a:r>
              <a:rPr lang="it-IT" sz="1600" baseline="-25000" dirty="0" err="1"/>
              <a:t>top</a:t>
            </a:r>
            <a:r>
              <a:rPr lang="it-IT" sz="1600" dirty="0"/>
              <a:t> = 173.2+-0.9 </a:t>
            </a:r>
            <a:r>
              <a:rPr lang="it-IT" sz="1600" dirty="0" err="1"/>
              <a:t>GeV</a:t>
            </a:r>
            <a:r>
              <a:rPr lang="it-IT" sz="1600" dirty="0"/>
              <a:t>), the strong </a:t>
            </a:r>
            <a:r>
              <a:rPr lang="it-IT" sz="1600" dirty="0" err="1"/>
              <a:t>coupling</a:t>
            </a:r>
            <a:r>
              <a:rPr lang="it-IT" sz="1600" dirty="0"/>
              <a:t> </a:t>
            </a:r>
            <a:r>
              <a:rPr lang="it-IT" sz="1600" dirty="0" err="1"/>
              <a:t>constant</a:t>
            </a:r>
            <a:r>
              <a:rPr lang="it-IT" sz="1600" dirty="0"/>
              <a:t> (</a:t>
            </a:r>
            <a:r>
              <a:rPr lang="it-IT" sz="1600" dirty="0" err="1">
                <a:latin typeface="Symbol" pitchFamily="2" charset="2"/>
              </a:rPr>
              <a:t>a</a:t>
            </a:r>
            <a:r>
              <a:rPr lang="it-IT" sz="1600" baseline="-25000" dirty="0" err="1"/>
              <a:t>s</a:t>
            </a:r>
            <a:r>
              <a:rPr lang="it-IT" sz="1600" dirty="0"/>
              <a:t> = 0.118 +- 0.002) and the mass of the </a:t>
            </a:r>
            <a:r>
              <a:rPr lang="it-IT" sz="1600" dirty="0" err="1"/>
              <a:t>Higgs</a:t>
            </a:r>
            <a:r>
              <a:rPr lang="it-IT" sz="1600" dirty="0"/>
              <a:t> (</a:t>
            </a:r>
            <a:r>
              <a:rPr lang="it-IT" sz="1600" dirty="0" err="1"/>
              <a:t>mH</a:t>
            </a:r>
            <a:r>
              <a:rPr lang="it-IT" sz="1600" dirty="0"/>
              <a:t> = 300 + 700-186 </a:t>
            </a:r>
            <a:r>
              <a:rPr lang="it-IT" sz="1600" dirty="0" err="1"/>
              <a:t>GeV</a:t>
            </a:r>
            <a:r>
              <a:rPr lang="it-IT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2262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SM: a long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700" y="1254422"/>
            <a:ext cx="8229600" cy="5093405"/>
          </a:xfrm>
        </p:spPr>
        <p:txBody>
          <a:bodyPr>
            <a:noAutofit/>
          </a:bodyPr>
          <a:lstStyle/>
          <a:p>
            <a:r>
              <a:rPr lang="en-US" sz="2400" dirty="0"/>
              <a:t>54 Yang &amp; Mills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61 Glashow</a:t>
            </a:r>
          </a:p>
          <a:p>
            <a:r>
              <a:rPr lang="en-US" sz="2400" dirty="0">
                <a:solidFill>
                  <a:srgbClr val="3366FF"/>
                </a:solidFill>
              </a:rPr>
              <a:t>64 </a:t>
            </a:r>
            <a:r>
              <a:rPr lang="en-US" sz="2400" dirty="0" err="1">
                <a:solidFill>
                  <a:srgbClr val="3366FF"/>
                </a:solidFill>
              </a:rPr>
              <a:t>Brout</a:t>
            </a:r>
            <a:r>
              <a:rPr lang="en-US" sz="2400" dirty="0">
                <a:solidFill>
                  <a:srgbClr val="3366FF"/>
                </a:solidFill>
              </a:rPr>
              <a:t>, </a:t>
            </a:r>
            <a:r>
              <a:rPr lang="en-US" sz="2400" dirty="0" err="1">
                <a:solidFill>
                  <a:srgbClr val="3366FF"/>
                </a:solidFill>
              </a:rPr>
              <a:t>Englert</a:t>
            </a:r>
            <a:r>
              <a:rPr lang="en-US" sz="2400" dirty="0">
                <a:solidFill>
                  <a:srgbClr val="3366FF"/>
                </a:solidFill>
              </a:rPr>
              <a:t>, Higgs et al</a:t>
            </a:r>
          </a:p>
          <a:p>
            <a:r>
              <a:rPr lang="en-US" sz="2400" dirty="0">
                <a:solidFill>
                  <a:srgbClr val="A60101"/>
                </a:solidFill>
              </a:rPr>
              <a:t>67-68 Glashow , Weinberg and Salam</a:t>
            </a:r>
          </a:p>
          <a:p>
            <a:r>
              <a:rPr lang="en-US" sz="2400" dirty="0"/>
              <a:t>70 ‘t </a:t>
            </a:r>
            <a:r>
              <a:rPr lang="en-US" sz="2400" dirty="0" err="1"/>
              <a:t>Hooft</a:t>
            </a:r>
            <a:r>
              <a:rPr lang="en-US" sz="2400" dirty="0"/>
              <a:t> et </a:t>
            </a:r>
            <a:r>
              <a:rPr lang="en-US" sz="2400" dirty="0" err="1"/>
              <a:t>Veltman</a:t>
            </a:r>
            <a:endParaRPr lang="en-US" sz="2400" dirty="0"/>
          </a:p>
          <a:p>
            <a:r>
              <a:rPr lang="en-US" sz="2400" dirty="0">
                <a:solidFill>
                  <a:srgbClr val="0000FF"/>
                </a:solidFill>
              </a:rPr>
              <a:t>73 </a:t>
            </a:r>
            <a:r>
              <a:rPr lang="en-US" sz="2400" dirty="0" err="1">
                <a:solidFill>
                  <a:srgbClr val="0000FF"/>
                </a:solidFill>
              </a:rPr>
              <a:t>Gargamelle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3366FF"/>
                </a:solidFill>
              </a:rPr>
              <a:t>: discovery of the week neutral current</a:t>
            </a:r>
          </a:p>
          <a:p>
            <a:r>
              <a:rPr lang="en-US" sz="2400" dirty="0">
                <a:solidFill>
                  <a:srgbClr val="3366FF"/>
                </a:solidFill>
              </a:rPr>
              <a:t>83: Ua1 &amp; UA2: W and Z discovery</a:t>
            </a:r>
          </a:p>
          <a:p>
            <a:r>
              <a:rPr lang="en-US" sz="2400" u="sng" dirty="0">
                <a:solidFill>
                  <a:srgbClr val="008000"/>
                </a:solidFill>
              </a:rPr>
              <a:t>89-2000: LEP and HERA: the triumph of the SM</a:t>
            </a:r>
            <a:endParaRPr lang="en-US" sz="2400" u="sng" dirty="0">
              <a:solidFill>
                <a:srgbClr val="3366FF"/>
              </a:solidFill>
            </a:endParaRPr>
          </a:p>
          <a:p>
            <a:r>
              <a:rPr lang="en-US" sz="2400" dirty="0"/>
              <a:t>95: </a:t>
            </a:r>
            <a:r>
              <a:rPr lang="en-US" sz="2400" dirty="0" err="1"/>
              <a:t>Tevatron</a:t>
            </a:r>
            <a:r>
              <a:rPr lang="en-US" sz="2400" dirty="0"/>
              <a:t>: top quark discovery</a:t>
            </a:r>
          </a:p>
          <a:p>
            <a:r>
              <a:rPr lang="en-US" sz="2400" dirty="0">
                <a:solidFill>
                  <a:srgbClr val="BE0202"/>
                </a:solidFill>
              </a:rPr>
              <a:t>2012:  LHC: discovery of a Higgs like boson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Desy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Chiara Mariotti, INFN Torino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9E68-C183-AF4B-AADE-4476EA8337CA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90600" y="1353820"/>
            <a:ext cx="0" cy="4442827"/>
          </a:xfrm>
          <a:prstGeom prst="straightConnector1">
            <a:avLst/>
          </a:prstGeom>
          <a:ln>
            <a:solidFill>
              <a:srgbClr val="362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88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4D8B-3999-5142-9BFB-B17CC7A3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316C2-4D69-7048-8034-AB632422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D03AD-4301-2248-8DD0-93434C84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858EA-33DC-434A-84D2-58993696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B14B2-0A99-AA42-A0CC-D298B610F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39"/>
            <a:ext cx="9144000" cy="6542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29D8D2-788F-4640-8FF0-DD539BE921ED}"/>
              </a:ext>
            </a:extLst>
          </p:cNvPr>
          <p:cNvSpPr txBox="1"/>
          <p:nvPr/>
        </p:nvSpPr>
        <p:spPr>
          <a:xfrm>
            <a:off x="4175393" y="0"/>
            <a:ext cx="1729648" cy="6610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395859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EB679-4F89-EB4B-91E7-35DE29C2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QCD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C5ABF-6C99-5645-894A-8482C7B90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8E668-DCEA-7545-9490-1BEA7E12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AEAE6-4FEF-7E4A-9E52-3CA6FCC2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9A832-4C2E-FB48-9208-508516906E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4618" y="825501"/>
            <a:ext cx="3452182" cy="5983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F3F5B-AD92-B64D-8C76-1D3564FD8E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69945" y="1153059"/>
            <a:ext cx="5756910" cy="35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34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D7AC7-C21A-C54F-97B8-8FE5FD7B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66CD2-D605-434C-B2A5-6FA24667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F4351-7CE3-EA4E-8C9F-7116578C5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215"/>
            <a:ext cx="2233873" cy="206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54092-A327-E149-BDC3-8B81724D5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17" y="369277"/>
            <a:ext cx="2489916" cy="6119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62EC3-700D-814C-8CE0-2F1664401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557" y="0"/>
            <a:ext cx="46618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BAABA3-1BDA-2E4F-9BBD-C0F1DF33B652}"/>
              </a:ext>
            </a:extLst>
          </p:cNvPr>
          <p:cNvSpPr/>
          <p:nvPr/>
        </p:nvSpPr>
        <p:spPr bwMode="auto">
          <a:xfrm>
            <a:off x="1477106" y="93785"/>
            <a:ext cx="1664677" cy="6447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4E168B-70DA-C341-A9EB-7014280C883B}"/>
              </a:ext>
            </a:extLst>
          </p:cNvPr>
          <p:cNvSpPr/>
          <p:nvPr/>
        </p:nvSpPr>
        <p:spPr bwMode="auto">
          <a:xfrm>
            <a:off x="1015375" y="741858"/>
            <a:ext cx="1664677" cy="6447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805C9-B64D-AA48-B674-F35832A14518}"/>
              </a:ext>
            </a:extLst>
          </p:cNvPr>
          <p:cNvSpPr txBox="1"/>
          <p:nvPr/>
        </p:nvSpPr>
        <p:spPr>
          <a:xfrm>
            <a:off x="-39934" y="1896"/>
            <a:ext cx="43236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T</a:t>
            </a:r>
            <a:r>
              <a:rPr lang="en-FR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he  measurement  </a:t>
            </a:r>
          </a:p>
          <a:p>
            <a:pPr algn="ctr"/>
            <a:r>
              <a:rPr lang="en-FR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at LEP2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1839B-2FA6-EB43-BE8A-5B048FBA0769}"/>
              </a:ext>
            </a:extLst>
          </p:cNvPr>
          <p:cNvSpPr/>
          <p:nvPr/>
        </p:nvSpPr>
        <p:spPr bwMode="auto">
          <a:xfrm>
            <a:off x="5511800" y="93785"/>
            <a:ext cx="1293261" cy="3971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55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FCFE7-60BA-FA4A-BEF2-2ADC3A77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101595"/>
            <a:ext cx="8763001" cy="533400"/>
          </a:xfrm>
        </p:spPr>
        <p:txBody>
          <a:bodyPr/>
          <a:lstStyle/>
          <a:p>
            <a:r>
              <a:rPr lang="en-FR" dirty="0"/>
              <a:t>2 fermion cross section and asymmetries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C51F5-B676-1241-B315-C81E6653A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0E9D7-1E98-534C-B0B0-F97EB62D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6C3F4-975F-F948-A404-538C43BC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5710A-A7E5-6C4A-8B49-3866651B4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85097"/>
            <a:ext cx="9144000" cy="58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70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1EDC2-6FE2-8946-99E5-B5E372C6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03" y="535295"/>
            <a:ext cx="8114323" cy="533400"/>
          </a:xfrm>
        </p:spPr>
        <p:txBody>
          <a:bodyPr/>
          <a:lstStyle/>
          <a:p>
            <a:r>
              <a:rPr lang="en-GB" dirty="0"/>
              <a:t>T</a:t>
            </a:r>
            <a:r>
              <a:rPr lang="en-FR" dirty="0"/>
              <a:t>riple and quartic gauge couplings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56662-54A4-2149-A606-4E5B602E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5250C-3391-BD43-B9C9-2DF5B497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DB558-F298-3C49-8317-67B3D7149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92"/>
          <a:stretch/>
        </p:blipFill>
        <p:spPr>
          <a:xfrm>
            <a:off x="0" y="1553187"/>
            <a:ext cx="9144000" cy="4069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78CB9-867A-A849-A468-1B0818030CCE}"/>
              </a:ext>
            </a:extLst>
          </p:cNvPr>
          <p:cNvSpPr txBox="1"/>
          <p:nvPr/>
        </p:nvSpPr>
        <p:spPr>
          <a:xfrm>
            <a:off x="664143" y="5996542"/>
            <a:ext cx="708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Many measurements, no deviations observed within the large uncertainties</a:t>
            </a:r>
          </a:p>
        </p:txBody>
      </p:sp>
    </p:spTree>
    <p:extLst>
      <p:ext uri="{BB962C8B-B14F-4D97-AF65-F5344CB8AC3E}">
        <p14:creationId xmlns:p14="http://schemas.microsoft.com/office/powerpoint/2010/main" val="366995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4B26-E4FF-3547-A5F4-1837B7F92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868DC-59E5-E444-BF06-EE161C5CB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3E16D-2668-2146-9D15-077AB6CC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E5A6D-BFB8-8244-86EF-D99DA6CF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2B286-7D7F-424E-BF46-8A8118EA3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5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116102-3854-E545-ABE6-583F399F12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3998" y="1015998"/>
            <a:ext cx="4119697" cy="4129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05E44E-0A34-BA47-9D44-C688D41D84CE}"/>
              </a:ext>
            </a:extLst>
          </p:cNvPr>
          <p:cNvSpPr txBox="1"/>
          <p:nvPr/>
        </p:nvSpPr>
        <p:spPr>
          <a:xfrm>
            <a:off x="2269778" y="106939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02060"/>
                </a:solidFill>
              </a:rPr>
              <a:t>WW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75B90-7E09-874A-AB8B-4AA5161FF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15" y="751213"/>
            <a:ext cx="4397957" cy="4296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CED801-DC8B-8F41-BAC3-3AF742249E3A}"/>
              </a:ext>
            </a:extLst>
          </p:cNvPr>
          <p:cNvSpPr txBox="1"/>
          <p:nvPr/>
        </p:nvSpPr>
        <p:spPr>
          <a:xfrm>
            <a:off x="253997" y="5359047"/>
            <a:ext cx="8899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FR" dirty="0"/>
              <a:t>MANY</a:t>
            </a:r>
          </a:p>
        </p:txBody>
      </p:sp>
    </p:spTree>
    <p:extLst>
      <p:ext uri="{BB962C8B-B14F-4D97-AF65-F5344CB8AC3E}">
        <p14:creationId xmlns:p14="http://schemas.microsoft.com/office/powerpoint/2010/main" val="3044362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4DB5-1A07-A743-99E1-5210A51E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70BDE-1720-0041-9152-BBBEA4B3E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3125E-0A4F-9A41-BCB9-C3E58BDF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DB46C-CF82-8442-94D6-6EC7BCBA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2643C-FA61-C140-ABD0-89FD421B1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635"/>
            <a:ext cx="9144000" cy="64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77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A5256-CC38-E141-BA6D-08CC99CD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E9D85-6424-E64B-B92A-B071D5F32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1A844-8C8C-3B4F-A5FB-BCDA6BAA6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F2CAA-4381-3048-A54D-B770432F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9F6C2-96B0-0F49-B897-1E7B6BAD0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" y="-33354"/>
            <a:ext cx="53457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F24C6-BFD4-2F4A-9782-67C4DC167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06" y="16985"/>
            <a:ext cx="3782946" cy="5298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074C7-30D3-F943-8E45-6AC721F3B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1" y="6153157"/>
            <a:ext cx="3784600" cy="622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AC84E0-5019-FF4B-8140-E57AED55725B}"/>
              </a:ext>
            </a:extLst>
          </p:cNvPr>
          <p:cNvSpPr txBox="1"/>
          <p:nvPr/>
        </p:nvSpPr>
        <p:spPr>
          <a:xfrm>
            <a:off x="523470" y="5432334"/>
            <a:ext cx="395114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B6D44"/>
                </a:solidFill>
              </a:rPr>
              <a:t>A lot of work went on </a:t>
            </a:r>
          </a:p>
          <a:p>
            <a:r>
              <a:rPr lang="en-FR" sz="2400" dirty="0">
                <a:solidFill>
                  <a:srgbClr val="0B6D44"/>
                </a:solidFill>
              </a:rPr>
              <a:t>untill 2013 </a:t>
            </a:r>
          </a:p>
          <a:p>
            <a:r>
              <a:rPr lang="en-GB" sz="2400" dirty="0">
                <a:solidFill>
                  <a:srgbClr val="0B6D44"/>
                </a:solidFill>
              </a:rPr>
              <a:t>t</a:t>
            </a:r>
            <a:r>
              <a:rPr lang="en-FR" sz="2400" dirty="0">
                <a:solidFill>
                  <a:srgbClr val="0B6D44"/>
                </a:solidFill>
              </a:rPr>
              <a:t>o reach an error of ~ 32 MeV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CB24C0-5108-4A4A-B3D6-9A933C650A51}"/>
              </a:ext>
            </a:extLst>
          </p:cNvPr>
          <p:cNvSpPr/>
          <p:nvPr/>
        </p:nvSpPr>
        <p:spPr bwMode="auto">
          <a:xfrm>
            <a:off x="4373821" y="5879796"/>
            <a:ext cx="525438" cy="3804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D61A03-7A7B-6948-877E-E5A53BD44196}"/>
              </a:ext>
            </a:extLst>
          </p:cNvPr>
          <p:cNvSpPr/>
          <p:nvPr/>
        </p:nvSpPr>
        <p:spPr>
          <a:xfrm>
            <a:off x="4350826" y="5542526"/>
            <a:ext cx="451618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b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= 80.375 ± 0.025(stat.) ± 0.022(syst.) GeV</a:t>
            </a:r>
            <a:endParaRPr lang="en-F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4979C-6879-384A-8CE7-65FDFFF6B401}"/>
              </a:ext>
            </a:extLst>
          </p:cNvPr>
          <p:cNvSpPr/>
          <p:nvPr/>
        </p:nvSpPr>
        <p:spPr bwMode="auto">
          <a:xfrm>
            <a:off x="5232401" y="4789366"/>
            <a:ext cx="279399" cy="4934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43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9F0B-5757-734A-99E4-66820397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0BBB3-024D-3E4D-AA81-C52BE9D09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DFC8B-B374-DC4F-B841-259D0F3D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0C258-1A62-2340-9600-AABC214A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0C548-7183-0B40-B094-CDF4CE01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980"/>
            <a:ext cx="9144000" cy="6262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2FB91A-B889-0E40-85D8-85905892E4DD}"/>
              </a:ext>
            </a:extLst>
          </p:cNvPr>
          <p:cNvSpPr txBox="1"/>
          <p:nvPr/>
        </p:nvSpPr>
        <p:spPr>
          <a:xfrm>
            <a:off x="6248400" y="6177314"/>
            <a:ext cx="27174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Red: numbers from 2000</a:t>
            </a:r>
          </a:p>
          <a:p>
            <a:r>
              <a:rPr lang="en-GB" dirty="0"/>
              <a:t>Black: final numbers, 2013</a:t>
            </a:r>
            <a:endParaRPr lang="en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B02D4-7D42-8C4C-A6FC-2496613F81D7}"/>
              </a:ext>
            </a:extLst>
          </p:cNvPr>
          <p:cNvSpPr txBox="1"/>
          <p:nvPr/>
        </p:nvSpPr>
        <p:spPr>
          <a:xfrm>
            <a:off x="2820200" y="1511167"/>
            <a:ext cx="3000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862DB0-EE66-204E-8E11-B1D50199E8C8}"/>
              </a:ext>
            </a:extLst>
          </p:cNvPr>
          <p:cNvSpPr txBox="1"/>
          <p:nvPr/>
        </p:nvSpPr>
        <p:spPr>
          <a:xfrm>
            <a:off x="5304051" y="5224948"/>
            <a:ext cx="4154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4CC45-1A51-AB42-94C4-6074A30B6FEE}"/>
              </a:ext>
            </a:extLst>
          </p:cNvPr>
          <p:cNvSpPr txBox="1"/>
          <p:nvPr/>
        </p:nvSpPr>
        <p:spPr>
          <a:xfrm>
            <a:off x="8047383" y="5024387"/>
            <a:ext cx="3000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322962-1165-BA4A-9521-9CED9D9D467D}"/>
              </a:ext>
            </a:extLst>
          </p:cNvPr>
          <p:cNvSpPr txBox="1"/>
          <p:nvPr/>
        </p:nvSpPr>
        <p:spPr>
          <a:xfrm>
            <a:off x="8477783" y="2502569"/>
            <a:ext cx="3000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BADE6-0AC4-034A-96D1-5AD1E62EE55F}"/>
              </a:ext>
            </a:extLst>
          </p:cNvPr>
          <p:cNvSpPr txBox="1"/>
          <p:nvPr/>
        </p:nvSpPr>
        <p:spPr>
          <a:xfrm>
            <a:off x="321376" y="5927816"/>
            <a:ext cx="3000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11407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43366-54EA-0E44-8B00-1DC951845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85866-B00C-C043-AFD3-F08A0CD1E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392CB-D9C4-8242-9943-75D4B4E1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5FEB4-2A79-0B4B-A94D-10B0D2C4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4E93B-3C88-8F4E-917A-5AE212C0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41299"/>
            <a:ext cx="9144000" cy="6055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09910E-F78F-8141-998B-FE885AB9A2A8}"/>
              </a:ext>
            </a:extLst>
          </p:cNvPr>
          <p:cNvSpPr txBox="1"/>
          <p:nvPr/>
        </p:nvSpPr>
        <p:spPr>
          <a:xfrm>
            <a:off x="8213659" y="3875259"/>
            <a:ext cx="4154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59B52-C6E2-8146-AF56-D4AFCDDE1387}"/>
              </a:ext>
            </a:extLst>
          </p:cNvPr>
          <p:cNvSpPr txBox="1"/>
          <p:nvPr/>
        </p:nvSpPr>
        <p:spPr>
          <a:xfrm>
            <a:off x="8479116" y="3059668"/>
            <a:ext cx="3000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C3E345-F37F-E84E-8843-41BC319B5F44}"/>
              </a:ext>
            </a:extLst>
          </p:cNvPr>
          <p:cNvSpPr txBox="1"/>
          <p:nvPr/>
        </p:nvSpPr>
        <p:spPr>
          <a:xfrm>
            <a:off x="8421408" y="5986271"/>
            <a:ext cx="3000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49820-8D28-B542-92C9-E4D7984AA37C}"/>
              </a:ext>
            </a:extLst>
          </p:cNvPr>
          <p:cNvSpPr txBox="1"/>
          <p:nvPr/>
        </p:nvSpPr>
        <p:spPr>
          <a:xfrm>
            <a:off x="7531421" y="582236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13 MeV</a:t>
            </a:r>
          </a:p>
        </p:txBody>
      </p:sp>
    </p:spTree>
    <p:extLst>
      <p:ext uri="{BB962C8B-B14F-4D97-AF65-F5344CB8AC3E}">
        <p14:creationId xmlns:p14="http://schemas.microsoft.com/office/powerpoint/2010/main" val="93134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507F351-5BDF-6542-BF0D-C8F98FA81CEF}"/>
              </a:ext>
            </a:extLst>
          </p:cNvPr>
          <p:cNvSpPr/>
          <p:nvPr/>
        </p:nvSpPr>
        <p:spPr bwMode="auto">
          <a:xfrm>
            <a:off x="2412867" y="2181841"/>
            <a:ext cx="4461832" cy="958467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A7F2A-AC36-9D4F-99C0-26D880E3C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Once </a:t>
            </a:r>
            <a:r>
              <a:rPr lang="fr-FR" dirty="0" err="1"/>
              <a:t>upon</a:t>
            </a:r>
            <a:r>
              <a:rPr lang="fr-FR" dirty="0"/>
              <a:t> a time… LEP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A658A-1A5B-0442-A180-3BA847055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091872"/>
            <a:ext cx="8889999" cy="5524500"/>
          </a:xfrm>
        </p:spPr>
        <p:txBody>
          <a:bodyPr/>
          <a:lstStyle/>
          <a:p>
            <a:pPr algn="ctr"/>
            <a:r>
              <a:rPr lang="fr-FR" b="1" dirty="0"/>
              <a:t>It </a:t>
            </a:r>
            <a:r>
              <a:rPr lang="fr-FR" b="1" dirty="0" err="1"/>
              <a:t>is</a:t>
            </a:r>
            <a:r>
              <a:rPr lang="fr-FR" b="1" dirty="0"/>
              <a:t> hard to </a:t>
            </a:r>
            <a:r>
              <a:rPr lang="fr-FR" b="1" dirty="0" err="1"/>
              <a:t>remember</a:t>
            </a:r>
            <a:r>
              <a:rPr lang="fr-FR" b="1" dirty="0"/>
              <a:t> how </a:t>
            </a:r>
            <a:r>
              <a:rPr lang="fr-FR" b="1" dirty="0" err="1"/>
              <a:t>little</a:t>
            </a:r>
            <a:r>
              <a:rPr lang="fr-FR" b="1" dirty="0"/>
              <a:t> </a:t>
            </a:r>
            <a:r>
              <a:rPr lang="fr-FR" b="1" dirty="0" err="1"/>
              <a:t>we</a:t>
            </a:r>
            <a:r>
              <a:rPr lang="fr-FR" b="1" dirty="0"/>
              <a:t> </a:t>
            </a:r>
            <a:r>
              <a:rPr lang="fr-FR" b="1" dirty="0" err="1"/>
              <a:t>knew</a:t>
            </a:r>
            <a:r>
              <a:rPr lang="fr-FR" b="1" dirty="0"/>
              <a:t> about the</a:t>
            </a:r>
          </a:p>
          <a:p>
            <a:pPr algn="ctr"/>
            <a:r>
              <a:rPr lang="fr-FR" b="1" dirty="0" err="1"/>
              <a:t>ElectroWeak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r>
              <a:rPr lang="fr-FR" b="1" dirty="0"/>
              <a:t> and QCD </a:t>
            </a:r>
            <a:r>
              <a:rPr lang="fr-FR" b="1" dirty="0" err="1"/>
              <a:t>before</a:t>
            </a:r>
            <a:r>
              <a:rPr lang="fr-FR" b="1" dirty="0"/>
              <a:t> LEP </a:t>
            </a:r>
            <a:r>
              <a:rPr lang="fr-FR" b="1" dirty="0" err="1"/>
              <a:t>started</a:t>
            </a:r>
            <a:r>
              <a:rPr lang="fr-FR" b="1" dirty="0"/>
              <a:t>!</a:t>
            </a:r>
          </a:p>
          <a:p>
            <a:pPr algn="ctr"/>
            <a:endParaRPr lang="fr-FR" dirty="0"/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LEP </a:t>
            </a:r>
            <a:r>
              <a:rPr lang="fr-FR" b="1" dirty="0" err="1">
                <a:solidFill>
                  <a:srgbClr val="C00000"/>
                </a:solidFill>
              </a:rPr>
              <a:t>did</a:t>
            </a:r>
            <a:r>
              <a:rPr lang="fr-FR" b="1" dirty="0">
                <a:solidFill>
                  <a:srgbClr val="C00000"/>
                </a:solidFill>
              </a:rPr>
              <a:t> a </a:t>
            </a:r>
            <a:r>
              <a:rPr lang="fr-FR" b="1" dirty="0" err="1">
                <a:solidFill>
                  <a:srgbClr val="C00000"/>
                </a:solidFill>
              </a:rPr>
              <a:t>gigantic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leap</a:t>
            </a:r>
            <a:endParaRPr lang="fr-FR" b="1" dirty="0">
              <a:solidFill>
                <a:srgbClr val="C00000"/>
              </a:solidFill>
            </a:endParaRPr>
          </a:p>
          <a:p>
            <a:endParaRPr lang="fr-FR" dirty="0"/>
          </a:p>
          <a:p>
            <a:r>
              <a:rPr lang="fr-FR" dirty="0"/>
              <a:t>as an </a:t>
            </a:r>
            <a:r>
              <a:rPr lang="fr-FR" dirty="0" err="1"/>
              <a:t>example</a:t>
            </a:r>
            <a:r>
              <a:rPr lang="fr-FR" dirty="0"/>
              <a:t>: </a:t>
            </a:r>
          </a:p>
          <a:p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rgbClr val="00B050"/>
                </a:solidFill>
              </a:rPr>
              <a:t>We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did</a:t>
            </a:r>
            <a:r>
              <a:rPr lang="fr-FR" sz="2000" dirty="0">
                <a:solidFill>
                  <a:srgbClr val="00B050"/>
                </a:solidFill>
              </a:rPr>
              <a:t> not know how </a:t>
            </a:r>
            <a:r>
              <a:rPr lang="fr-FR" sz="2000" dirty="0" err="1">
                <a:solidFill>
                  <a:srgbClr val="00B050"/>
                </a:solidFill>
              </a:rPr>
              <a:t>many</a:t>
            </a:r>
            <a:r>
              <a:rPr lang="fr-FR" sz="2000" dirty="0">
                <a:solidFill>
                  <a:srgbClr val="00B050"/>
                </a:solidFill>
              </a:rPr>
              <a:t> fermion </a:t>
            </a:r>
            <a:r>
              <a:rPr lang="fr-FR" sz="2000" dirty="0" err="1">
                <a:solidFill>
                  <a:srgbClr val="00B050"/>
                </a:solidFill>
              </a:rPr>
              <a:t>families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there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were</a:t>
            </a:r>
            <a:r>
              <a:rPr lang="fr-FR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B6D44"/>
                </a:solidFill>
              </a:rPr>
              <a:t>The top </a:t>
            </a:r>
            <a:r>
              <a:rPr lang="fr-FR" sz="2000" dirty="0" err="1">
                <a:solidFill>
                  <a:srgbClr val="0B6D44"/>
                </a:solidFill>
              </a:rPr>
              <a:t>was</a:t>
            </a:r>
            <a:r>
              <a:rPr lang="fr-FR" sz="2000" dirty="0">
                <a:solidFill>
                  <a:srgbClr val="0B6D44"/>
                </a:solidFill>
              </a:rPr>
              <a:t> not </a:t>
            </a:r>
            <a:r>
              <a:rPr lang="fr-FR" sz="2000" dirty="0" err="1">
                <a:solidFill>
                  <a:srgbClr val="0B6D44"/>
                </a:solidFill>
              </a:rPr>
              <a:t>yet</a:t>
            </a:r>
            <a:r>
              <a:rPr lang="fr-FR" sz="2000" dirty="0">
                <a:solidFill>
                  <a:srgbClr val="0B6D44"/>
                </a:solidFill>
              </a:rPr>
              <a:t> to </a:t>
            </a:r>
            <a:r>
              <a:rPr lang="fr-FR" sz="2000" dirty="0" err="1">
                <a:solidFill>
                  <a:srgbClr val="0B6D44"/>
                </a:solidFill>
              </a:rPr>
              <a:t>be</a:t>
            </a:r>
            <a:r>
              <a:rPr lang="fr-FR" sz="2000" dirty="0">
                <a:solidFill>
                  <a:srgbClr val="0B6D44"/>
                </a:solidFill>
              </a:rPr>
              <a:t> </a:t>
            </a:r>
            <a:r>
              <a:rPr lang="fr-FR" sz="2000" dirty="0" err="1">
                <a:solidFill>
                  <a:srgbClr val="0B6D44"/>
                </a:solidFill>
              </a:rPr>
              <a:t>seen</a:t>
            </a:r>
            <a:endParaRPr lang="fr-FR" sz="2000" dirty="0">
              <a:solidFill>
                <a:srgbClr val="0B6D4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860088"/>
                </a:solidFill>
              </a:rPr>
              <a:t>The tau-neutrino </a:t>
            </a:r>
            <a:r>
              <a:rPr lang="fr-FR" sz="2000" dirty="0" err="1">
                <a:solidFill>
                  <a:srgbClr val="860088"/>
                </a:solidFill>
              </a:rPr>
              <a:t>was</a:t>
            </a:r>
            <a:r>
              <a:rPr lang="fr-FR" sz="2000" dirty="0">
                <a:solidFill>
                  <a:srgbClr val="860088"/>
                </a:solidFill>
              </a:rPr>
              <a:t> not </a:t>
            </a:r>
            <a:r>
              <a:rPr lang="fr-FR" sz="2000" dirty="0" err="1">
                <a:solidFill>
                  <a:srgbClr val="860088"/>
                </a:solidFill>
              </a:rPr>
              <a:t>yet</a:t>
            </a:r>
            <a:r>
              <a:rPr lang="fr-FR" sz="2000" dirty="0">
                <a:solidFill>
                  <a:srgbClr val="860088"/>
                </a:solidFill>
              </a:rPr>
              <a:t> </a:t>
            </a:r>
            <a:r>
              <a:rPr lang="fr-FR" sz="2000" dirty="0" err="1">
                <a:solidFill>
                  <a:srgbClr val="860088"/>
                </a:solidFill>
              </a:rPr>
              <a:t>observed</a:t>
            </a:r>
            <a:endParaRPr lang="fr-FR" sz="2000" dirty="0">
              <a:solidFill>
                <a:srgbClr val="860088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</a:rPr>
              <a:t>The </a:t>
            </a:r>
            <a:r>
              <a:rPr lang="fr-FR" sz="2000" dirty="0" err="1">
                <a:solidFill>
                  <a:srgbClr val="0070C0"/>
                </a:solidFill>
              </a:rPr>
              <a:t>Higgs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was</a:t>
            </a:r>
            <a:r>
              <a:rPr lang="fr-FR" sz="2000" dirty="0">
                <a:solidFill>
                  <a:srgbClr val="0070C0"/>
                </a:solidFill>
              </a:rPr>
              <a:t> not </a:t>
            </a:r>
            <a:r>
              <a:rPr lang="fr-FR" sz="2000" dirty="0" err="1">
                <a:solidFill>
                  <a:srgbClr val="0070C0"/>
                </a:solidFill>
              </a:rPr>
              <a:t>yet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discovered</a:t>
            </a:r>
            <a:endParaRPr lang="fr-FR" sz="20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2060"/>
                </a:solidFill>
              </a:rPr>
              <a:t>All the </a:t>
            </a:r>
            <a:r>
              <a:rPr lang="fr-FR" sz="2000" dirty="0" err="1">
                <a:solidFill>
                  <a:srgbClr val="002060"/>
                </a:solidFill>
              </a:rPr>
              <a:t>quantities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were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known</a:t>
            </a:r>
            <a:r>
              <a:rPr lang="fr-FR" sz="2000" dirty="0">
                <a:solidFill>
                  <a:srgbClr val="002060"/>
                </a:solidFill>
              </a:rPr>
              <a:t> at  the percent </a:t>
            </a:r>
            <a:r>
              <a:rPr lang="fr-FR" sz="2000" dirty="0" err="1">
                <a:solidFill>
                  <a:srgbClr val="002060"/>
                </a:solidFill>
              </a:rPr>
              <a:t>level</a:t>
            </a:r>
            <a:r>
              <a:rPr lang="fr-FR" sz="2000" dirty="0">
                <a:solidFill>
                  <a:srgbClr val="002060"/>
                </a:solidFill>
              </a:rPr>
              <a:t> or more </a:t>
            </a:r>
            <a:r>
              <a:rPr lang="fr-FR" sz="2000" dirty="0">
                <a:solidFill>
                  <a:srgbClr val="002060"/>
                </a:solidFill>
                <a:sym typeface="Wingdings" pitchFamily="2" charset="2"/>
              </a:rPr>
              <a:t>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</a:p>
          <a:p>
            <a:pPr marL="0" indent="0"/>
            <a:r>
              <a:rPr lang="fr-FR" sz="2000" dirty="0">
                <a:solidFill>
                  <a:srgbClr val="002060"/>
                </a:solidFill>
              </a:rPr>
              <a:t>      « </a:t>
            </a:r>
            <a:r>
              <a:rPr lang="fr-FR" sz="2000" dirty="0" err="1">
                <a:solidFill>
                  <a:srgbClr val="002060"/>
                </a:solidFill>
              </a:rPr>
              <a:t>any</a:t>
            </a:r>
            <a:r>
              <a:rPr lang="fr-FR" sz="2000" dirty="0">
                <a:solidFill>
                  <a:srgbClr val="002060"/>
                </a:solidFill>
              </a:rPr>
              <a:t> » BSM </a:t>
            </a:r>
            <a:r>
              <a:rPr lang="fr-FR" sz="2000" dirty="0" err="1">
                <a:solidFill>
                  <a:srgbClr val="002060"/>
                </a:solidFill>
              </a:rPr>
              <a:t>was</a:t>
            </a:r>
            <a:r>
              <a:rPr lang="fr-FR" sz="2000" dirty="0">
                <a:solidFill>
                  <a:srgbClr val="002060"/>
                </a:solidFill>
              </a:rPr>
              <a:t> possible</a:t>
            </a:r>
          </a:p>
          <a:p>
            <a:pPr marL="0" indent="0"/>
            <a:endParaRPr lang="fr-FR" sz="2000" dirty="0">
              <a:solidFill>
                <a:srgbClr val="860088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27A40-8871-D243-8BBD-861BE483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E926C-D482-4342-AD71-44242059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6800" y="6954861"/>
            <a:ext cx="1905000" cy="304800"/>
          </a:xfrm>
        </p:spPr>
        <p:txBody>
          <a:bodyPr/>
          <a:lstStyle/>
          <a:p>
            <a:fld id="{0EA2B60D-2C16-234D-B992-A5CB7E0D78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78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Electroweak at the end of LEP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29" y="774699"/>
            <a:ext cx="4998142" cy="5981712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39012" y="2309862"/>
            <a:ext cx="3570208" cy="2308324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US" b="1" baseline="-25000" dirty="0" err="1">
                <a:solidFill>
                  <a:srgbClr val="FF0000"/>
                </a:solidFill>
                <a:latin typeface="NewCenturySchlbk" charset="0"/>
              </a:rPr>
              <a:t>em</a:t>
            </a:r>
            <a:r>
              <a:rPr lang="en-US" sz="2000" b="1" dirty="0">
                <a:latin typeface="Comic Sans MS" charset="0"/>
              </a:rPr>
              <a:t>   </a:t>
            </a:r>
            <a:r>
              <a:rPr lang="en-US" sz="2000" b="1" dirty="0">
                <a:latin typeface="NewCenturySchlbk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NewCenturySchlbk" charset="0"/>
              </a:rPr>
              <a:t>3.1 x 10</a:t>
            </a:r>
            <a:r>
              <a:rPr lang="en-US" sz="2000" b="1" baseline="30000" dirty="0">
                <a:solidFill>
                  <a:srgbClr val="0000FF"/>
                </a:solidFill>
                <a:latin typeface="NewCenturySchlbk" charset="0"/>
              </a:rPr>
              <a:t>-4          </a:t>
            </a:r>
            <a:r>
              <a:rPr lang="en-US" sz="2000" b="1" dirty="0">
                <a:solidFill>
                  <a:srgbClr val="FF6600"/>
                </a:solidFill>
                <a:latin typeface="NewCenturySchlbk" charset="0"/>
              </a:rPr>
              <a:t>700ppm</a:t>
            </a:r>
          </a:p>
          <a:p>
            <a:endParaRPr lang="en-US" sz="1800" b="1" dirty="0">
              <a:solidFill>
                <a:srgbClr val="FF6600"/>
              </a:solidFill>
              <a:latin typeface="NewCenturySchlbk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NewCenturySchlbk" charset="0"/>
              </a:rPr>
              <a:t>M(Z)</a:t>
            </a:r>
            <a:r>
              <a:rPr lang="en-US" sz="1800" b="1" dirty="0">
                <a:solidFill>
                  <a:srgbClr val="FF6600"/>
                </a:solidFill>
                <a:latin typeface="NewCenturySchlbk" charset="0"/>
              </a:rPr>
              <a:t>    </a:t>
            </a:r>
            <a:r>
              <a:rPr lang="en-US" sz="2000" b="1" dirty="0">
                <a:solidFill>
                  <a:srgbClr val="0000FF"/>
                </a:solidFill>
                <a:latin typeface="NewCenturySchlbk" charset="0"/>
              </a:rPr>
              <a:t>2 x 10</a:t>
            </a:r>
            <a:r>
              <a:rPr lang="en-US" sz="2000" b="1" baseline="30000" dirty="0">
                <a:solidFill>
                  <a:srgbClr val="0000FF"/>
                </a:solidFill>
                <a:latin typeface="NewCenturySchlbk" charset="0"/>
              </a:rPr>
              <a:t>-5              </a:t>
            </a:r>
            <a:r>
              <a:rPr lang="en-US" sz="2000" b="1" dirty="0">
                <a:solidFill>
                  <a:srgbClr val="FF6600"/>
                </a:solidFill>
                <a:latin typeface="NewCenturySchlbk" charset="0"/>
              </a:rPr>
              <a:t>23ppm</a:t>
            </a:r>
          </a:p>
          <a:p>
            <a:endParaRPr lang="en-US" sz="1800" b="1" dirty="0">
              <a:latin typeface="Comic Sans MS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NewCenturySchlbk" charset="0"/>
              </a:rPr>
              <a:t>G</a:t>
            </a:r>
            <a:r>
              <a:rPr lang="en-US" sz="2000" b="1" baseline="-10000" dirty="0">
                <a:solidFill>
                  <a:srgbClr val="FF0000"/>
                </a:solidFill>
                <a:latin typeface="NewCenturySchlbk" charset="0"/>
              </a:rPr>
              <a:t>F</a:t>
            </a:r>
            <a:r>
              <a:rPr lang="en-US" sz="1800" b="1" dirty="0">
                <a:latin typeface="NewCenturySchlbk" charset="0"/>
              </a:rPr>
              <a:t>        </a:t>
            </a:r>
            <a:r>
              <a:rPr lang="en-US" sz="2000" b="1" dirty="0">
                <a:solidFill>
                  <a:srgbClr val="0000CC"/>
                </a:solidFill>
                <a:latin typeface="NewCenturySchlbk" charset="0"/>
              </a:rPr>
              <a:t>8.6 x 10</a:t>
            </a:r>
            <a:r>
              <a:rPr lang="en-US" sz="2000" b="1" baseline="30000" dirty="0">
                <a:solidFill>
                  <a:srgbClr val="0000CC"/>
                </a:solidFill>
                <a:latin typeface="NewCenturySchlbk" charset="0"/>
              </a:rPr>
              <a:t>-6</a:t>
            </a:r>
            <a:r>
              <a:rPr lang="en-US" sz="2000" b="1" baseline="30000" dirty="0">
                <a:solidFill>
                  <a:schemeClr val="accent2"/>
                </a:solidFill>
                <a:latin typeface="NewCenturySchlbk" charset="0"/>
              </a:rPr>
              <a:t>           </a:t>
            </a:r>
            <a:r>
              <a:rPr lang="en-US" sz="2000" b="1" dirty="0">
                <a:solidFill>
                  <a:srgbClr val="FF6600"/>
                </a:solidFill>
                <a:latin typeface="NewCenturySchlbk" charset="0"/>
              </a:rPr>
              <a:t>9 ppm</a:t>
            </a:r>
          </a:p>
          <a:p>
            <a:endParaRPr lang="en-US" sz="2000" b="1" dirty="0">
              <a:latin typeface="NewCenturySchlbk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Symbol" charset="0"/>
              </a:rPr>
              <a:t>a</a:t>
            </a:r>
            <a:r>
              <a:rPr lang="en-US" b="1" baseline="-25000" dirty="0">
                <a:solidFill>
                  <a:srgbClr val="FF0000"/>
                </a:solidFill>
                <a:latin typeface="NewCenturySchlbk" charset="0"/>
              </a:rPr>
              <a:t>s</a:t>
            </a:r>
            <a:r>
              <a:rPr lang="en-US" sz="2000" b="1" dirty="0">
                <a:latin typeface="Comic Sans MS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</a:rPr>
              <a:t>  </a:t>
            </a:r>
            <a:r>
              <a:rPr lang="en-US" sz="2000" b="1" dirty="0">
                <a:solidFill>
                  <a:srgbClr val="0000FF"/>
                </a:solidFill>
                <a:latin typeface="NewCenturySchlbk" charset="0"/>
              </a:rPr>
              <a:t>2.3 x 10</a:t>
            </a:r>
            <a:r>
              <a:rPr lang="en-US" sz="2000" b="1" baseline="30000" dirty="0">
                <a:solidFill>
                  <a:srgbClr val="0000FF"/>
                </a:solidFill>
                <a:latin typeface="NewCenturySchlbk" charset="0"/>
              </a:rPr>
              <a:t>-2           </a:t>
            </a:r>
            <a:r>
              <a:rPr lang="en-US" sz="2000" b="1" dirty="0">
                <a:solidFill>
                  <a:srgbClr val="FF6600"/>
                </a:solidFill>
                <a:latin typeface="NewCenturySchlbk" charset="0"/>
              </a:rPr>
              <a:t>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7425" y="876300"/>
            <a:ext cx="364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Better than per-</a:t>
            </a:r>
            <a:r>
              <a:rPr lang="en-US" dirty="0" err="1">
                <a:latin typeface="+mn-lt"/>
              </a:rPr>
              <a:t>mille</a:t>
            </a:r>
            <a:r>
              <a:rPr lang="en-US" dirty="0">
                <a:latin typeface="+mn-lt"/>
              </a:rPr>
              <a:t> </a:t>
            </a:r>
          </a:p>
          <a:p>
            <a:r>
              <a:rPr lang="en-US" dirty="0">
                <a:latin typeface="+mn-lt"/>
              </a:rPr>
              <a:t>Precisions on many quantities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560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27E12-1F10-EE49-9DAC-8134F72C3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E16DE-33A4-FA4E-9DCE-B1D7F489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4AD9-EEAD-B147-A457-8A1155A84242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84DC855-B7D6-4740-A4D3-EC69D480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46" y="1795972"/>
            <a:ext cx="259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800" b="1" dirty="0">
                <a:solidFill>
                  <a:schemeClr val="accent2"/>
                </a:solidFill>
                <a:latin typeface="Georgia" panose="02040502050405020303" pitchFamily="18" charset="0"/>
              </a:rPr>
              <a:t>Higgs-</a:t>
            </a:r>
            <a:r>
              <a:rPr lang="en-US" altLang="fr-FR" sz="1800" b="1" dirty="0" err="1">
                <a:solidFill>
                  <a:schemeClr val="accent2"/>
                </a:solidFill>
                <a:latin typeface="Georgia" panose="02040502050405020303" pitchFamily="18" charset="0"/>
              </a:rPr>
              <a:t>strahlung</a:t>
            </a:r>
            <a:endParaRPr lang="en-US" altLang="fr-FR" sz="1800" b="1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893E5CF-4316-544C-A8C6-C73A6D9B3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708" y="1795972"/>
            <a:ext cx="157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fr-FR" sz="1800" b="1">
                <a:solidFill>
                  <a:schemeClr val="accent2"/>
                </a:solidFill>
                <a:latin typeface="Georgia" panose="02040502050405020303" pitchFamily="18" charset="0"/>
              </a:rPr>
              <a:t>WW</a:t>
            </a:r>
            <a:r>
              <a:rPr lang="en-US" altLang="fr-FR" sz="1800">
                <a:solidFill>
                  <a:schemeClr val="accent2"/>
                </a:solidFill>
                <a:latin typeface="Georgia" panose="02040502050405020303" pitchFamily="18" charset="0"/>
              </a:rPr>
              <a:t>  </a:t>
            </a:r>
            <a:r>
              <a:rPr lang="en-US" altLang="fr-FR" sz="1800" b="1">
                <a:solidFill>
                  <a:schemeClr val="accent2"/>
                </a:solidFill>
                <a:latin typeface="Georgia" panose="02040502050405020303" pitchFamily="18" charset="0"/>
              </a:rPr>
              <a:t>fusion</a:t>
            </a:r>
            <a:endParaRPr lang="en-US" altLang="fr-FR" sz="1800" b="1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F91EEEA-FC09-E24F-ABDB-70FB8377E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27" y="3615249"/>
            <a:ext cx="172878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fr-FR" sz="1800" dirty="0">
                <a:solidFill>
                  <a:srgbClr val="0000FF"/>
                </a:solidFill>
                <a:latin typeface="Georgia" panose="02040502050405020303" pitchFamily="18" charset="0"/>
              </a:rPr>
              <a:t>Dominant mode</a:t>
            </a:r>
          </a:p>
          <a:p>
            <a:pPr eaLnBrk="0" hangingPunct="0"/>
            <a:r>
              <a:rPr lang="en-US" altLang="fr-FR" sz="1600" b="1" dirty="0">
                <a:solidFill>
                  <a:srgbClr val="000000"/>
                </a:solidFill>
              </a:rPr>
              <a:t>m(H) </a:t>
            </a:r>
            <a:r>
              <a:rPr lang="en-US" altLang="fr-FR" sz="1600" b="1" dirty="0">
                <a:solidFill>
                  <a:srgbClr val="000000"/>
                </a:solidFill>
                <a:sym typeface="Symbol" pitchFamily="2" charset="2"/>
              </a:rPr>
              <a:t> </a:t>
            </a:r>
            <a:r>
              <a:rPr lang="en-US" altLang="fr-FR" sz="1600" b="1" dirty="0">
                <a:solidFill>
                  <a:srgbClr val="000000"/>
                </a:solidFill>
              </a:rPr>
              <a:t>s-m(Z)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6A9B22E-99A0-1B46-994E-0393BCFE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683" y="3575559"/>
            <a:ext cx="27863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fr-FR" sz="1800">
                <a:solidFill>
                  <a:srgbClr val="0000FF"/>
                </a:solidFill>
                <a:latin typeface="Georgia" panose="02040502050405020303" pitchFamily="18" charset="0"/>
              </a:rPr>
              <a:t>possibility to go beyond 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32FA92-0224-3942-AA53-8C3F74E0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5" b="8562"/>
          <a:stretch>
            <a:fillRect/>
          </a:stretch>
        </p:blipFill>
        <p:spPr bwMode="auto">
          <a:xfrm>
            <a:off x="2784333" y="2192847"/>
            <a:ext cx="212725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E49352-D559-ED4D-ADD9-0DB77E9B9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0" b="10645"/>
          <a:stretch>
            <a:fillRect/>
          </a:stretch>
        </p:blipFill>
        <p:spPr bwMode="auto">
          <a:xfrm>
            <a:off x="395146" y="2215072"/>
            <a:ext cx="18827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6A540376-E6D4-514F-9976-9CEA9054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655" y="2573847"/>
            <a:ext cx="11673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fr-FR" sz="1200" b="1">
                <a:solidFill>
                  <a:srgbClr val="FF0066"/>
                </a:solidFill>
                <a:latin typeface="Georgia" panose="02040502050405020303" pitchFamily="18" charset="0"/>
              </a:rPr>
              <a:t>+</a:t>
            </a:r>
          </a:p>
          <a:p>
            <a:pPr algn="ctr" eaLnBrk="0" hangingPunct="0"/>
            <a:r>
              <a:rPr lang="en-US" altLang="fr-FR" sz="1200" b="1">
                <a:solidFill>
                  <a:srgbClr val="FF0066"/>
                </a:solidFill>
                <a:latin typeface="Georgia" panose="02040502050405020303" pitchFamily="18" charset="0"/>
              </a:rPr>
              <a:t>positive </a:t>
            </a:r>
          </a:p>
          <a:p>
            <a:pPr algn="ctr" eaLnBrk="0" hangingPunct="0"/>
            <a:r>
              <a:rPr lang="en-US" altLang="fr-FR" sz="1200" b="1">
                <a:solidFill>
                  <a:srgbClr val="FF0066"/>
                </a:solidFill>
                <a:latin typeface="Georgia" panose="02040502050405020303" pitchFamily="18" charset="0"/>
              </a:rPr>
              <a:t>interference</a:t>
            </a:r>
            <a:endParaRPr lang="en-US" altLang="fr-FR" sz="1200" b="1">
              <a:latin typeface="Georgia" panose="02040502050405020303" pitchFamily="18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ECECE653-2068-D444-8C25-C425B703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492" y="4787162"/>
            <a:ext cx="242411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2000" dirty="0" err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fr-FR" sz="2000" baseline="-25000" dirty="0" err="1">
                <a:solidFill>
                  <a:schemeClr val="tx2"/>
                </a:solidFill>
              </a:rPr>
              <a:t>tot</a:t>
            </a:r>
            <a:r>
              <a:rPr lang="en-US" altLang="fr-FR" sz="2000" dirty="0">
                <a:solidFill>
                  <a:schemeClr val="tx2"/>
                </a:solidFill>
              </a:rPr>
              <a:t>(</a:t>
            </a:r>
            <a:r>
              <a:rPr lang="en-US" altLang="fr-FR" sz="1600" dirty="0" err="1">
                <a:solidFill>
                  <a:schemeClr val="tx2"/>
                </a:solidFill>
              </a:rPr>
              <a:t>m</a:t>
            </a:r>
            <a:r>
              <a:rPr lang="en-US" altLang="fr-FR" sz="1600" baseline="-25000" dirty="0" err="1">
                <a:solidFill>
                  <a:schemeClr val="tx2"/>
                </a:solidFill>
              </a:rPr>
              <a:t>H</a:t>
            </a:r>
            <a:r>
              <a:rPr lang="en-US" altLang="fr-FR" sz="1600" dirty="0">
                <a:solidFill>
                  <a:schemeClr val="tx2"/>
                </a:solidFill>
              </a:rPr>
              <a:t>=115</a:t>
            </a:r>
            <a:r>
              <a:rPr lang="en-US" altLang="fr-FR" sz="2000" dirty="0">
                <a:solidFill>
                  <a:schemeClr val="tx2"/>
                </a:solidFill>
                <a:latin typeface="Symbol" pitchFamily="2" charset="2"/>
              </a:rPr>
              <a:t>)</a:t>
            </a:r>
            <a:r>
              <a:rPr lang="en-US" altLang="fr-FR" sz="2000" dirty="0">
                <a:solidFill>
                  <a:schemeClr val="tx2"/>
                </a:solidFill>
              </a:rPr>
              <a:t> ~ 40 fb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B2CB0B-B2ED-294A-B884-F436D0363860}"/>
              </a:ext>
            </a:extLst>
          </p:cNvPr>
          <p:cNvGrpSpPr/>
          <p:nvPr/>
        </p:nvGrpSpPr>
        <p:grpSpPr>
          <a:xfrm>
            <a:off x="5629927" y="1492381"/>
            <a:ext cx="3270250" cy="3295650"/>
            <a:chOff x="5629927" y="1730375"/>
            <a:chExt cx="3270250" cy="3295650"/>
          </a:xfrm>
        </p:grpSpPr>
        <p:pic>
          <p:nvPicPr>
            <p:cNvPr id="9" name="Picture 8" descr="J:\fusion.eps">
              <a:extLst>
                <a:ext uri="{FF2B5EF4-FFF2-40B4-BE49-F238E27FC236}">
                  <a16:creationId xmlns:a16="http://schemas.microsoft.com/office/drawing/2014/main" id="{AA4ED3CC-3BAE-AB4C-B24F-D95D3E5D8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927" y="1730375"/>
              <a:ext cx="3270250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9351008C-E8BC-E64F-915A-1122D3150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5115" y="2089150"/>
              <a:ext cx="946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fr-FR" sz="1400" b="1"/>
                <a:t>e</a:t>
              </a:r>
              <a:r>
                <a:rPr lang="en-US" altLang="fr-FR" sz="1400" b="1" baseline="30000"/>
                <a:t>+</a:t>
              </a:r>
              <a:r>
                <a:rPr lang="en-US" altLang="fr-FR" sz="1400" b="1"/>
                <a:t>e</a:t>
              </a:r>
              <a:r>
                <a:rPr lang="en-US" altLang="fr-FR" sz="1400" b="1" baseline="30000">
                  <a:latin typeface="Symbol" pitchFamily="2" charset="2"/>
                </a:rPr>
                <a:t>-</a:t>
              </a:r>
              <a:r>
                <a:rPr lang="en-US" altLang="fr-FR" sz="1400" b="1"/>
                <a:t>-&gt;H</a:t>
              </a:r>
              <a:r>
                <a:rPr lang="en-US" altLang="fr-FR" sz="1400" b="1">
                  <a:latin typeface="Symbol" pitchFamily="2" charset="2"/>
                </a:rPr>
                <a:t>nn</a:t>
              </a:r>
            </a:p>
          </p:txBody>
        </p:sp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1B98941-FBBF-934A-889C-B1D67F0A2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6802" y="4167187"/>
              <a:ext cx="13382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fr-FR" sz="1400" b="1"/>
                <a:t>E</a:t>
              </a:r>
              <a:r>
                <a:rPr lang="en-US" altLang="fr-FR" sz="1400" b="1" baseline="-25000"/>
                <a:t>cm</a:t>
              </a:r>
              <a:r>
                <a:rPr lang="en-US" altLang="fr-FR" sz="1400" b="1"/>
                <a:t>=206 GeV</a:t>
              </a:r>
            </a:p>
          </p:txBody>
        </p:sp>
      </p:grpSp>
      <p:sp>
        <p:nvSpPr>
          <p:cNvPr id="19" name="Rectangle 2">
            <a:extLst>
              <a:ext uri="{FF2B5EF4-FFF2-40B4-BE49-F238E27FC236}">
                <a16:creationId xmlns:a16="http://schemas.microsoft.com/office/drawing/2014/main" id="{5FD12592-0ECC-7046-97D5-A927481E4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00" y="112707"/>
            <a:ext cx="6807200" cy="533400"/>
          </a:xfrm>
        </p:spPr>
        <p:txBody>
          <a:bodyPr/>
          <a:lstStyle/>
          <a:p>
            <a:r>
              <a:rPr lang="en-US" altLang="fr-FR" dirty="0"/>
              <a:t>Higgs @ LEP: the ideal place.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C4F131-7F31-7D49-8BAA-281D45A243AB}"/>
              </a:ext>
            </a:extLst>
          </p:cNvPr>
          <p:cNvSpPr txBox="1"/>
          <p:nvPr/>
        </p:nvSpPr>
        <p:spPr>
          <a:xfrm>
            <a:off x="670719" y="776026"/>
            <a:ext cx="6551794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fr-FR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The simplicity of the initial states is transmitted </a:t>
            </a:r>
          </a:p>
          <a:p>
            <a:r>
              <a:rPr lang="en-US" altLang="fr-FR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to the final state</a:t>
            </a:r>
            <a:endParaRPr lang="fr-FR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BD88D093-AE08-744B-AFF2-9A300AC20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02" y="4545320"/>
            <a:ext cx="3823483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2000" b="1" dirty="0">
                <a:solidFill>
                  <a:srgbClr val="0000CC"/>
                </a:solidFill>
                <a:latin typeface="Georgia" panose="02040502050405020303" pitchFamily="18" charset="0"/>
              </a:rPr>
              <a:t>Direct Searches</a:t>
            </a:r>
            <a:r>
              <a:rPr lang="en-US" altLang="fr-FR" sz="2000" dirty="0">
                <a:solidFill>
                  <a:srgbClr val="0000CC"/>
                </a:solidFill>
                <a:latin typeface="Georgia" panose="02040502050405020303" pitchFamily="18" charset="0"/>
              </a:rPr>
              <a:t>:</a:t>
            </a:r>
          </a:p>
          <a:p>
            <a:r>
              <a:rPr lang="en-US" altLang="fr-FR" sz="2000" dirty="0">
                <a:solidFill>
                  <a:srgbClr val="0000CC"/>
                </a:solidFill>
                <a:latin typeface="Georgia" panose="02040502050405020303" pitchFamily="18" charset="0"/>
              </a:rPr>
              <a:t>    LEP is the perfect machine to </a:t>
            </a:r>
          </a:p>
          <a:p>
            <a:r>
              <a:rPr lang="en-US" altLang="fr-FR" sz="2000" dirty="0">
                <a:solidFill>
                  <a:srgbClr val="0000CC"/>
                </a:solidFill>
                <a:latin typeface="Georgia" panose="02040502050405020303" pitchFamily="18" charset="0"/>
              </a:rPr>
              <a:t>        search for the Higgs    </a:t>
            </a:r>
          </a:p>
          <a:p>
            <a:r>
              <a:rPr lang="en-US" altLang="fr-FR" sz="2000" dirty="0">
                <a:solidFill>
                  <a:srgbClr val="0000CC"/>
                </a:solidFill>
                <a:latin typeface="Georgia" panose="02040502050405020303" pitchFamily="18" charset="0"/>
              </a:rPr>
              <a:t>     </a:t>
            </a:r>
            <a:r>
              <a:rPr lang="en-US" altLang="fr-FR" sz="2000" b="1" dirty="0">
                <a:solidFill>
                  <a:srgbClr val="0000CC"/>
                </a:solidFill>
                <a:latin typeface="Georgia" panose="02040502050405020303" pitchFamily="18" charset="0"/>
              </a:rPr>
              <a:t> IF</a:t>
            </a:r>
            <a:r>
              <a:rPr lang="en-US" altLang="fr-FR" sz="2000" b="1" dirty="0">
                <a:solidFill>
                  <a:srgbClr val="0000CC"/>
                </a:solidFill>
              </a:rPr>
              <a:t> </a:t>
            </a:r>
            <a:r>
              <a:rPr lang="en-US" altLang="fr-FR" sz="2000" b="1" dirty="0">
                <a:solidFill>
                  <a:srgbClr val="FF0000"/>
                </a:solidFill>
              </a:rPr>
              <a:t>m(Higgs) &lt; </a:t>
            </a:r>
            <a:r>
              <a:rPr lang="en-US" altLang="fr-FR" sz="2000" b="1" dirty="0" err="1">
                <a:solidFill>
                  <a:srgbClr val="FF0000"/>
                </a:solidFill>
                <a:sym typeface="Symbol" pitchFamily="2" charset="2"/>
              </a:rPr>
              <a:t>E</a:t>
            </a:r>
            <a:r>
              <a:rPr lang="en-US" altLang="fr-FR" sz="1800" b="1" baseline="-25000" dirty="0" err="1">
                <a:solidFill>
                  <a:srgbClr val="FF0000"/>
                </a:solidFill>
                <a:sym typeface="Symbol" pitchFamily="2" charset="2"/>
              </a:rPr>
              <a:t>cm</a:t>
            </a:r>
            <a:r>
              <a:rPr lang="en-US" altLang="fr-FR" sz="2000" b="1" dirty="0">
                <a:solidFill>
                  <a:srgbClr val="FF0000"/>
                </a:solidFill>
                <a:sym typeface="Symbol" pitchFamily="2" charset="2"/>
              </a:rPr>
              <a:t> – M</a:t>
            </a:r>
            <a:r>
              <a:rPr lang="en-US" altLang="fr-FR" sz="1400" b="1" dirty="0">
                <a:solidFill>
                  <a:srgbClr val="FF0000"/>
                </a:solidFill>
                <a:sym typeface="Symbol" pitchFamily="2" charset="2"/>
              </a:rPr>
              <a:t>Z </a:t>
            </a:r>
            <a:endParaRPr lang="en-US" altLang="fr-FR" sz="2000" b="1" dirty="0">
              <a:solidFill>
                <a:srgbClr val="FF0000"/>
              </a:solidFill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5AE9D817-4206-6F48-970E-4B0219DD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914" y="5665596"/>
            <a:ext cx="5234781" cy="677108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b="1" dirty="0">
                <a:solidFill>
                  <a:srgbClr val="006666"/>
                </a:solidFill>
              </a:rPr>
              <a:t>LEP2 :  1995-2000,  </a:t>
            </a:r>
            <a:r>
              <a:rPr lang="en-US" altLang="fr-FR" b="1" dirty="0" err="1">
                <a:solidFill>
                  <a:srgbClr val="006666"/>
                </a:solidFill>
              </a:rPr>
              <a:t>E</a:t>
            </a:r>
            <a:r>
              <a:rPr lang="en-US" altLang="fr-FR" b="1" baseline="-25000" dirty="0" err="1">
                <a:solidFill>
                  <a:srgbClr val="006666"/>
                </a:solidFill>
              </a:rPr>
              <a:t>cm</a:t>
            </a:r>
            <a:r>
              <a:rPr lang="en-US" altLang="fr-FR" b="1" dirty="0">
                <a:solidFill>
                  <a:srgbClr val="006666"/>
                </a:solidFill>
              </a:rPr>
              <a:t> = 130 – </a:t>
            </a:r>
            <a:r>
              <a:rPr lang="en-US" altLang="fr-FR" b="1" dirty="0">
                <a:solidFill>
                  <a:srgbClr val="FF0000"/>
                </a:solidFill>
              </a:rPr>
              <a:t>209</a:t>
            </a:r>
            <a:r>
              <a:rPr lang="en-US" altLang="fr-FR" b="1" dirty="0">
                <a:solidFill>
                  <a:srgbClr val="006666"/>
                </a:solidFill>
              </a:rPr>
              <a:t> GeV</a:t>
            </a:r>
          </a:p>
          <a:p>
            <a:pPr algn="ctr"/>
            <a:r>
              <a:rPr lang="en-US" altLang="fr-FR" sz="2000" b="1" dirty="0">
                <a:solidFill>
                  <a:srgbClr val="006666"/>
                </a:solidFill>
              </a:rPr>
              <a:t> </a:t>
            </a:r>
            <a:r>
              <a:rPr lang="en-US" altLang="fr-FR" b="1" dirty="0">
                <a:solidFill>
                  <a:srgbClr val="006600"/>
                </a:solidFill>
                <a:latin typeface="Monotype Corsiva" panose="03010101010201010101" pitchFamily="66" charset="0"/>
              </a:rPr>
              <a:t>L</a:t>
            </a:r>
            <a:r>
              <a:rPr lang="en-US" altLang="fr-FR" b="1" dirty="0">
                <a:solidFill>
                  <a:srgbClr val="006600"/>
                </a:solidFill>
              </a:rPr>
              <a:t> &gt; 2.5 fb</a:t>
            </a:r>
            <a:r>
              <a:rPr lang="en-US" altLang="fr-FR" b="1" baseline="30000" dirty="0">
                <a:solidFill>
                  <a:srgbClr val="006600"/>
                </a:solidFill>
              </a:rPr>
              <a:t>-1  </a:t>
            </a:r>
            <a:r>
              <a:rPr lang="en-US" altLang="fr-FR" b="1" dirty="0">
                <a:solidFill>
                  <a:srgbClr val="006600"/>
                </a:solidFill>
              </a:rPr>
              <a:t>@ </a:t>
            </a:r>
            <a:r>
              <a:rPr lang="en-US" altLang="fr-FR" b="1" dirty="0" err="1">
                <a:solidFill>
                  <a:srgbClr val="006600"/>
                </a:solidFill>
              </a:rPr>
              <a:t>E</a:t>
            </a:r>
            <a:r>
              <a:rPr lang="en-US" altLang="fr-FR" b="1" baseline="-25000" dirty="0" err="1">
                <a:solidFill>
                  <a:srgbClr val="006600"/>
                </a:solidFill>
              </a:rPr>
              <a:t>cm</a:t>
            </a:r>
            <a:r>
              <a:rPr lang="en-US" altLang="fr-FR" b="1" dirty="0">
                <a:solidFill>
                  <a:srgbClr val="006600"/>
                </a:solidFill>
              </a:rPr>
              <a:t>&gt; 187 GeV</a:t>
            </a:r>
            <a:endParaRPr lang="en-US" altLang="fr-FR" sz="2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96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2">
            <a:extLst>
              <a:ext uri="{FF2B5EF4-FFF2-40B4-BE49-F238E27FC236}">
                <a16:creationId xmlns:a16="http://schemas.microsoft.com/office/drawing/2014/main" id="{2AB1F642-D9CE-F644-A709-2F74F719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fr-FR"/>
              <a:t>ICHEP02 Amsterdam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B3AC117E-E48B-4A44-B3F3-0A0376CB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Chiara MARIOTTI,  </a:t>
            </a:r>
            <a:r>
              <a:rPr lang="en-US" altLang="fr-FR" sz="1200"/>
              <a:t> </a:t>
            </a:r>
            <a:r>
              <a:rPr lang="en-US" altLang="fr-FR"/>
              <a:t>CERN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3B0EA5E5-1014-F146-A976-4D37D663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7666F-82E5-454C-AE66-46490EC29246}" type="slidenum">
              <a:rPr lang="en-US" altLang="fr-FR"/>
              <a:pPr/>
              <a:t>52</a:t>
            </a:fld>
            <a:endParaRPr lang="en-US" altLang="fr-FR"/>
          </a:p>
        </p:txBody>
      </p:sp>
      <p:pic>
        <p:nvPicPr>
          <p:cNvPr id="24579" name="Picture 3" descr="C:\WNT\Profiles\mariotti\Desktop\smhbr.eps">
            <a:extLst>
              <a:ext uri="{FF2B5EF4-FFF2-40B4-BE49-F238E27FC236}">
                <a16:creationId xmlns:a16="http://schemas.microsoft.com/office/drawing/2014/main" id="{D5A950B4-1C2C-A840-9BBF-91CB72723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" y="2314590"/>
            <a:ext cx="3267597" cy="3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id="{4B907FB9-42FD-CD48-9ED3-A9F5E02A7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533400"/>
          </a:xfrm>
        </p:spPr>
        <p:txBody>
          <a:bodyPr/>
          <a:lstStyle/>
          <a:p>
            <a:r>
              <a:rPr lang="en-US" altLang="fr-FR" dirty="0"/>
              <a:t>LEP: the ideal place (2) </a:t>
            </a:r>
          </a:p>
        </p:txBody>
      </p:sp>
      <p:grpSp>
        <p:nvGrpSpPr>
          <p:cNvPr id="24603" name="Group 27">
            <a:extLst>
              <a:ext uri="{FF2B5EF4-FFF2-40B4-BE49-F238E27FC236}">
                <a16:creationId xmlns:a16="http://schemas.microsoft.com/office/drawing/2014/main" id="{0591B071-AAD7-4341-8444-5B9E34E90F7E}"/>
              </a:ext>
            </a:extLst>
          </p:cNvPr>
          <p:cNvGrpSpPr>
            <a:grpSpLocks/>
          </p:cNvGrpSpPr>
          <p:nvPr/>
        </p:nvGrpSpPr>
        <p:grpSpPr bwMode="auto">
          <a:xfrm>
            <a:off x="3297836" y="2202671"/>
            <a:ext cx="5541364" cy="3109913"/>
            <a:chOff x="2418" y="2160"/>
            <a:chExt cx="3312" cy="1959"/>
          </a:xfrm>
        </p:grpSpPr>
        <p:pic>
          <p:nvPicPr>
            <p:cNvPr id="24589" name="Picture 13">
              <a:extLst>
                <a:ext uri="{FF2B5EF4-FFF2-40B4-BE49-F238E27FC236}">
                  <a16:creationId xmlns:a16="http://schemas.microsoft.com/office/drawing/2014/main" id="{9C41DE75-F862-BF42-B128-8EAF10E88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94000"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0" t="28938" r="23436"/>
            <a:stretch>
              <a:fillRect/>
            </a:stretch>
          </p:blipFill>
          <p:spPr bwMode="auto">
            <a:xfrm>
              <a:off x="2592" y="2160"/>
              <a:ext cx="943" cy="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590" name="Picture 14">
              <a:extLst>
                <a:ext uri="{FF2B5EF4-FFF2-40B4-BE49-F238E27FC236}">
                  <a16:creationId xmlns:a16="http://schemas.microsoft.com/office/drawing/2014/main" id="{62DB5231-3641-B840-8C6B-0A29EFF21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94000"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3" t="34270" r="17996"/>
            <a:stretch>
              <a:fillRect/>
            </a:stretch>
          </p:blipFill>
          <p:spPr bwMode="auto">
            <a:xfrm>
              <a:off x="4478" y="2256"/>
              <a:ext cx="946" cy="1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91" name="Text Box 15">
              <a:extLst>
                <a:ext uri="{FF2B5EF4-FFF2-40B4-BE49-F238E27FC236}">
                  <a16:creationId xmlns:a16="http://schemas.microsoft.com/office/drawing/2014/main" id="{7B5B2E64-8828-8D42-86E0-1E4011808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" y="2497"/>
              <a:ext cx="393" cy="200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altLang="fr-FR" sz="1400" b="1">
                  <a:solidFill>
                    <a:srgbClr val="000066"/>
                  </a:solidFill>
                </a:rPr>
                <a:t>4 jets</a:t>
              </a:r>
            </a:p>
          </p:txBody>
        </p:sp>
        <p:sp>
          <p:nvSpPr>
            <p:cNvPr id="24592" name="Text Box 16">
              <a:extLst>
                <a:ext uri="{FF2B5EF4-FFF2-40B4-BE49-F238E27FC236}">
                  <a16:creationId xmlns:a16="http://schemas.microsoft.com/office/drawing/2014/main" id="{57C99D67-0F3B-0B47-9F09-7DC8DA3E6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1" y="2592"/>
              <a:ext cx="699" cy="310"/>
            </a:xfrm>
            <a:prstGeom prst="rect">
              <a:avLst/>
            </a:prstGeom>
            <a:noFill/>
            <a:ln w="19050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altLang="fr-FR" sz="1000" b="1">
                  <a:solidFill>
                    <a:srgbClr val="CC0099"/>
                  </a:solidFill>
                </a:rPr>
                <a:t>2 jets &amp; 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altLang="fr-FR" sz="1000" b="1">
                  <a:solidFill>
                    <a:srgbClr val="CC0099"/>
                  </a:solidFill>
                </a:rPr>
                <a:t>missing energy</a:t>
              </a:r>
              <a:endParaRPr lang="en-GB" altLang="fr-FR" sz="1000">
                <a:solidFill>
                  <a:srgbClr val="CC0099"/>
                </a:solidFill>
              </a:endParaRPr>
            </a:p>
          </p:txBody>
        </p:sp>
        <p:sp>
          <p:nvSpPr>
            <p:cNvPr id="24593" name="Text Box 17">
              <a:extLst>
                <a:ext uri="{FF2B5EF4-FFF2-40B4-BE49-F238E27FC236}">
                  <a16:creationId xmlns:a16="http://schemas.microsoft.com/office/drawing/2014/main" id="{1197CF0D-7503-9349-B94D-74C26625D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7" y="2976"/>
              <a:ext cx="3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GB" altLang="fr-FR" sz="1800" u="sng">
                  <a:solidFill>
                    <a:srgbClr val="CC0099"/>
                  </a:solidFill>
                  <a:latin typeface="Times New Roman" panose="02020603050405020304" pitchFamily="18" charset="0"/>
                </a:rPr>
                <a:t>19%</a:t>
              </a:r>
              <a:endParaRPr lang="en-GB" altLang="fr-FR" sz="1600">
                <a:solidFill>
                  <a:srgbClr val="CC00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594" name="Text Box 18">
              <a:extLst>
                <a:ext uri="{FF2B5EF4-FFF2-40B4-BE49-F238E27FC236}">
                  <a16:creationId xmlns:a16="http://schemas.microsoft.com/office/drawing/2014/main" id="{AC8A4E08-A27A-504D-920D-BF89DA9F2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2" y="2799"/>
              <a:ext cx="3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GB" altLang="fr-FR" sz="1600" b="1" u="sng">
                  <a:solidFill>
                    <a:srgbClr val="000066"/>
                  </a:solidFill>
                  <a:latin typeface="Times New Roman" panose="02020603050405020304" pitchFamily="18" charset="0"/>
                </a:rPr>
                <a:t>60%</a:t>
              </a:r>
              <a:endParaRPr lang="en-GB" altLang="fr-FR" sz="140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595" name="Text Box 19">
              <a:extLst>
                <a:ext uri="{FF2B5EF4-FFF2-40B4-BE49-F238E27FC236}">
                  <a16:creationId xmlns:a16="http://schemas.microsoft.com/office/drawing/2014/main" id="{B2283B23-11B2-9440-9DDC-400354BFD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0" y="3718"/>
              <a:ext cx="6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66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fr-FR" sz="1000" b="1">
                  <a:solidFill>
                    <a:srgbClr val="FF6600"/>
                  </a:solidFill>
                </a:rPr>
                <a:t>Or a </a:t>
              </a:r>
              <a:r>
                <a:rPr lang="en-US" altLang="fr-FR" sz="1400" b="1">
                  <a:solidFill>
                    <a:srgbClr val="FF6600"/>
                  </a:solidFill>
                  <a:latin typeface="Symbol" pitchFamily="2" charset="2"/>
                </a:rPr>
                <a:t>t</a:t>
              </a:r>
              <a:endParaRPr lang="en-US" altLang="fr-FR" sz="1000" b="1">
                <a:solidFill>
                  <a:srgbClr val="FF6600"/>
                </a:solidFill>
                <a:latin typeface="Symbol" pitchFamily="2" charset="2"/>
              </a:endParaRPr>
            </a:p>
            <a:p>
              <a:pPr algn="ctr" eaLnBrk="0" hangingPunct="0"/>
              <a:r>
                <a:rPr lang="en-US" altLang="fr-FR" sz="1000" b="1">
                  <a:solidFill>
                    <a:srgbClr val="FF6600"/>
                  </a:solidFill>
                </a:rPr>
                <a:t>instead of the b</a:t>
              </a:r>
            </a:p>
          </p:txBody>
        </p:sp>
        <p:pic>
          <p:nvPicPr>
            <p:cNvPr id="24597" name="Picture 21">
              <a:extLst>
                <a:ext uri="{FF2B5EF4-FFF2-40B4-BE49-F238E27FC236}">
                  <a16:creationId xmlns:a16="http://schemas.microsoft.com/office/drawing/2014/main" id="{989C84E1-D588-D04C-BB52-A755FA427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94000"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4" t="31343" r="12459"/>
            <a:stretch>
              <a:fillRect/>
            </a:stretch>
          </p:blipFill>
          <p:spPr bwMode="auto">
            <a:xfrm>
              <a:off x="3671" y="2784"/>
              <a:ext cx="1033" cy="1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98" name="Text Box 22">
              <a:extLst>
                <a:ext uri="{FF2B5EF4-FFF2-40B4-BE49-F238E27FC236}">
                  <a16:creationId xmlns:a16="http://schemas.microsoft.com/office/drawing/2014/main" id="{395D5C41-6F90-864A-8051-E59C9ECD0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5" y="3312"/>
              <a:ext cx="412" cy="285"/>
            </a:xfrm>
            <a:prstGeom prst="rect">
              <a:avLst/>
            </a:prstGeom>
            <a:noFill/>
            <a:ln w="19050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altLang="fr-FR" sz="900" b="1">
                  <a:solidFill>
                    <a:srgbClr val="006600"/>
                  </a:solidFill>
                </a:rPr>
                <a:t>2 jet &amp;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altLang="fr-FR" sz="900" b="1">
                  <a:solidFill>
                    <a:srgbClr val="006600"/>
                  </a:solidFill>
                </a:rPr>
                <a:t>2 lepton</a:t>
              </a:r>
              <a:r>
                <a:rPr lang="en-GB" altLang="fr-FR" sz="900">
                  <a:solidFill>
                    <a:srgbClr val="006600"/>
                  </a:solidFill>
                </a:rPr>
                <a:t> </a:t>
              </a:r>
            </a:p>
          </p:txBody>
        </p:sp>
        <p:sp>
          <p:nvSpPr>
            <p:cNvPr id="24599" name="Text Box 23">
              <a:extLst>
                <a:ext uri="{FF2B5EF4-FFF2-40B4-BE49-F238E27FC236}">
                  <a16:creationId xmlns:a16="http://schemas.microsoft.com/office/drawing/2014/main" id="{A995EBD5-38E0-C148-BD27-D7033E06B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" y="3648"/>
              <a:ext cx="2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GB" altLang="fr-FR" sz="1600" b="1" u="sng">
                  <a:solidFill>
                    <a:srgbClr val="006600"/>
                  </a:solidFill>
                  <a:latin typeface="Times New Roman" panose="02020603050405020304" pitchFamily="18" charset="0"/>
                </a:rPr>
                <a:t>6%</a:t>
              </a:r>
              <a:endParaRPr lang="en-GB" altLang="fr-FR" sz="1400" b="1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A33B0A5-9267-3148-A420-29F9DF2302B6}"/>
              </a:ext>
            </a:extLst>
          </p:cNvPr>
          <p:cNvSpPr txBox="1"/>
          <p:nvPr/>
        </p:nvSpPr>
        <p:spPr>
          <a:xfrm>
            <a:off x="1432443" y="1156189"/>
            <a:ext cx="6551794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fr-FR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The simplicity of the initial states is transmitted </a:t>
            </a:r>
          </a:p>
          <a:p>
            <a:r>
              <a:rPr lang="en-US" altLang="fr-FR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to the final state</a:t>
            </a:r>
            <a:endParaRPr lang="fr-FR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8462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5ACE664-DD02-A841-BFC8-AA599CEA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fr-FR"/>
              <a:t>ICHEP02 Amsterdam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5D30625-9096-AE4D-AD3C-701AE2EC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Chiara MARIOTTI,  </a:t>
            </a:r>
            <a:r>
              <a:rPr lang="en-US" altLang="fr-FR" sz="1200"/>
              <a:t> </a:t>
            </a:r>
            <a:r>
              <a:rPr lang="en-US" altLang="fr-FR"/>
              <a:t>CERN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9EF3C4D-E4CE-5749-A330-62C3F520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38BF-B905-804E-8045-A7769DF1583F}" type="slidenum">
              <a:rPr lang="en-US" altLang="fr-FR"/>
              <a:pPr/>
              <a:t>53</a:t>
            </a:fld>
            <a:endParaRPr lang="en-US" altLang="fr-FR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9DA9F72-6888-BA4C-AEE8-3EF9B4629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The combined limit on </a:t>
            </a:r>
            <a:r>
              <a:rPr lang="en-US" altLang="fr-FR" dirty="0" err="1"/>
              <a:t>m</a:t>
            </a:r>
            <a:r>
              <a:rPr lang="en-US" altLang="fr-FR" baseline="-25000" dirty="0" err="1"/>
              <a:t>H</a:t>
            </a:r>
            <a:endParaRPr lang="en-US" altLang="fr-FR" baseline="-25000" dirty="0"/>
          </a:p>
        </p:txBody>
      </p:sp>
      <p:pic>
        <p:nvPicPr>
          <p:cNvPr id="35843" name="Picture 3" descr="C:\Documents and Settings\mariotti\Desktop\cls_adlo.gif">
            <a:extLst>
              <a:ext uri="{FF2B5EF4-FFF2-40B4-BE49-F238E27FC236}">
                <a16:creationId xmlns:a16="http://schemas.microsoft.com/office/drawing/2014/main" id="{72D18D79-264E-6941-B3E4-179C3187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8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 r="35294"/>
          <a:stretch>
            <a:fillRect/>
          </a:stretch>
        </p:blipFill>
        <p:spPr bwMode="auto">
          <a:xfrm>
            <a:off x="0" y="745656"/>
            <a:ext cx="5029200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>
            <a:extLst>
              <a:ext uri="{FF2B5EF4-FFF2-40B4-BE49-F238E27FC236}">
                <a16:creationId xmlns:a16="http://schemas.microsoft.com/office/drawing/2014/main" id="{39D520D2-AA2B-1940-8726-49171DA19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80569"/>
            <a:ext cx="381000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fr-FR" b="1" dirty="0"/>
              <a:t>                    </a:t>
            </a:r>
            <a:r>
              <a:rPr lang="en-US" altLang="fr-FR" b="1" dirty="0" err="1"/>
              <a:t>Exp</a:t>
            </a:r>
            <a:r>
              <a:rPr lang="en-US" altLang="fr-FR" b="1" dirty="0"/>
              <a:t>      </a:t>
            </a:r>
            <a:r>
              <a:rPr lang="en-US" altLang="fr-FR" b="1" dirty="0" err="1">
                <a:solidFill>
                  <a:srgbClr val="FF0000"/>
                </a:solidFill>
              </a:rPr>
              <a:t>Obs</a:t>
            </a:r>
            <a:endParaRPr lang="en-US" altLang="fr-FR" b="1" dirty="0">
              <a:solidFill>
                <a:srgbClr val="FF0000"/>
              </a:solidFill>
            </a:endParaRPr>
          </a:p>
          <a:p>
            <a:r>
              <a:rPr lang="en-US" altLang="fr-FR" b="1" dirty="0"/>
              <a:t>ALEPH     113.5   </a:t>
            </a:r>
            <a:r>
              <a:rPr lang="en-US" altLang="fr-FR" b="1" dirty="0">
                <a:solidFill>
                  <a:srgbClr val="FF0000"/>
                </a:solidFill>
              </a:rPr>
              <a:t>111.5</a:t>
            </a:r>
          </a:p>
          <a:p>
            <a:r>
              <a:rPr lang="en-US" altLang="fr-FR" b="1" dirty="0"/>
              <a:t>DELPHI   113.3   </a:t>
            </a:r>
            <a:r>
              <a:rPr lang="en-US" altLang="fr-FR" b="1" dirty="0">
                <a:solidFill>
                  <a:srgbClr val="FF0000"/>
                </a:solidFill>
              </a:rPr>
              <a:t>114.1</a:t>
            </a:r>
          </a:p>
          <a:p>
            <a:r>
              <a:rPr lang="en-US" altLang="fr-FR" b="1" dirty="0"/>
              <a:t>L3              112.4   </a:t>
            </a:r>
            <a:r>
              <a:rPr lang="en-US" altLang="fr-FR" b="1" dirty="0">
                <a:solidFill>
                  <a:srgbClr val="FF0000"/>
                </a:solidFill>
              </a:rPr>
              <a:t>112.0</a:t>
            </a:r>
          </a:p>
          <a:p>
            <a:r>
              <a:rPr lang="en-US" altLang="fr-FR" b="1" dirty="0"/>
              <a:t>OPAL        112.7   </a:t>
            </a:r>
            <a:r>
              <a:rPr lang="en-US" altLang="fr-FR" b="1" dirty="0">
                <a:solidFill>
                  <a:srgbClr val="FF0000"/>
                </a:solidFill>
              </a:rPr>
              <a:t>112.7</a:t>
            </a:r>
          </a:p>
          <a:p>
            <a:endParaRPr lang="en-US" altLang="fr-FR" b="1" dirty="0">
              <a:solidFill>
                <a:srgbClr val="FF0000"/>
              </a:solidFill>
            </a:endParaRPr>
          </a:p>
          <a:p>
            <a:endParaRPr lang="en-US" altLang="fr-FR" b="1" dirty="0">
              <a:solidFill>
                <a:srgbClr val="FF0000"/>
              </a:solidFill>
            </a:endParaRPr>
          </a:p>
          <a:p>
            <a:endParaRPr lang="en-US" altLang="fr-FR" b="1" dirty="0"/>
          </a:p>
          <a:p>
            <a:endParaRPr lang="en-US" altLang="fr-FR" sz="1800" b="1" dirty="0"/>
          </a:p>
          <a:p>
            <a:r>
              <a:rPr lang="en-US" altLang="fr-FR" b="1" dirty="0"/>
              <a:t>4-jets           114.5    </a:t>
            </a:r>
            <a:r>
              <a:rPr lang="en-US" altLang="fr-FR" b="1" dirty="0">
                <a:solidFill>
                  <a:srgbClr val="FF0000"/>
                </a:solidFill>
              </a:rPr>
              <a:t>113.3</a:t>
            </a:r>
          </a:p>
          <a:p>
            <a:r>
              <a:rPr lang="en-US" altLang="fr-FR" b="1" dirty="0" err="1"/>
              <a:t>l+</a:t>
            </a:r>
            <a:r>
              <a:rPr lang="en-US" altLang="fr-FR" b="1" dirty="0" err="1">
                <a:latin typeface="Symbol" pitchFamily="2" charset="2"/>
              </a:rPr>
              <a:t>n</a:t>
            </a:r>
            <a:r>
              <a:rPr lang="en-US" altLang="fr-FR" b="1" dirty="0" err="1"/>
              <a:t>+</a:t>
            </a:r>
            <a:r>
              <a:rPr lang="en-US" altLang="fr-FR" b="1" dirty="0" err="1">
                <a:latin typeface="Symbol" pitchFamily="2" charset="2"/>
              </a:rPr>
              <a:t>t</a:t>
            </a:r>
            <a:r>
              <a:rPr lang="en-US" altLang="fr-FR" b="1" dirty="0">
                <a:latin typeface="Symbol" pitchFamily="2" charset="2"/>
              </a:rPr>
              <a:t>           </a:t>
            </a:r>
            <a:r>
              <a:rPr lang="en-US" altLang="fr-FR" b="1" dirty="0"/>
              <a:t>114.2    </a:t>
            </a:r>
            <a:r>
              <a:rPr lang="en-US" altLang="fr-FR" b="1" dirty="0">
                <a:solidFill>
                  <a:srgbClr val="FF0000"/>
                </a:solidFill>
              </a:rPr>
              <a:t>114.2</a:t>
            </a:r>
          </a:p>
          <a:p>
            <a:endParaRPr lang="en-US" altLang="fr-FR" b="1" dirty="0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376CA2FF-F1B9-4B4E-8331-96A9557DD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806" y="2490428"/>
            <a:ext cx="3810000" cy="533400"/>
          </a:xfrm>
          <a:prstGeom prst="rect">
            <a:avLst/>
          </a:prstGeom>
          <a:solidFill>
            <a:srgbClr val="FFFF5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800" b="1" dirty="0">
                <a:solidFill>
                  <a:srgbClr val="0000FF"/>
                </a:solidFill>
              </a:rPr>
              <a:t>LEP      115.3</a:t>
            </a:r>
            <a:r>
              <a:rPr lang="en-US" altLang="fr-FR" sz="2800" b="1" dirty="0"/>
              <a:t>  </a:t>
            </a:r>
            <a:r>
              <a:rPr lang="en-US" altLang="fr-FR" sz="2800" b="1" dirty="0">
                <a:solidFill>
                  <a:srgbClr val="FF0000"/>
                </a:solidFill>
              </a:rPr>
              <a:t>114.4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01BA637C-18F6-E740-A4EE-10AFE5B93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065" y="4730159"/>
            <a:ext cx="5234781" cy="677108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b="1" dirty="0">
                <a:solidFill>
                  <a:srgbClr val="006666"/>
                </a:solidFill>
              </a:rPr>
              <a:t>At LEP2 :  1995-2000,  </a:t>
            </a:r>
            <a:r>
              <a:rPr lang="en-US" altLang="fr-FR" b="1" dirty="0" err="1">
                <a:solidFill>
                  <a:srgbClr val="006666"/>
                </a:solidFill>
              </a:rPr>
              <a:t>E</a:t>
            </a:r>
            <a:r>
              <a:rPr lang="en-US" altLang="fr-FR" b="1" baseline="-25000" dirty="0" err="1">
                <a:solidFill>
                  <a:srgbClr val="006666"/>
                </a:solidFill>
              </a:rPr>
              <a:t>cm</a:t>
            </a:r>
            <a:r>
              <a:rPr lang="en-US" altLang="fr-FR" b="1" dirty="0">
                <a:solidFill>
                  <a:srgbClr val="006666"/>
                </a:solidFill>
              </a:rPr>
              <a:t> = 130 – </a:t>
            </a:r>
            <a:r>
              <a:rPr lang="en-US" altLang="fr-FR" b="1" dirty="0">
                <a:solidFill>
                  <a:srgbClr val="FF0000"/>
                </a:solidFill>
              </a:rPr>
              <a:t>209</a:t>
            </a:r>
            <a:r>
              <a:rPr lang="en-US" altLang="fr-FR" b="1" dirty="0">
                <a:solidFill>
                  <a:srgbClr val="006666"/>
                </a:solidFill>
              </a:rPr>
              <a:t> GeV</a:t>
            </a:r>
          </a:p>
          <a:p>
            <a:pPr algn="ctr"/>
            <a:r>
              <a:rPr lang="en-US" altLang="fr-FR" sz="2000" b="1" dirty="0">
                <a:solidFill>
                  <a:srgbClr val="006666"/>
                </a:solidFill>
              </a:rPr>
              <a:t> </a:t>
            </a:r>
            <a:r>
              <a:rPr lang="en-US" altLang="fr-FR" b="1" dirty="0">
                <a:solidFill>
                  <a:srgbClr val="006600"/>
                </a:solidFill>
                <a:latin typeface="Monotype Corsiva" panose="03010101010201010101" pitchFamily="66" charset="0"/>
              </a:rPr>
              <a:t>L</a:t>
            </a:r>
            <a:r>
              <a:rPr lang="en-US" altLang="fr-FR" b="1" dirty="0">
                <a:solidFill>
                  <a:srgbClr val="006600"/>
                </a:solidFill>
              </a:rPr>
              <a:t> &gt; 2.5 fb</a:t>
            </a:r>
            <a:r>
              <a:rPr lang="en-US" altLang="fr-FR" b="1" baseline="30000" dirty="0">
                <a:solidFill>
                  <a:srgbClr val="006600"/>
                </a:solidFill>
              </a:rPr>
              <a:t>-1  </a:t>
            </a:r>
            <a:r>
              <a:rPr lang="en-US" altLang="fr-FR" b="1" dirty="0">
                <a:solidFill>
                  <a:srgbClr val="006600"/>
                </a:solidFill>
              </a:rPr>
              <a:t>@ </a:t>
            </a:r>
            <a:r>
              <a:rPr lang="en-US" altLang="fr-FR" b="1" dirty="0" err="1">
                <a:solidFill>
                  <a:srgbClr val="006600"/>
                </a:solidFill>
              </a:rPr>
              <a:t>E</a:t>
            </a:r>
            <a:r>
              <a:rPr lang="en-US" altLang="fr-FR" b="1" baseline="-25000" dirty="0" err="1">
                <a:solidFill>
                  <a:srgbClr val="006600"/>
                </a:solidFill>
              </a:rPr>
              <a:t>cm</a:t>
            </a:r>
            <a:r>
              <a:rPr lang="en-US" altLang="fr-FR" b="1" dirty="0">
                <a:solidFill>
                  <a:srgbClr val="006600"/>
                </a:solidFill>
              </a:rPr>
              <a:t>&gt; 187 GeV</a:t>
            </a:r>
            <a:endParaRPr lang="en-US" altLang="fr-FR" sz="2000" b="1" dirty="0">
              <a:solidFill>
                <a:srgbClr val="00666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007ED-0026-BF4C-A780-5EEB67774371}"/>
              </a:ext>
            </a:extLst>
          </p:cNvPr>
          <p:cNvSpPr txBox="1"/>
          <p:nvPr/>
        </p:nvSpPr>
        <p:spPr>
          <a:xfrm>
            <a:off x="172357" y="5785885"/>
            <a:ext cx="455079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Before</a:t>
            </a:r>
            <a:r>
              <a:rPr lang="fr-FR" dirty="0"/>
              <a:t> LEP  </a:t>
            </a:r>
            <a:r>
              <a:rPr lang="fr-FR" dirty="0" err="1"/>
              <a:t>m</a:t>
            </a:r>
            <a:r>
              <a:rPr lang="fr-FR" baseline="-25000" dirty="0" err="1"/>
              <a:t>H</a:t>
            </a:r>
            <a:r>
              <a:rPr lang="fr-FR" dirty="0"/>
              <a:t>&gt;14 MeV,</a:t>
            </a:r>
          </a:p>
          <a:p>
            <a:r>
              <a:rPr lang="fr-FR" dirty="0" err="1"/>
              <a:t>After</a:t>
            </a:r>
            <a:r>
              <a:rPr lang="fr-FR" dirty="0"/>
              <a:t> 1 </a:t>
            </a:r>
            <a:r>
              <a:rPr lang="fr-FR" dirty="0" err="1"/>
              <a:t>year</a:t>
            </a:r>
            <a:r>
              <a:rPr lang="fr-FR" dirty="0"/>
              <a:t> of LEP at the Z mass </a:t>
            </a:r>
            <a:r>
              <a:rPr lang="fr-FR" dirty="0" err="1"/>
              <a:t>m</a:t>
            </a:r>
            <a:r>
              <a:rPr lang="fr-FR" baseline="-25000" dirty="0" err="1"/>
              <a:t>H</a:t>
            </a:r>
            <a:r>
              <a:rPr lang="fr-FR" dirty="0"/>
              <a:t>&gt;24 </a:t>
            </a:r>
            <a:r>
              <a:rPr lang="fr-FR" dirty="0" err="1"/>
              <a:t>GeV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32855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19F9FC4E-871A-A147-84FE-88768F25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fr-FR"/>
              <a:t>ICHEP02 Amsterdam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ED03111-C9DD-0844-8F48-D3086548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Chiara MARIOTTI,  </a:t>
            </a:r>
            <a:r>
              <a:rPr lang="en-US" altLang="fr-FR" sz="1200"/>
              <a:t> </a:t>
            </a:r>
            <a:r>
              <a:rPr lang="en-US" altLang="fr-FR"/>
              <a:t>CERN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A1EDD80-819D-C041-BBD0-A4C5E630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2EEB-A8C8-4A43-8E3D-8A52338ED4D3}" type="slidenum">
              <a:rPr lang="en-US" altLang="fr-FR"/>
              <a:pPr/>
              <a:t>54</a:t>
            </a:fld>
            <a:endParaRPr lang="en-US" altLang="fr-FR"/>
          </a:p>
        </p:txBody>
      </p:sp>
      <p:pic>
        <p:nvPicPr>
          <p:cNvPr id="34820" name="Picture 4" descr="C:\Documents and Settings\mariotti\Desktop\log10sb_115_int.gif">
            <a:extLst>
              <a:ext uri="{FF2B5EF4-FFF2-40B4-BE49-F238E27FC236}">
                <a16:creationId xmlns:a16="http://schemas.microsoft.com/office/drawing/2014/main" id="{B541967B-086A-8844-BB22-19CF1384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8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6" r="34641"/>
          <a:stretch>
            <a:fillRect/>
          </a:stretch>
        </p:blipFill>
        <p:spPr bwMode="auto">
          <a:xfrm>
            <a:off x="5334000" y="3505200"/>
            <a:ext cx="3810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Documents and Settings\mariotti\Desktop\log10sb_115.gif">
            <a:extLst>
              <a:ext uri="{FF2B5EF4-FFF2-40B4-BE49-F238E27FC236}">
                <a16:creationId xmlns:a16="http://schemas.microsoft.com/office/drawing/2014/main" id="{A41D43C6-20FC-3545-83FB-84669302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8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 r="35948"/>
          <a:stretch>
            <a:fillRect/>
          </a:stretch>
        </p:blipFill>
        <p:spPr bwMode="auto">
          <a:xfrm>
            <a:off x="5257800" y="533400"/>
            <a:ext cx="3733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8DB178FB-369B-B644-811A-335865ADF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7150"/>
            <a:ext cx="8458200" cy="685800"/>
          </a:xfrm>
        </p:spPr>
        <p:txBody>
          <a:bodyPr/>
          <a:lstStyle/>
          <a:p>
            <a:r>
              <a:rPr lang="en-US" altLang="fr-FR" dirty="0"/>
              <a:t>The events</a:t>
            </a:r>
          </a:p>
        </p:txBody>
      </p:sp>
      <p:pic>
        <p:nvPicPr>
          <p:cNvPr id="34821" name="Picture 5" descr="C:\Documents and Settings\mariotti\Desktop\events.gif">
            <a:extLst>
              <a:ext uri="{FF2B5EF4-FFF2-40B4-BE49-F238E27FC236}">
                <a16:creationId xmlns:a16="http://schemas.microsoft.com/office/drawing/2014/main" id="{E5C4966F-0139-A94A-8336-3C1D84E7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9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5334000" cy="48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AutoShape 6">
            <a:extLst>
              <a:ext uri="{FF2B5EF4-FFF2-40B4-BE49-F238E27FC236}">
                <a16:creationId xmlns:a16="http://schemas.microsoft.com/office/drawing/2014/main" id="{C276E97D-A479-ED48-9601-18125030255B}"/>
              </a:ext>
            </a:extLst>
          </p:cNvPr>
          <p:cNvSpPr>
            <a:spLocks/>
          </p:cNvSpPr>
          <p:nvPr/>
        </p:nvSpPr>
        <p:spPr bwMode="auto">
          <a:xfrm>
            <a:off x="4343400" y="1371600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/>
          </a:p>
        </p:txBody>
      </p:sp>
      <p:sp>
        <p:nvSpPr>
          <p:cNvPr id="34823" name="Freeform 7">
            <a:extLst>
              <a:ext uri="{FF2B5EF4-FFF2-40B4-BE49-F238E27FC236}">
                <a16:creationId xmlns:a16="http://schemas.microsoft.com/office/drawing/2014/main" id="{BCDC135D-4AB1-3D47-8F3A-9CA1226F93A4}"/>
              </a:ext>
            </a:extLst>
          </p:cNvPr>
          <p:cNvSpPr>
            <a:spLocks/>
          </p:cNvSpPr>
          <p:nvPr/>
        </p:nvSpPr>
        <p:spPr bwMode="auto">
          <a:xfrm>
            <a:off x="4572000" y="1181100"/>
            <a:ext cx="2971800" cy="571500"/>
          </a:xfrm>
          <a:custGeom>
            <a:avLst/>
            <a:gdLst>
              <a:gd name="T0" fmla="*/ 0 w 1632"/>
              <a:gd name="T1" fmla="*/ 360 h 360"/>
              <a:gd name="T2" fmla="*/ 1200 w 1632"/>
              <a:gd name="T3" fmla="*/ 24 h 360"/>
              <a:gd name="T4" fmla="*/ 1632 w 1632"/>
              <a:gd name="T5" fmla="*/ 216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32" h="360">
                <a:moveTo>
                  <a:pt x="0" y="360"/>
                </a:moveTo>
                <a:cubicBezTo>
                  <a:pt x="464" y="204"/>
                  <a:pt x="928" y="48"/>
                  <a:pt x="1200" y="24"/>
                </a:cubicBezTo>
                <a:cubicBezTo>
                  <a:pt x="1472" y="0"/>
                  <a:pt x="1560" y="184"/>
                  <a:pt x="1632" y="216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4" name="Freeform 8">
            <a:extLst>
              <a:ext uri="{FF2B5EF4-FFF2-40B4-BE49-F238E27FC236}">
                <a16:creationId xmlns:a16="http://schemas.microsoft.com/office/drawing/2014/main" id="{D2D8D1E9-7D3A-8C44-832B-889566AF3A52}"/>
              </a:ext>
            </a:extLst>
          </p:cNvPr>
          <p:cNvSpPr>
            <a:spLocks/>
          </p:cNvSpPr>
          <p:nvPr/>
        </p:nvSpPr>
        <p:spPr bwMode="auto">
          <a:xfrm>
            <a:off x="4572000" y="1905000"/>
            <a:ext cx="3505200" cy="3200400"/>
          </a:xfrm>
          <a:custGeom>
            <a:avLst/>
            <a:gdLst>
              <a:gd name="T0" fmla="*/ 0 w 2208"/>
              <a:gd name="T1" fmla="*/ 0 h 2064"/>
              <a:gd name="T2" fmla="*/ 1824 w 2208"/>
              <a:gd name="T3" fmla="*/ 1488 h 2064"/>
              <a:gd name="T4" fmla="*/ 2208 w 2208"/>
              <a:gd name="T5" fmla="*/ 2064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8" h="2064">
                <a:moveTo>
                  <a:pt x="0" y="0"/>
                </a:moveTo>
                <a:cubicBezTo>
                  <a:pt x="728" y="572"/>
                  <a:pt x="1456" y="1144"/>
                  <a:pt x="1824" y="1488"/>
                </a:cubicBezTo>
                <a:cubicBezTo>
                  <a:pt x="2192" y="1832"/>
                  <a:pt x="2144" y="1968"/>
                  <a:pt x="2208" y="2064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D9A48C7E-08E0-CF4A-8573-08D5C097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5638800"/>
            <a:ext cx="4967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fr-FR" sz="1800" b="1" dirty="0">
                <a:solidFill>
                  <a:srgbClr val="339933"/>
                </a:solidFill>
                <a:latin typeface="Georgia" panose="02040502050405020303" pitchFamily="18" charset="0"/>
              </a:rPr>
              <a:t>The first 4 events maintain</a:t>
            </a:r>
          </a:p>
          <a:p>
            <a:pPr algn="ctr"/>
            <a:r>
              <a:rPr lang="en-US" altLang="fr-FR" sz="1800" b="1" dirty="0">
                <a:solidFill>
                  <a:srgbClr val="339933"/>
                </a:solidFill>
                <a:latin typeface="Georgia" panose="02040502050405020303" pitchFamily="18" charset="0"/>
              </a:rPr>
              <a:t>  the highest weight in the final analyses</a:t>
            </a:r>
          </a:p>
        </p:txBody>
      </p:sp>
    </p:spTree>
    <p:extLst>
      <p:ext uri="{BB962C8B-B14F-4D97-AF65-F5344CB8AC3E}">
        <p14:creationId xmlns:p14="http://schemas.microsoft.com/office/powerpoint/2010/main" val="285980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6E8462D-DCE0-1E45-B962-3876B9EE8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fr-FR"/>
              <a:t>ICHEP02 Amsterdam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3769BEA-0EAF-E044-9AB8-615725192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Chiara MARIOTTI,  </a:t>
            </a:r>
            <a:r>
              <a:rPr lang="en-US" altLang="fr-FR" sz="1200"/>
              <a:t> </a:t>
            </a:r>
            <a:r>
              <a:rPr lang="en-US" altLang="fr-FR"/>
              <a:t>CERN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1E09D6-775F-DA42-B0CD-EFC334E0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CB772-467A-C146-B344-8CCD597FCDDE}" type="slidenum">
              <a:rPr lang="en-US" altLang="fr-FR"/>
              <a:pPr/>
              <a:t>55</a:t>
            </a:fld>
            <a:endParaRPr lang="en-US" altLang="fr-F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6AD2D4F6-9B6C-DC45-857D-50E8B93D0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381000"/>
          </a:xfrm>
        </p:spPr>
        <p:txBody>
          <a:bodyPr/>
          <a:lstStyle/>
          <a:p>
            <a:r>
              <a:rPr lang="en-US" altLang="fr-FR"/>
              <a:t>One of the 3 Aleph events</a:t>
            </a:r>
          </a:p>
        </p:txBody>
      </p:sp>
      <p:pic>
        <p:nvPicPr>
          <p:cNvPr id="44035" name="Picture 3" descr="C:\Documents\Physics\DALI\DC056065_003253_mf.eps">
            <a:extLst>
              <a:ext uri="{FF2B5EF4-FFF2-40B4-BE49-F238E27FC236}">
                <a16:creationId xmlns:a16="http://schemas.microsoft.com/office/drawing/2014/main" id="{2CF37B91-043C-1A41-B11E-FAC8ADCF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7086600" cy="50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4">
            <a:extLst>
              <a:ext uri="{FF2B5EF4-FFF2-40B4-BE49-F238E27FC236}">
                <a16:creationId xmlns:a16="http://schemas.microsoft.com/office/drawing/2014/main" id="{C00ED1E4-537C-B540-8CF2-2C1D51A43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762000"/>
            <a:ext cx="1905000" cy="375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11461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GB" altLang="fr-FR" sz="1600" b="1" u="sng">
                <a:latin typeface="NewCenturySchlbk" pitchFamily="18" charset="0"/>
              </a:rPr>
              <a:t>4 b cand.</a:t>
            </a:r>
          </a:p>
          <a:p>
            <a:pPr eaLnBrk="0" hangingPunct="0"/>
            <a:endParaRPr lang="en-GB" altLang="fr-FR" sz="1600" b="1">
              <a:latin typeface="NewCenturySchlbk" pitchFamily="18" charset="0"/>
            </a:endParaRPr>
          </a:p>
          <a:p>
            <a:pPr eaLnBrk="0" hangingPunct="0"/>
            <a:r>
              <a:rPr lang="en-GB" altLang="fr-FR" sz="1600" b="1" u="sng">
                <a:latin typeface="NewCenturySchlbk" pitchFamily="18" charset="0"/>
              </a:rPr>
              <a:t>HZ hyp.</a:t>
            </a:r>
            <a:endParaRPr lang="en-GB" altLang="fr-FR" sz="1600" b="1">
              <a:latin typeface="NewCenturySchlbk" pitchFamily="18" charset="0"/>
            </a:endParaRPr>
          </a:p>
          <a:p>
            <a:pPr eaLnBrk="0" hangingPunct="0"/>
            <a:r>
              <a:rPr lang="en-GB" altLang="fr-FR" sz="1600" b="1">
                <a:latin typeface="NewCenturySchlbk" pitchFamily="18" charset="0"/>
              </a:rPr>
              <a:t>m</a:t>
            </a:r>
            <a:r>
              <a:rPr lang="en-GB" altLang="fr-FR" sz="1600" b="1" baseline="-25000">
                <a:latin typeface="NewCenturySchlbk" pitchFamily="18" charset="0"/>
              </a:rPr>
              <a:t>H</a:t>
            </a:r>
            <a:r>
              <a:rPr lang="en-GB" altLang="fr-FR" sz="1600" b="1">
                <a:latin typeface="NewCenturySchlbk" pitchFamily="18" charset="0"/>
              </a:rPr>
              <a:t>=114.4 GeV/c</a:t>
            </a:r>
            <a:r>
              <a:rPr lang="en-GB" altLang="fr-FR" sz="1600" b="1" baseline="30000">
                <a:latin typeface="NewCenturySchlbk" pitchFamily="18" charset="0"/>
              </a:rPr>
              <a:t>2</a:t>
            </a:r>
          </a:p>
          <a:p>
            <a:pPr eaLnBrk="0" hangingPunct="0"/>
            <a:r>
              <a:rPr lang="en-GB" altLang="fr-FR" sz="1600" b="1">
                <a:latin typeface="NewCenturySchlbk" pitchFamily="18" charset="0"/>
              </a:rPr>
              <a:t>                </a:t>
            </a:r>
          </a:p>
          <a:p>
            <a:pPr eaLnBrk="0" hangingPunct="0"/>
            <a:r>
              <a:rPr lang="en-GB" altLang="fr-FR" sz="1600" b="1">
                <a:latin typeface="NewCenturySchlbk" pitchFamily="18" charset="0"/>
              </a:rPr>
              <a:t>NN = 0.997</a:t>
            </a:r>
          </a:p>
          <a:p>
            <a:pPr eaLnBrk="0" hangingPunct="0"/>
            <a:endParaRPr lang="en-GB" altLang="fr-FR" sz="1600" b="1">
              <a:latin typeface="NewCenturySchlbk" pitchFamily="18" charset="0"/>
            </a:endParaRPr>
          </a:p>
          <a:p>
            <a:pPr eaLnBrk="0" hangingPunct="0"/>
            <a:r>
              <a:rPr lang="en-GB" altLang="fr-FR" sz="1600" b="1" u="sng">
                <a:latin typeface="NewCenturySchlbk" pitchFamily="18" charset="0"/>
              </a:rPr>
              <a:t>jet     b-tag:</a:t>
            </a:r>
          </a:p>
          <a:p>
            <a:pPr eaLnBrk="0" hangingPunct="0"/>
            <a:r>
              <a:rPr lang="en-GB" altLang="fr-FR" sz="1600" b="1">
                <a:latin typeface="NewCenturySchlbk" pitchFamily="18" charset="0"/>
              </a:rPr>
              <a:t>     </a:t>
            </a:r>
          </a:p>
          <a:p>
            <a:pPr eaLnBrk="0" hangingPunct="0"/>
            <a:r>
              <a:rPr lang="en-GB" altLang="fr-FR" sz="1600" b="1">
                <a:latin typeface="NewCenturySchlbk" pitchFamily="18" charset="0"/>
              </a:rPr>
              <a:t>      </a:t>
            </a:r>
            <a:r>
              <a:rPr lang="en-GB" altLang="fr-FR" sz="1600" b="1">
                <a:solidFill>
                  <a:srgbClr val="0000FF"/>
                </a:solidFill>
                <a:latin typeface="NewCenturySchlbk" pitchFamily="18" charset="0"/>
              </a:rPr>
              <a:t>Z</a:t>
            </a:r>
          </a:p>
          <a:p>
            <a:pPr eaLnBrk="0" hangingPunct="0"/>
            <a:r>
              <a:rPr lang="en-GB" altLang="fr-FR" sz="1600" b="1">
                <a:solidFill>
                  <a:srgbClr val="FF0000"/>
                </a:solidFill>
                <a:latin typeface="NewCenturySchlbk" pitchFamily="18" charset="0"/>
              </a:rPr>
              <a:t>1       0.994</a:t>
            </a:r>
          </a:p>
          <a:p>
            <a:pPr eaLnBrk="0" hangingPunct="0"/>
            <a:r>
              <a:rPr lang="en-GB" altLang="fr-FR" sz="1600" b="1">
                <a:solidFill>
                  <a:srgbClr val="E8D200"/>
                </a:solidFill>
                <a:latin typeface="NewCenturySchlbk" pitchFamily="18" charset="0"/>
              </a:rPr>
              <a:t>2       0.78</a:t>
            </a:r>
            <a:endParaRPr lang="en-GB" altLang="fr-FR" sz="1600" b="1">
              <a:solidFill>
                <a:srgbClr val="0000FF"/>
              </a:solidFill>
              <a:latin typeface="NewCenturySchlbk" pitchFamily="18" charset="0"/>
            </a:endParaRPr>
          </a:p>
          <a:p>
            <a:pPr eaLnBrk="0" hangingPunct="0"/>
            <a:r>
              <a:rPr lang="en-GB" altLang="fr-FR" sz="1600" b="1">
                <a:latin typeface="NewCenturySchlbk" pitchFamily="18" charset="0"/>
              </a:rPr>
              <a:t>      </a:t>
            </a:r>
            <a:r>
              <a:rPr lang="en-GB" altLang="fr-FR" sz="1600" b="1">
                <a:solidFill>
                  <a:schemeClr val="accent2"/>
                </a:solidFill>
                <a:latin typeface="NewCenturySchlbk" pitchFamily="18" charset="0"/>
              </a:rPr>
              <a:t>H</a:t>
            </a:r>
            <a:endParaRPr lang="en-GB" altLang="fr-FR" sz="1600" b="1">
              <a:latin typeface="NewCenturySchlbk" pitchFamily="18" charset="0"/>
            </a:endParaRPr>
          </a:p>
          <a:p>
            <a:pPr eaLnBrk="0" hangingPunct="0"/>
            <a:r>
              <a:rPr lang="en-GB" altLang="fr-FR" sz="1600" b="1">
                <a:solidFill>
                  <a:srgbClr val="0000CC"/>
                </a:solidFill>
                <a:latin typeface="NewCenturySchlbk" pitchFamily="18" charset="0"/>
              </a:rPr>
              <a:t>3       0.993</a:t>
            </a:r>
            <a:endParaRPr lang="en-GB" altLang="fr-FR" sz="1600" b="1">
              <a:solidFill>
                <a:schemeClr val="accent2"/>
              </a:solidFill>
              <a:latin typeface="NewCenturySchlbk" pitchFamily="18" charset="0"/>
            </a:endParaRPr>
          </a:p>
          <a:p>
            <a:pPr eaLnBrk="0" hangingPunct="0">
              <a:buFontTx/>
              <a:buAutoNum type="arabicPlain" startAt="4"/>
            </a:pPr>
            <a:r>
              <a:rPr lang="en-GB" altLang="fr-FR" sz="1600" b="1">
                <a:solidFill>
                  <a:srgbClr val="00CC00"/>
                </a:solidFill>
                <a:latin typeface="NewCenturySchlbk" pitchFamily="18" charset="0"/>
              </a:rPr>
              <a:t> 0.999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1703E610-7313-9848-A3EB-77780DB2C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15000"/>
            <a:ext cx="8001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fr-FR" sz="1800" b="1" dirty="0">
                <a:latin typeface="Georgia" panose="02040502050405020303" pitchFamily="18" charset="0"/>
              </a:rPr>
              <a:t>A 22 GeV shower in SICAL that was giving </a:t>
            </a:r>
            <a:r>
              <a:rPr lang="en-GB" altLang="fr-FR" sz="1800" b="1" dirty="0" err="1">
                <a:latin typeface="Georgia" panose="02040502050405020303" pitchFamily="18" charset="0"/>
              </a:rPr>
              <a:t>Evis</a:t>
            </a:r>
            <a:r>
              <a:rPr lang="en-GB" altLang="fr-FR" sz="1800" b="1" dirty="0">
                <a:latin typeface="Georgia" panose="02040502050405020303" pitchFamily="18" charset="0"/>
              </a:rPr>
              <a:t> = 252 GeV          </a:t>
            </a:r>
          </a:p>
          <a:p>
            <a:pPr eaLnBrk="0" hangingPunct="0"/>
            <a:r>
              <a:rPr lang="en-GB" altLang="fr-FR" sz="1800" b="1" dirty="0">
                <a:latin typeface="Georgia" panose="02040502050405020303" pitchFamily="18" charset="0"/>
              </a:rPr>
              <a:t>is rejected by a better algorithm :     </a:t>
            </a:r>
            <a:r>
              <a:rPr lang="en-GB" altLang="fr-FR" sz="1800" b="1" dirty="0" err="1"/>
              <a:t>m</a:t>
            </a:r>
            <a:r>
              <a:rPr lang="en-GB" altLang="fr-FR" sz="1800" b="1" baseline="-25000" dirty="0" err="1"/>
              <a:t>H</a:t>
            </a:r>
            <a:r>
              <a:rPr lang="en-GB" altLang="fr-FR" sz="1800" b="1" dirty="0"/>
              <a:t>= 112.8  </a:t>
            </a:r>
            <a:r>
              <a:rPr lang="en-GB" altLang="fr-FR" sz="1800" b="1" dirty="0">
                <a:latin typeface="Symbol" pitchFamily="2" charset="2"/>
              </a:rPr>
              <a:t>-&gt;</a:t>
            </a:r>
            <a:r>
              <a:rPr lang="en-GB" altLang="fr-FR" sz="1800" b="1" dirty="0"/>
              <a:t> </a:t>
            </a:r>
            <a:r>
              <a:rPr lang="en-GB" altLang="fr-FR" sz="1800" b="1" dirty="0" err="1"/>
              <a:t>m</a:t>
            </a:r>
            <a:r>
              <a:rPr lang="en-GB" altLang="fr-FR" sz="1800" b="1" baseline="-25000" dirty="0" err="1"/>
              <a:t>H</a:t>
            </a:r>
            <a:r>
              <a:rPr lang="en-GB" altLang="fr-FR" sz="1800" b="1" dirty="0"/>
              <a:t>=114.4</a:t>
            </a: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C2B4992A-A9DC-164C-80F2-5ABB056BA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1128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fr-FR" sz="1600">
                <a:solidFill>
                  <a:schemeClr val="bg1"/>
                </a:solidFill>
                <a:latin typeface="Times New Roman" panose="02020603050405020304" pitchFamily="18" charset="0"/>
              </a:rPr>
              <a:t>E</a:t>
            </a:r>
            <a:r>
              <a:rPr lang="en-GB" altLang="fr-FR" sz="1600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LEP</a:t>
            </a:r>
            <a:r>
              <a:rPr lang="en-GB" altLang="fr-FR" sz="1600">
                <a:solidFill>
                  <a:schemeClr val="bg1"/>
                </a:solidFill>
                <a:latin typeface="Times New Roman" panose="02020603050405020304" pitchFamily="18" charset="0"/>
              </a:rPr>
              <a:t>=206.7</a:t>
            </a:r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8DF9E403-E6F8-AE4D-8D7B-7A428058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6923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GB" altLang="fr-FR" sz="1800">
              <a:latin typeface="Arial Rounded MT Bold" panose="020F0704030504030204" pitchFamily="34" charset="77"/>
            </a:endParaRPr>
          </a:p>
        </p:txBody>
      </p:sp>
      <p:sp>
        <p:nvSpPr>
          <p:cNvPr id="44043" name="Text Box 11">
            <a:extLst>
              <a:ext uri="{FF2B5EF4-FFF2-40B4-BE49-F238E27FC236}">
                <a16:creationId xmlns:a16="http://schemas.microsoft.com/office/drawing/2014/main" id="{23B81A75-7C15-C344-9735-8C4D36A9E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648200"/>
            <a:ext cx="1598613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fr-FR" sz="1800" b="1" u="sng">
                <a:solidFill>
                  <a:srgbClr val="000099"/>
                </a:solidFill>
              </a:rPr>
              <a:t>ZZ hyp.</a:t>
            </a:r>
          </a:p>
          <a:p>
            <a:pPr eaLnBrk="0" hangingPunct="0"/>
            <a:r>
              <a:rPr lang="en-GB" altLang="fr-FR" sz="1800" b="1">
                <a:solidFill>
                  <a:srgbClr val="000099"/>
                </a:solidFill>
              </a:rPr>
              <a:t>m</a:t>
            </a:r>
            <a:r>
              <a:rPr lang="en-GB" altLang="fr-FR" sz="1800" b="1" baseline="-25000">
                <a:solidFill>
                  <a:srgbClr val="000099"/>
                </a:solidFill>
              </a:rPr>
              <a:t>Z</a:t>
            </a:r>
            <a:r>
              <a:rPr lang="en-GB" altLang="fr-FR" sz="1800" b="1">
                <a:solidFill>
                  <a:srgbClr val="000099"/>
                </a:solidFill>
              </a:rPr>
              <a:t>=97 GeV</a:t>
            </a:r>
          </a:p>
          <a:p>
            <a:pPr eaLnBrk="0" hangingPunct="0"/>
            <a:r>
              <a:rPr lang="en-GB" altLang="fr-FR" sz="1800" b="1">
                <a:solidFill>
                  <a:srgbClr val="000099"/>
                </a:solidFill>
              </a:rPr>
              <a:t>m</a:t>
            </a:r>
            <a:r>
              <a:rPr lang="en-GB" altLang="fr-FR" sz="1800" b="1" baseline="-25000">
                <a:solidFill>
                  <a:srgbClr val="000099"/>
                </a:solidFill>
              </a:rPr>
              <a:t>Z</a:t>
            </a:r>
            <a:r>
              <a:rPr lang="en-GB" altLang="fr-FR" sz="1800" b="1">
                <a:solidFill>
                  <a:srgbClr val="000099"/>
                </a:solidFill>
              </a:rPr>
              <a:t>=94 GeV</a:t>
            </a:r>
            <a:endParaRPr lang="en-GB" altLang="fr-FR" sz="2000" b="1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639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5392398-A94A-7046-9B1B-7F4A9B59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fr-FR"/>
              <a:t>ICHEP02 Amsterdam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F538313-8F4F-034B-AFAC-1DBDB7F4E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3EEFA-A146-1043-A97D-D808B1BBF7E0}" type="slidenum">
              <a:rPr lang="en-US" altLang="fr-FR"/>
              <a:pPr/>
              <a:t>56</a:t>
            </a:fld>
            <a:endParaRPr lang="en-US" altLang="fr-FR"/>
          </a:p>
        </p:txBody>
      </p:sp>
      <p:pic>
        <p:nvPicPr>
          <p:cNvPr id="45059" name="Picture 3" descr="J:\hnn_all2.gif">
            <a:extLst>
              <a:ext uri="{FF2B5EF4-FFF2-40B4-BE49-F238E27FC236}">
                <a16:creationId xmlns:a16="http://schemas.microsoft.com/office/drawing/2014/main" id="{532D817B-5E65-DC4D-A5B3-813F3999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7893"/>
            <a:ext cx="8915400" cy="63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69E8CB34-2FDC-E044-BB35-7A1CFEF140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9800" y="152400"/>
            <a:ext cx="2819400" cy="1143000"/>
          </a:xfrm>
        </p:spPr>
        <p:txBody>
          <a:bodyPr/>
          <a:lstStyle/>
          <a:p>
            <a:r>
              <a:rPr lang="en-US" altLang="fr-FR" dirty="0"/>
              <a:t>The L3 event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5AD06-BFDB-404F-AB44-AD5915B5E32C}"/>
              </a:ext>
            </a:extLst>
          </p:cNvPr>
          <p:cNvSpPr txBox="1"/>
          <p:nvPr/>
        </p:nvSpPr>
        <p:spPr>
          <a:xfrm>
            <a:off x="5374014" y="6188908"/>
            <a:ext cx="3339376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>
                <a:latin typeface="Georgia" panose="02040502050405020303" pitchFamily="18" charset="0"/>
              </a:rPr>
              <a:t>With</a:t>
            </a:r>
            <a:r>
              <a:rPr lang="fr-FR" dirty="0">
                <a:latin typeface="Georgia" panose="02040502050405020303" pitchFamily="18" charset="0"/>
              </a:rPr>
              <a:t> </a:t>
            </a:r>
            <a:r>
              <a:rPr lang="fr-FR" dirty="0" err="1">
                <a:latin typeface="Georgia" panose="02040502050405020303" pitchFamily="18" charset="0"/>
              </a:rPr>
              <a:t>Ballestrero</a:t>
            </a:r>
            <a:r>
              <a:rPr lang="fr-FR" dirty="0">
                <a:latin typeface="Georgia" panose="02040502050405020303" pitchFamily="18" charset="0"/>
              </a:rPr>
              <a:t>  WPHACT  …</a:t>
            </a:r>
          </a:p>
          <a:p>
            <a:r>
              <a:rPr lang="fr-FR" dirty="0" err="1">
                <a:latin typeface="Georgia" panose="02040502050405020303" pitchFamily="18" charset="0"/>
              </a:rPr>
              <a:t>Higgs</a:t>
            </a:r>
            <a:r>
              <a:rPr lang="fr-FR" dirty="0">
                <a:latin typeface="Georgia" panose="02040502050405020303" pitchFamily="18" charset="0"/>
              </a:rPr>
              <a:t> </a:t>
            </a:r>
            <a:r>
              <a:rPr lang="fr-FR" dirty="0" err="1">
                <a:latin typeface="Georgia" panose="02040502050405020303" pitchFamily="18" charset="0"/>
              </a:rPr>
              <a:t>events</a:t>
            </a:r>
            <a:r>
              <a:rPr lang="fr-FR" dirty="0">
                <a:latin typeface="Georgia" panose="02040502050405020303" pitchFamily="18" charset="0"/>
              </a:rPr>
              <a:t> are not </a:t>
            </a:r>
            <a:r>
              <a:rPr lang="fr-FR" dirty="0" err="1">
                <a:latin typeface="Georgia" panose="02040502050405020303" pitchFamily="18" charset="0"/>
              </a:rPr>
              <a:t>collinear</a:t>
            </a:r>
            <a:r>
              <a:rPr lang="fr-FR" dirty="0">
                <a:latin typeface="Georgia" panose="02040502050405020303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1263950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2">
            <a:extLst>
              <a:ext uri="{FF2B5EF4-FFF2-40B4-BE49-F238E27FC236}">
                <a16:creationId xmlns:a16="http://schemas.microsoft.com/office/drawing/2014/main" id="{8316BCB6-9F97-1241-B0B3-BF790F04C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fr-FR" dirty="0">
                <a:solidFill>
                  <a:schemeClr val="tx1"/>
                </a:solidFill>
              </a:rPr>
              <a:t>ICHEP02 Amsterdam</a:t>
            </a:r>
          </a:p>
        </p:txBody>
      </p: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0BEDB5CA-8835-8543-918D-20C8F6BDD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Chiara MARIOTTI,  </a:t>
            </a:r>
            <a:r>
              <a:rPr lang="en-US" altLang="fr-FR" sz="1200"/>
              <a:t> </a:t>
            </a:r>
            <a:r>
              <a:rPr lang="en-US" altLang="fr-FR"/>
              <a:t>CERN</a:t>
            </a:r>
          </a:p>
        </p:txBody>
      </p:sp>
      <p:sp>
        <p:nvSpPr>
          <p:cNvPr id="39" name="Slide Number Placeholder 4">
            <a:extLst>
              <a:ext uri="{FF2B5EF4-FFF2-40B4-BE49-F238E27FC236}">
                <a16:creationId xmlns:a16="http://schemas.microsoft.com/office/drawing/2014/main" id="{D7167A51-9B5C-074F-A626-E3E0A9AA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8A4A-F88B-D24C-BA13-041B4B1F9A8C}" type="slidenum">
              <a:rPr lang="en-US" altLang="fr-FR"/>
              <a:pPr/>
              <a:t>57</a:t>
            </a:fld>
            <a:endParaRPr lang="en-US" altLang="fr-FR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B48F1CA-10DF-7740-B8B9-C316B008F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7140"/>
            <a:ext cx="8458200" cy="990600"/>
          </a:xfrm>
        </p:spPr>
        <p:txBody>
          <a:bodyPr/>
          <a:lstStyle/>
          <a:p>
            <a:r>
              <a:rPr lang="en-US" altLang="fr-FR" dirty="0"/>
              <a:t> Higgs discovery?</a:t>
            </a:r>
            <a:br>
              <a:rPr lang="en-US" altLang="fr-FR" dirty="0"/>
            </a:br>
            <a:r>
              <a:rPr lang="en-US" altLang="fr-FR" dirty="0"/>
              <a:t>from end of 2000  to the final results…</a:t>
            </a:r>
          </a:p>
        </p:txBody>
      </p:sp>
      <p:grpSp>
        <p:nvGrpSpPr>
          <p:cNvPr id="39961" name="Group 25">
            <a:extLst>
              <a:ext uri="{FF2B5EF4-FFF2-40B4-BE49-F238E27FC236}">
                <a16:creationId xmlns:a16="http://schemas.microsoft.com/office/drawing/2014/main" id="{528D5180-529A-724C-B954-9F7D3741CDB6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328738"/>
            <a:ext cx="2743200" cy="2438400"/>
            <a:chOff x="0" y="832"/>
            <a:chExt cx="3400" cy="2496"/>
          </a:xfrm>
        </p:grpSpPr>
        <p:sp>
          <p:nvSpPr>
            <p:cNvPr id="39962" name="Rectangle 26">
              <a:extLst>
                <a:ext uri="{FF2B5EF4-FFF2-40B4-BE49-F238E27FC236}">
                  <a16:creationId xmlns:a16="http://schemas.microsoft.com/office/drawing/2014/main" id="{3C29E198-6286-A54A-9BD9-E1D3C4D5D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32"/>
              <a:ext cx="3400" cy="249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963" name="Rectangle 27">
              <a:extLst>
                <a:ext uri="{FF2B5EF4-FFF2-40B4-BE49-F238E27FC236}">
                  <a16:creationId xmlns:a16="http://schemas.microsoft.com/office/drawing/2014/main" id="{C09953E0-CE42-F14F-A49F-0A73B7162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32"/>
              <a:ext cx="3400" cy="2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39964" name="Picture 28">
              <a:extLst>
                <a:ext uri="{FF2B5EF4-FFF2-40B4-BE49-F238E27FC236}">
                  <a16:creationId xmlns:a16="http://schemas.microsoft.com/office/drawing/2014/main" id="{08FE5921-BEDA-7A49-B641-F31ED3BE4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3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5" name="Picture 29">
              <a:extLst>
                <a:ext uri="{FF2B5EF4-FFF2-40B4-BE49-F238E27FC236}">
                  <a16:creationId xmlns:a16="http://schemas.microsoft.com/office/drawing/2014/main" id="{0C9882CB-DFD9-5B4C-BAE8-D670C36DE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17"/>
              <a:ext cx="340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6" name="Picture 30">
              <a:extLst>
                <a:ext uri="{FF2B5EF4-FFF2-40B4-BE49-F238E27FC236}">
                  <a16:creationId xmlns:a16="http://schemas.microsoft.com/office/drawing/2014/main" id="{E9E68F9C-454F-A641-8FFD-42AC37979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62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7" name="Picture 31">
              <a:extLst>
                <a:ext uri="{FF2B5EF4-FFF2-40B4-BE49-F238E27FC236}">
                  <a16:creationId xmlns:a16="http://schemas.microsoft.com/office/drawing/2014/main" id="{32005ACA-AE0C-974A-A2B2-77DE36B98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7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8" name="Picture 32">
              <a:extLst>
                <a:ext uri="{FF2B5EF4-FFF2-40B4-BE49-F238E27FC236}">
                  <a16:creationId xmlns:a16="http://schemas.microsoft.com/office/drawing/2014/main" id="{9D2FCFEE-BF72-504B-A609-8598E1419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1"/>
              <a:ext cx="340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9" name="Picture 33">
              <a:extLst>
                <a:ext uri="{FF2B5EF4-FFF2-40B4-BE49-F238E27FC236}">
                  <a16:creationId xmlns:a16="http://schemas.microsoft.com/office/drawing/2014/main" id="{0C335596-BE83-AD43-AA5B-0BEAE8D754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6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0" name="Picture 34">
              <a:extLst>
                <a:ext uri="{FF2B5EF4-FFF2-40B4-BE49-F238E27FC236}">
                  <a16:creationId xmlns:a16="http://schemas.microsoft.com/office/drawing/2014/main" id="{8B3DF36F-4DD5-2D46-838B-6EFAAD974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40"/>
              <a:ext cx="340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1" name="Picture 35">
              <a:extLst>
                <a:ext uri="{FF2B5EF4-FFF2-40B4-BE49-F238E27FC236}">
                  <a16:creationId xmlns:a16="http://schemas.microsoft.com/office/drawing/2014/main" id="{6D38EC8D-CAD0-B247-930D-4A7698FED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85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2" name="Picture 36">
              <a:extLst>
                <a:ext uri="{FF2B5EF4-FFF2-40B4-BE49-F238E27FC236}">
                  <a16:creationId xmlns:a16="http://schemas.microsoft.com/office/drawing/2014/main" id="{3679C89F-09DD-154E-9C54-4AC887924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0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3" name="Picture 37">
              <a:extLst>
                <a:ext uri="{FF2B5EF4-FFF2-40B4-BE49-F238E27FC236}">
                  <a16:creationId xmlns:a16="http://schemas.microsoft.com/office/drawing/2014/main" id="{54AC79A2-CD71-C14A-94B9-96CE237ED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4"/>
              <a:ext cx="340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4" name="Picture 38">
              <a:extLst>
                <a:ext uri="{FF2B5EF4-FFF2-40B4-BE49-F238E27FC236}">
                  <a16:creationId xmlns:a16="http://schemas.microsoft.com/office/drawing/2014/main" id="{616B6F26-D6A9-534A-9703-54DBC4C45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19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5" name="Picture 39">
              <a:extLst>
                <a:ext uri="{FF2B5EF4-FFF2-40B4-BE49-F238E27FC236}">
                  <a16:creationId xmlns:a16="http://schemas.microsoft.com/office/drawing/2014/main" id="{9464994D-37E4-8D47-A958-77D2B2C88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64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6" name="Picture 40">
              <a:extLst>
                <a:ext uri="{FF2B5EF4-FFF2-40B4-BE49-F238E27FC236}">
                  <a16:creationId xmlns:a16="http://schemas.microsoft.com/office/drawing/2014/main" id="{29C1DEBC-48D8-B64C-902F-14FF0E3F8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08"/>
              <a:ext cx="340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7" name="Picture 41">
              <a:extLst>
                <a:ext uri="{FF2B5EF4-FFF2-40B4-BE49-F238E27FC236}">
                  <a16:creationId xmlns:a16="http://schemas.microsoft.com/office/drawing/2014/main" id="{668F5D38-1160-5545-AC83-80ABBAEF9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3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8" name="Picture 42">
              <a:extLst>
                <a:ext uri="{FF2B5EF4-FFF2-40B4-BE49-F238E27FC236}">
                  <a16:creationId xmlns:a16="http://schemas.microsoft.com/office/drawing/2014/main" id="{DCB59AB1-D7AC-764F-B7BE-2104D54E6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7"/>
              <a:ext cx="340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9" name="Picture 43">
              <a:extLst>
                <a:ext uri="{FF2B5EF4-FFF2-40B4-BE49-F238E27FC236}">
                  <a16:creationId xmlns:a16="http://schemas.microsoft.com/office/drawing/2014/main" id="{028300A0-CBC9-5A46-8D7D-C53B9D8E9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2"/>
              <a:ext cx="34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80" name="Picture 44">
              <a:extLst>
                <a:ext uri="{FF2B5EF4-FFF2-40B4-BE49-F238E27FC236}">
                  <a16:creationId xmlns:a16="http://schemas.microsoft.com/office/drawing/2014/main" id="{073C7BDC-6E93-BB4E-9682-3866E5231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2"/>
              <a:ext cx="3400" cy="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39" name="Picture 3" descr="J:\lep_tot_lnq.gif">
            <a:extLst>
              <a:ext uri="{FF2B5EF4-FFF2-40B4-BE49-F238E27FC236}">
                <a16:creationId xmlns:a16="http://schemas.microsoft.com/office/drawing/2014/main" id="{35C2E280-2C71-3744-B80A-C50CE0AC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lum bright="-54000" contras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3" r="33551"/>
          <a:stretch>
            <a:fillRect/>
          </a:stretch>
        </p:blipFill>
        <p:spPr bwMode="auto">
          <a:xfrm>
            <a:off x="152400" y="1400175"/>
            <a:ext cx="2819400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81" name="Picture 45" descr="C:\Documents and Settings\mariotti\Desktop\lnq_adlo.gif">
            <a:extLst>
              <a:ext uri="{FF2B5EF4-FFF2-40B4-BE49-F238E27FC236}">
                <a16:creationId xmlns:a16="http://schemas.microsoft.com/office/drawing/2014/main" id="{99988328-ADA2-7141-A8B9-2AE86FAF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lum bright="-8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6" r="31699"/>
          <a:stretch>
            <a:fillRect/>
          </a:stretch>
        </p:blipFill>
        <p:spPr bwMode="auto">
          <a:xfrm>
            <a:off x="5638800" y="1206500"/>
            <a:ext cx="2971800" cy="25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87" name="Text Box 51">
            <a:extLst>
              <a:ext uri="{FF2B5EF4-FFF2-40B4-BE49-F238E27FC236}">
                <a16:creationId xmlns:a16="http://schemas.microsoft.com/office/drawing/2014/main" id="{F093F019-6835-D14C-B74D-87F925B33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756150"/>
            <a:ext cx="8629650" cy="15684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fr-FR" sz="1600" b="1">
                <a:solidFill>
                  <a:schemeClr val="accent2"/>
                </a:solidFill>
              </a:rPr>
              <a:t>Changes:                                     +10% L @ 206                     final Ebeam   </a:t>
            </a:r>
          </a:p>
          <a:p>
            <a:r>
              <a:rPr lang="en-US" altLang="fr-FR" sz="1600" b="1">
                <a:solidFill>
                  <a:schemeClr val="accent2"/>
                </a:solidFill>
              </a:rPr>
              <a:t>                                                                 final detector calibrations</a:t>
            </a:r>
          </a:p>
          <a:p>
            <a:r>
              <a:rPr lang="en-US" altLang="fr-FR" sz="1600" b="1">
                <a:solidFill>
                  <a:schemeClr val="accent2"/>
                </a:solidFill>
              </a:rPr>
              <a:t>                                     Aleph    2D correlation in Hqq</a:t>
            </a:r>
          </a:p>
          <a:p>
            <a:r>
              <a:rPr lang="en-US" altLang="fr-FR" sz="1600" b="1">
                <a:solidFill>
                  <a:schemeClr val="accent2"/>
                </a:solidFill>
              </a:rPr>
              <a:t>                                  Delphi      Hee optimized                New MC for sig and bkg</a:t>
            </a:r>
          </a:p>
          <a:p>
            <a:r>
              <a:rPr lang="en-US" altLang="fr-FR" sz="1600" b="1">
                <a:solidFill>
                  <a:schemeClr val="accent2"/>
                </a:solidFill>
              </a:rPr>
              <a:t>                                   L3             more MC </a:t>
            </a:r>
          </a:p>
          <a:p>
            <a:r>
              <a:rPr lang="en-US" altLang="fr-FR" sz="1600" b="1">
                <a:solidFill>
                  <a:schemeClr val="accent2"/>
                </a:solidFill>
              </a:rPr>
              <a:t>                                  OPAL        better bgk estim.           New analyses, new mass rec.</a:t>
            </a:r>
          </a:p>
        </p:txBody>
      </p:sp>
      <p:pic>
        <p:nvPicPr>
          <p:cNvPr id="39991" name="Picture 55" descr="C:\Documents and Settings\mariotti\Desktop\clb_adlo.gif">
            <a:extLst>
              <a:ext uri="{FF2B5EF4-FFF2-40B4-BE49-F238E27FC236}">
                <a16:creationId xmlns:a16="http://schemas.microsoft.com/office/drawing/2014/main" id="{E1D8A3BB-C31D-764F-A4A5-FD3F4DB6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lum bright="-8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 r="32353"/>
          <a:stretch>
            <a:fillRect/>
          </a:stretch>
        </p:blipFill>
        <p:spPr bwMode="auto">
          <a:xfrm>
            <a:off x="5638800" y="1100138"/>
            <a:ext cx="3505200" cy="270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92" name="Picture 56" descr="C:\Documents and Settings\mariotti\Desktop\clb_adlo_2001.gif">
            <a:extLst>
              <a:ext uri="{FF2B5EF4-FFF2-40B4-BE49-F238E27FC236}">
                <a16:creationId xmlns:a16="http://schemas.microsoft.com/office/drawing/2014/main" id="{85D2BD5A-F6D6-B740-AAB9-4D2B17FE0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lum bright="-8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8377" b="1723"/>
          <a:stretch>
            <a:fillRect/>
          </a:stretch>
        </p:blipFill>
        <p:spPr bwMode="auto">
          <a:xfrm>
            <a:off x="2895600" y="1171575"/>
            <a:ext cx="32004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93" name="Picture 57" descr="C:\Documents and Settings\mariotti\Desktop\adlo_2000.gif">
            <a:extLst>
              <a:ext uri="{FF2B5EF4-FFF2-40B4-BE49-F238E27FC236}">
                <a16:creationId xmlns:a16="http://schemas.microsoft.com/office/drawing/2014/main" id="{A83C4419-746D-A347-AEBB-B2A25C7C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lum bright="-8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 r="36743"/>
          <a:stretch>
            <a:fillRect/>
          </a:stretch>
        </p:blipFill>
        <p:spPr bwMode="auto">
          <a:xfrm>
            <a:off x="0" y="1100138"/>
            <a:ext cx="3276600" cy="27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95" name="Rectangle 59">
            <a:extLst>
              <a:ext uri="{FF2B5EF4-FFF2-40B4-BE49-F238E27FC236}">
                <a16:creationId xmlns:a16="http://schemas.microsoft.com/office/drawing/2014/main" id="{F592C97A-5D4D-254D-81EE-FC5D80A8E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4049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1400" b="1"/>
              <a:t>Nov 2000</a:t>
            </a:r>
          </a:p>
        </p:txBody>
      </p:sp>
      <p:grpSp>
        <p:nvGrpSpPr>
          <p:cNvPr id="40001" name="Group 65">
            <a:extLst>
              <a:ext uri="{FF2B5EF4-FFF2-40B4-BE49-F238E27FC236}">
                <a16:creationId xmlns:a16="http://schemas.microsoft.com/office/drawing/2014/main" id="{117758D3-4017-CB45-8C79-E7A0625BC879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733800"/>
            <a:ext cx="7239000" cy="955675"/>
            <a:chOff x="528" y="2374"/>
            <a:chExt cx="4560" cy="602"/>
          </a:xfrm>
        </p:grpSpPr>
        <p:sp>
          <p:nvSpPr>
            <p:cNvPr id="39983" name="Text Box 47">
              <a:extLst>
                <a:ext uri="{FF2B5EF4-FFF2-40B4-BE49-F238E27FC236}">
                  <a16:creationId xmlns:a16="http://schemas.microsoft.com/office/drawing/2014/main" id="{BAA6F7F9-1882-FA44-9796-4E5883A24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374"/>
              <a:ext cx="1248" cy="6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altLang="fr-FR" sz="2000" b="1">
                  <a:solidFill>
                    <a:srgbClr val="FF0000"/>
                  </a:solidFill>
                </a:rPr>
                <a:t>4.2 x 10</a:t>
              </a:r>
              <a:r>
                <a:rPr lang="es-ES" altLang="fr-FR" sz="2000" b="1" baseline="30000">
                  <a:solidFill>
                    <a:srgbClr val="FF0000"/>
                  </a:solidFill>
                </a:rPr>
                <a:t>-3</a:t>
              </a:r>
              <a:r>
                <a:rPr lang="es-ES" altLang="fr-FR" sz="2000" b="1">
                  <a:solidFill>
                    <a:srgbClr val="FF0000"/>
                  </a:solidFill>
                </a:rPr>
                <a:t>   </a:t>
              </a:r>
              <a:endParaRPr lang="es-ES" altLang="fr-FR" sz="2000"/>
            </a:p>
            <a:p>
              <a:r>
                <a:rPr lang="es-ES" altLang="fr-FR" sz="2000"/>
                <a:t>m</a:t>
              </a:r>
              <a:r>
                <a:rPr lang="es-ES" altLang="fr-FR" sz="2000" baseline="-25000"/>
                <a:t>H</a:t>
              </a:r>
              <a:r>
                <a:rPr lang="es-ES" altLang="fr-FR" sz="2000"/>
                <a:t>&gt;113.5</a:t>
              </a:r>
              <a:endParaRPr lang="es-ES" altLang="fr-FR" sz="1400" baseline="30000"/>
            </a:p>
            <a:p>
              <a:r>
                <a:rPr lang="es-ES" altLang="fr-FR" sz="1600"/>
                <a:t>(115.3 expected)</a:t>
              </a:r>
            </a:p>
          </p:txBody>
        </p:sp>
        <p:sp>
          <p:nvSpPr>
            <p:cNvPr id="39986" name="Text Box 50">
              <a:extLst>
                <a:ext uri="{FF2B5EF4-FFF2-40B4-BE49-F238E27FC236}">
                  <a16:creationId xmlns:a16="http://schemas.microsoft.com/office/drawing/2014/main" id="{EE226545-14B0-2B4C-83BF-F05891E8A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374"/>
              <a:ext cx="1104" cy="6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fr-FR" sz="2000" b="1">
                  <a:solidFill>
                    <a:srgbClr val="339933"/>
                  </a:solidFill>
                </a:rPr>
                <a:t>   ~ 0.09 </a:t>
              </a:r>
              <a:r>
                <a:rPr lang="es-ES" altLang="fr-FR" sz="2000"/>
                <a:t>m</a:t>
              </a:r>
              <a:r>
                <a:rPr lang="es-ES" altLang="fr-FR" sz="2000" baseline="-25000"/>
                <a:t>H</a:t>
              </a:r>
              <a:r>
                <a:rPr lang="es-ES" altLang="fr-FR" sz="2000"/>
                <a:t>&gt;114.4</a:t>
              </a:r>
              <a:endParaRPr lang="es-ES" altLang="fr-FR" sz="1400" baseline="30000"/>
            </a:p>
            <a:p>
              <a:r>
                <a:rPr lang="es-ES" altLang="fr-FR" sz="1600"/>
                <a:t>(115.3 expected)</a:t>
              </a:r>
            </a:p>
          </p:txBody>
        </p:sp>
        <p:sp>
          <p:nvSpPr>
            <p:cNvPr id="39984" name="Text Box 48">
              <a:extLst>
                <a:ext uri="{FF2B5EF4-FFF2-40B4-BE49-F238E27FC236}">
                  <a16:creationId xmlns:a16="http://schemas.microsoft.com/office/drawing/2014/main" id="{29997835-ED5E-8345-8C45-6282FDB5A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374"/>
              <a:ext cx="1104" cy="6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altLang="fr-FR" sz="2000" b="1">
                  <a:solidFill>
                    <a:schemeClr val="accent2"/>
                  </a:solidFill>
                </a:rPr>
                <a:t>    ~0.03</a:t>
              </a:r>
              <a:r>
                <a:rPr lang="es-ES" altLang="fr-FR" sz="2000"/>
                <a:t> m</a:t>
              </a:r>
              <a:r>
                <a:rPr lang="es-ES" altLang="fr-FR" sz="2000" baseline="-25000"/>
                <a:t>H</a:t>
              </a:r>
              <a:r>
                <a:rPr lang="es-ES" altLang="fr-FR" sz="2000"/>
                <a:t>&gt;114.1</a:t>
              </a:r>
              <a:endParaRPr lang="es-ES" altLang="fr-FR" sz="1400" baseline="30000"/>
            </a:p>
            <a:p>
              <a:r>
                <a:rPr lang="es-ES" altLang="fr-FR" sz="1600"/>
                <a:t>(115.4 expected)</a:t>
              </a:r>
              <a:endParaRPr lang="en-GB" altLang="fr-FR" sz="1600"/>
            </a:p>
          </p:txBody>
        </p:sp>
      </p:grpSp>
      <p:sp>
        <p:nvSpPr>
          <p:cNvPr id="39997" name="Text Box 61">
            <a:extLst>
              <a:ext uri="{FF2B5EF4-FFF2-40B4-BE49-F238E27FC236}">
                <a16:creationId xmlns:a16="http://schemas.microsoft.com/office/drawing/2014/main" id="{2208692B-8C01-2145-AD7D-9D1C8409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1328738"/>
            <a:ext cx="93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400" b="1"/>
              <a:t>Jul 2001</a:t>
            </a:r>
          </a:p>
        </p:txBody>
      </p:sp>
      <p:sp>
        <p:nvSpPr>
          <p:cNvPr id="39998" name="Text Box 62">
            <a:extLst>
              <a:ext uri="{FF2B5EF4-FFF2-40B4-BE49-F238E27FC236}">
                <a16:creationId xmlns:a16="http://schemas.microsoft.com/office/drawing/2014/main" id="{A857ED9A-7232-F44F-A2E4-0DCB1F989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1328738"/>
            <a:ext cx="611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400" b="1"/>
              <a:t>final</a:t>
            </a:r>
          </a:p>
        </p:txBody>
      </p:sp>
      <p:sp>
        <p:nvSpPr>
          <p:cNvPr id="40003" name="Text Box 67">
            <a:extLst>
              <a:ext uri="{FF2B5EF4-FFF2-40B4-BE49-F238E27FC236}">
                <a16:creationId xmlns:a16="http://schemas.microsoft.com/office/drawing/2014/main" id="{E70A0C48-0A7E-104D-81AA-B8998D0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749800"/>
            <a:ext cx="6858000" cy="210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s-ES" altLang="fr-FR" sz="1600" b="1" dirty="0" err="1">
                <a:latin typeface="Trebuchet MS" panose="020B0703020202090204" pitchFamily="34" charset="0"/>
              </a:rPr>
              <a:t>Background</a:t>
            </a:r>
            <a:r>
              <a:rPr lang="es-ES" altLang="fr-FR" sz="1600" b="1" dirty="0">
                <a:latin typeface="Trebuchet MS" panose="020B0703020202090204" pitchFamily="34" charset="0"/>
              </a:rPr>
              <a:t> </a:t>
            </a:r>
            <a:r>
              <a:rPr lang="es-ES" altLang="fr-FR" sz="1600" b="1" dirty="0" err="1">
                <a:latin typeface="Trebuchet MS" panose="020B0703020202090204" pitchFamily="34" charset="0"/>
              </a:rPr>
              <a:t>Probabilities</a:t>
            </a:r>
            <a:r>
              <a:rPr lang="es-ES" altLang="fr-FR" sz="1600" b="1" dirty="0">
                <a:latin typeface="Trebuchet MS" panose="020B0703020202090204" pitchFamily="34" charset="0"/>
              </a:rPr>
              <a:t>  1-CL</a:t>
            </a:r>
            <a:r>
              <a:rPr lang="es-ES" altLang="fr-FR" sz="1600" b="1" baseline="-25000" dirty="0">
                <a:latin typeface="Trebuchet MS" panose="020B0703020202090204" pitchFamily="34" charset="0"/>
              </a:rPr>
              <a:t>b</a:t>
            </a:r>
            <a:r>
              <a:rPr lang="es-ES" altLang="fr-FR" sz="1600" b="1" dirty="0">
                <a:latin typeface="Trebuchet MS" panose="020B0703020202090204" pitchFamily="34" charset="0"/>
              </a:rPr>
              <a:t> (</a:t>
            </a:r>
            <a:r>
              <a:rPr lang="es-ES" altLang="fr-FR" sz="1600" b="1" dirty="0" err="1">
                <a:latin typeface="Trebuchet MS" panose="020B0703020202090204" pitchFamily="34" charset="0"/>
              </a:rPr>
              <a:t>m</a:t>
            </a:r>
            <a:r>
              <a:rPr lang="es-ES" altLang="fr-FR" sz="1600" b="1" baseline="-25000" dirty="0" err="1">
                <a:latin typeface="Trebuchet MS" panose="020B0703020202090204" pitchFamily="34" charset="0"/>
              </a:rPr>
              <a:t>H</a:t>
            </a:r>
            <a:r>
              <a:rPr lang="es-ES" altLang="fr-FR" sz="1600" b="1" dirty="0">
                <a:latin typeface="Trebuchet MS" panose="020B0703020202090204" pitchFamily="34" charset="0"/>
              </a:rPr>
              <a:t>=115)</a:t>
            </a: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s-ES" altLang="fr-FR" sz="1600" b="1" dirty="0">
                <a:latin typeface="Trebuchet MS" panose="020B0703020202090204" pitchFamily="34" charset="0"/>
              </a:rPr>
              <a:t>                         </a:t>
            </a:r>
            <a:r>
              <a:rPr lang="es-ES" altLang="fr-FR" sz="1600" b="1" dirty="0">
                <a:solidFill>
                  <a:srgbClr val="000099"/>
                </a:solidFill>
                <a:latin typeface="Trebuchet MS" panose="020B0703020202090204" pitchFamily="34" charset="0"/>
              </a:rPr>
              <a:t>Nov 2000              </a:t>
            </a:r>
            <a:r>
              <a:rPr lang="en-GB" altLang="fr-FR" sz="1600" dirty="0">
                <a:solidFill>
                  <a:srgbClr val="000099"/>
                </a:solidFill>
                <a:latin typeface="Symbol" pitchFamily="2" charset="2"/>
              </a:rPr>
              <a:t>®</a:t>
            </a:r>
            <a:r>
              <a:rPr lang="es-ES" altLang="fr-FR" sz="1600" b="1" dirty="0">
                <a:solidFill>
                  <a:srgbClr val="000099"/>
                </a:solidFill>
                <a:latin typeface="Trebuchet MS" panose="020B0703020202090204" pitchFamily="34" charset="0"/>
              </a:rPr>
              <a:t>  </a:t>
            </a:r>
            <a:r>
              <a:rPr lang="es-ES" altLang="fr-FR" sz="1600" b="1" dirty="0" err="1">
                <a:solidFill>
                  <a:srgbClr val="000099"/>
                </a:solidFill>
                <a:latin typeface="Trebuchet MS" panose="020B0703020202090204" pitchFamily="34" charset="0"/>
              </a:rPr>
              <a:t>July</a:t>
            </a:r>
            <a:r>
              <a:rPr lang="es-ES" altLang="fr-FR" sz="1600" b="1" dirty="0">
                <a:solidFill>
                  <a:srgbClr val="000099"/>
                </a:solidFill>
                <a:latin typeface="Trebuchet MS" panose="020B0703020202090204" pitchFamily="34" charset="0"/>
              </a:rPr>
              <a:t> 2001   </a:t>
            </a:r>
            <a:r>
              <a:rPr lang="en-GB" altLang="fr-FR" sz="1600" dirty="0">
                <a:solidFill>
                  <a:srgbClr val="000099"/>
                </a:solidFill>
                <a:latin typeface="Symbol" pitchFamily="2" charset="2"/>
              </a:rPr>
              <a:t>®</a:t>
            </a:r>
            <a:r>
              <a:rPr lang="es-ES" altLang="fr-FR" sz="1600" b="1" dirty="0">
                <a:solidFill>
                  <a:srgbClr val="000099"/>
                </a:solidFill>
                <a:latin typeface="Trebuchet MS" panose="020B0703020202090204" pitchFamily="34" charset="0"/>
              </a:rPr>
              <a:t>      final</a:t>
            </a:r>
            <a:r>
              <a:rPr lang="en-GB" altLang="fr-FR" sz="1600" dirty="0">
                <a:latin typeface="Symbol" pitchFamily="2" charset="2"/>
              </a:rPr>
              <a:t>  </a:t>
            </a:r>
            <a:endParaRPr lang="es-ES" altLang="fr-FR" sz="1600" b="1" baseline="-25000" dirty="0">
              <a:latin typeface="Trebuchet MS" panose="020B070302020209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s-ES" altLang="fr-FR" sz="1600" b="1" dirty="0">
                <a:latin typeface="Trebuchet MS" panose="020B0703020202090204" pitchFamily="34" charset="0"/>
              </a:rPr>
              <a:t> LEPH:              0.00065 (to HWG) </a:t>
            </a:r>
            <a:r>
              <a:rPr lang="en-GB" altLang="fr-FR" sz="1600" dirty="0">
                <a:latin typeface="Symbol" pitchFamily="2" charset="2"/>
              </a:rPr>
              <a:t>®</a:t>
            </a:r>
            <a:r>
              <a:rPr lang="es-ES" altLang="fr-FR" sz="1600" b="1" dirty="0">
                <a:latin typeface="Trebuchet MS" panose="020B0703020202090204" pitchFamily="34" charset="0"/>
              </a:rPr>
              <a:t>   0.0015      </a:t>
            </a:r>
            <a:r>
              <a:rPr lang="en-GB" altLang="fr-FR" sz="1600" dirty="0">
                <a:latin typeface="Symbol" pitchFamily="2" charset="2"/>
              </a:rPr>
              <a:t>®      </a:t>
            </a:r>
            <a:r>
              <a:rPr lang="es-ES" altLang="fr-FR" sz="1600" b="1" dirty="0">
                <a:latin typeface="Trebuchet MS" panose="020B0703020202090204" pitchFamily="34" charset="0"/>
              </a:rPr>
              <a:t>0.0024</a:t>
            </a: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n-GB" altLang="fr-FR" sz="1600" dirty="0">
                <a:latin typeface="Symbol" pitchFamily="2" charset="2"/>
              </a:rPr>
              <a:t>                               </a:t>
            </a:r>
            <a:r>
              <a:rPr lang="en-GB" altLang="fr-FR" sz="1600" b="1" dirty="0">
                <a:latin typeface="Trebuchet MS" panose="020B0703020202090204" pitchFamily="34" charset="0"/>
              </a:rPr>
              <a:t>0.0011 (publ.)</a:t>
            </a:r>
            <a:endParaRPr lang="es-ES" altLang="fr-FR" sz="1600" b="1" dirty="0">
              <a:latin typeface="Trebuchet MS" panose="020B070302020209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s-ES" altLang="fr-FR" sz="1600" b="1" dirty="0">
                <a:latin typeface="Trebuchet MS" panose="020B0703020202090204" pitchFamily="34" charset="0"/>
              </a:rPr>
              <a:t>DELPHI:             0.68                      </a:t>
            </a:r>
            <a:r>
              <a:rPr lang="en-GB" altLang="fr-FR" sz="1600" dirty="0">
                <a:latin typeface="Symbol" pitchFamily="2" charset="2"/>
              </a:rPr>
              <a:t>®</a:t>
            </a:r>
            <a:r>
              <a:rPr lang="es-ES" altLang="fr-FR" sz="1600" b="1" dirty="0">
                <a:latin typeface="Trebuchet MS" panose="020B0703020202090204" pitchFamily="34" charset="0"/>
              </a:rPr>
              <a:t>        0.77     </a:t>
            </a:r>
            <a:r>
              <a:rPr lang="en-GB" altLang="fr-FR" sz="1600" dirty="0">
                <a:latin typeface="Symbol" pitchFamily="2" charset="2"/>
              </a:rPr>
              <a:t>®       </a:t>
            </a:r>
            <a:r>
              <a:rPr lang="es-ES" altLang="fr-FR" sz="1600" b="1" dirty="0">
                <a:latin typeface="Trebuchet MS" panose="020B0703020202090204" pitchFamily="34" charset="0"/>
              </a:rPr>
              <a:t>0.73</a:t>
            </a: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s-ES" altLang="fr-FR" sz="1600" b="1" dirty="0">
                <a:latin typeface="Trebuchet MS" panose="020B0703020202090204" pitchFamily="34" charset="0"/>
              </a:rPr>
              <a:t>L3:                    0.068                    </a:t>
            </a:r>
            <a:r>
              <a:rPr lang="en-GB" altLang="fr-FR" sz="1600" dirty="0">
                <a:latin typeface="Symbol" pitchFamily="2" charset="2"/>
              </a:rPr>
              <a:t>®</a:t>
            </a:r>
            <a:r>
              <a:rPr lang="es-ES" altLang="fr-FR" sz="1600" b="1" dirty="0">
                <a:latin typeface="Trebuchet MS" panose="020B0703020202090204" pitchFamily="34" charset="0"/>
              </a:rPr>
              <a:t>        0.32     </a:t>
            </a:r>
            <a:r>
              <a:rPr lang="en-GB" altLang="fr-FR" sz="1600" dirty="0">
                <a:latin typeface="Symbol" pitchFamily="2" charset="2"/>
              </a:rPr>
              <a:t>®       </a:t>
            </a:r>
            <a:r>
              <a:rPr lang="es-ES" altLang="fr-FR" sz="1600" b="1" dirty="0">
                <a:latin typeface="Trebuchet MS" panose="020B0703020202090204" pitchFamily="34" charset="0"/>
              </a:rPr>
              <a:t>0.32 </a:t>
            </a:r>
          </a:p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Wingdings" pitchFamily="2" charset="2"/>
              <a:buNone/>
            </a:pPr>
            <a:r>
              <a:rPr lang="es-ES" altLang="fr-FR" sz="1600" b="1" dirty="0">
                <a:latin typeface="Trebuchet MS" panose="020B0703020202090204" pitchFamily="34" charset="0"/>
              </a:rPr>
              <a:t>OPAL:                0.19                     </a:t>
            </a:r>
            <a:r>
              <a:rPr lang="en-GB" altLang="fr-FR" sz="1600" dirty="0">
                <a:latin typeface="Symbol" pitchFamily="2" charset="2"/>
              </a:rPr>
              <a:t>®</a:t>
            </a:r>
            <a:r>
              <a:rPr lang="es-ES" altLang="fr-FR" sz="1600" b="1" dirty="0">
                <a:latin typeface="Trebuchet MS" panose="020B0703020202090204" pitchFamily="34" charset="0"/>
              </a:rPr>
              <a:t>        0.20     </a:t>
            </a:r>
            <a:r>
              <a:rPr lang="en-GB" altLang="fr-FR" sz="1600" dirty="0">
                <a:latin typeface="Symbol" pitchFamily="2" charset="2"/>
              </a:rPr>
              <a:t>®       </a:t>
            </a:r>
            <a:r>
              <a:rPr lang="es-ES" altLang="fr-FR" sz="1600" b="1" dirty="0">
                <a:latin typeface="Trebuchet MS" panose="020B0703020202090204" pitchFamily="34" charset="0"/>
              </a:rPr>
              <a:t>0.50 </a:t>
            </a:r>
            <a:endParaRPr lang="en-GB" altLang="fr-FR" sz="1600" b="1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3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03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0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94" y="1715204"/>
            <a:ext cx="4367212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168400" y="863600"/>
            <a:ext cx="6197600" cy="863600"/>
          </a:xfrm>
          <a:prstGeom prst="rect">
            <a:avLst/>
          </a:prstGeom>
          <a:solidFill>
            <a:srgbClr val="FFFF5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b="1" dirty="0">
                <a:solidFill>
                  <a:srgbClr val="0000FF"/>
                </a:solidFill>
              </a:rPr>
              <a:t>LEP      Expected to exclude: </a:t>
            </a:r>
            <a:r>
              <a:rPr lang="en-US" sz="2800" b="1" dirty="0" err="1">
                <a:solidFill>
                  <a:srgbClr val="0000FF"/>
                </a:solidFill>
              </a:rPr>
              <a:t>mH</a:t>
            </a:r>
            <a:r>
              <a:rPr lang="en-US" sz="2800" b="1" dirty="0">
                <a:solidFill>
                  <a:srgbClr val="0000FF"/>
                </a:solidFill>
              </a:rPr>
              <a:t>&lt;115.3</a:t>
            </a:r>
            <a:r>
              <a:rPr lang="en-US" sz="2800" b="1" dirty="0"/>
              <a:t> 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             Excluded: </a:t>
            </a:r>
            <a:r>
              <a:rPr lang="en-US" sz="2800" b="1" dirty="0" err="1">
                <a:solidFill>
                  <a:srgbClr val="FF0000"/>
                </a:solidFill>
              </a:rPr>
              <a:t>mH</a:t>
            </a:r>
            <a:r>
              <a:rPr lang="en-US" sz="2800" b="1" dirty="0">
                <a:solidFill>
                  <a:srgbClr val="FF0000"/>
                </a:solidFill>
              </a:rPr>
              <a:t>&lt; 114.4 </a:t>
            </a:r>
            <a:r>
              <a:rPr lang="en-US" sz="2800" b="1" dirty="0" err="1">
                <a:solidFill>
                  <a:srgbClr val="FF0000"/>
                </a:solidFill>
              </a:rPr>
              <a:t>GeV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 Box 56"/>
          <p:cNvSpPr txBox="1">
            <a:spLocks noChangeArrowheads="1"/>
          </p:cNvSpPr>
          <p:nvPr/>
        </p:nvSpPr>
        <p:spPr bwMode="auto">
          <a:xfrm>
            <a:off x="6570662" y="2681287"/>
            <a:ext cx="2192338" cy="6699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 b="1" dirty="0">
                <a:solidFill>
                  <a:schemeClr val="accent2"/>
                </a:solidFill>
                <a:cs typeface="ＭＳ Ｐゴシック" charset="0"/>
              </a:rPr>
              <a:t>m(H)</a:t>
            </a:r>
            <a:r>
              <a:rPr lang="en-US" sz="1800" b="1" dirty="0">
                <a:solidFill>
                  <a:schemeClr val="accent2"/>
                </a:solidFill>
                <a:cs typeface="ＭＳ Ｐゴシック" charset="0"/>
                <a:sym typeface="Symbol" charset="0"/>
              </a:rPr>
              <a:t></a:t>
            </a:r>
            <a:r>
              <a:rPr lang="en-US" sz="1800" b="1" dirty="0">
                <a:solidFill>
                  <a:schemeClr val="accent2"/>
                </a:solidFill>
                <a:cs typeface="ＭＳ Ｐゴシック" charset="0"/>
              </a:rPr>
              <a:t> 152 </a:t>
            </a:r>
            <a:r>
              <a:rPr lang="en-US" sz="1800" b="1" dirty="0" err="1">
                <a:solidFill>
                  <a:schemeClr val="accent2"/>
                </a:solidFill>
                <a:cs typeface="ＭＳ Ｐゴシック" charset="0"/>
              </a:rPr>
              <a:t>GeV</a:t>
            </a:r>
            <a:r>
              <a:rPr lang="en-US" sz="1800" b="1" dirty="0">
                <a:solidFill>
                  <a:schemeClr val="accent2"/>
                </a:solidFill>
                <a:cs typeface="ＭＳ Ｐゴシック" charset="0"/>
              </a:rPr>
              <a:t>/c</a:t>
            </a:r>
            <a:r>
              <a:rPr lang="en-US" sz="1800" b="1" baseline="30000" dirty="0">
                <a:solidFill>
                  <a:schemeClr val="accent2"/>
                </a:solidFill>
                <a:cs typeface="ＭＳ Ｐゴシック" charset="0"/>
              </a:rPr>
              <a:t>2</a:t>
            </a:r>
            <a:endParaRPr lang="en-US" sz="1800" b="1" dirty="0">
              <a:solidFill>
                <a:schemeClr val="accent2"/>
              </a:solidFill>
              <a:cs typeface="ＭＳ Ｐゴシック" charset="0"/>
            </a:endParaRPr>
          </a:p>
          <a:p>
            <a:pPr eaLnBrk="0" hangingPunct="0"/>
            <a:r>
              <a:rPr lang="en-US" sz="1800" b="1" dirty="0">
                <a:solidFill>
                  <a:schemeClr val="accent2"/>
                </a:solidFill>
                <a:cs typeface="ＭＳ Ｐゴシック" charset="0"/>
              </a:rPr>
              <a:t>at 95% CL</a:t>
            </a:r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V="1">
            <a:off x="2657475" y="5614988"/>
            <a:ext cx="2105025" cy="4381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6675" y="5199063"/>
            <a:ext cx="2501900" cy="1266825"/>
            <a:chOff x="2984500" y="5246688"/>
            <a:chExt cx="2501900" cy="1266825"/>
          </a:xfrm>
        </p:grpSpPr>
        <p:sp>
          <p:nvSpPr>
            <p:cNvPr id="14" name="Text Box 58"/>
            <p:cNvSpPr txBox="1">
              <a:spLocks noChangeArrowheads="1"/>
            </p:cNvSpPr>
            <p:nvPr/>
          </p:nvSpPr>
          <p:spPr bwMode="auto">
            <a:xfrm>
              <a:off x="2984500" y="5246688"/>
              <a:ext cx="2501900" cy="1219200"/>
            </a:xfrm>
            <a:prstGeom prst="rect">
              <a:avLst/>
            </a:prstGeom>
            <a:noFill/>
            <a:ln w="28575">
              <a:solidFill>
                <a:srgbClr val="339933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6600"/>
                  </a:solidFill>
                  <a:cs typeface="ＭＳ Ｐゴシック" charset="0"/>
                </a:rPr>
                <a:t>EW precision </a:t>
              </a:r>
            </a:p>
            <a:p>
              <a:pPr algn="ctr" eaLnBrk="0" hangingPunct="0"/>
              <a:r>
                <a:rPr lang="en-US" sz="1800" b="1" dirty="0">
                  <a:solidFill>
                    <a:srgbClr val="006600"/>
                  </a:solidFill>
                  <a:cs typeface="ＭＳ Ｐゴシック" charset="0"/>
                </a:rPr>
                <a:t>measurements</a:t>
              </a:r>
            </a:p>
            <a:p>
              <a:pPr eaLnBrk="0" hangingPunct="0"/>
              <a:endParaRPr lang="en-US" sz="1800" b="1" dirty="0">
                <a:solidFill>
                  <a:srgbClr val="006600"/>
                </a:solidFill>
                <a:cs typeface="ＭＳ Ｐゴシック" charset="0"/>
              </a:endParaRPr>
            </a:p>
            <a:p>
              <a:pPr eaLnBrk="0" hangingPunct="0"/>
              <a:r>
                <a:rPr lang="en-US" sz="1800" b="1" dirty="0">
                  <a:solidFill>
                    <a:srgbClr val="006600"/>
                  </a:solidFill>
                  <a:cs typeface="ＭＳ Ｐゴシック" charset="0"/>
                </a:rPr>
                <a:t>m(H)= 94        </a:t>
              </a:r>
              <a:r>
                <a:rPr lang="en-US" sz="1800" b="1" dirty="0" err="1">
                  <a:solidFill>
                    <a:srgbClr val="006600"/>
                  </a:solidFill>
                  <a:cs typeface="ＭＳ Ｐゴシック" charset="0"/>
                </a:rPr>
                <a:t>GeV</a:t>
              </a:r>
              <a:r>
                <a:rPr lang="en-US" sz="1800" b="1" dirty="0">
                  <a:solidFill>
                    <a:srgbClr val="006600"/>
                  </a:solidFill>
                  <a:cs typeface="ＭＳ Ｐゴシック" charset="0"/>
                </a:rPr>
                <a:t>/c</a:t>
              </a:r>
              <a:r>
                <a:rPr lang="en-US" sz="1800" b="1" baseline="30000" dirty="0">
                  <a:solidFill>
                    <a:srgbClr val="006600"/>
                  </a:solidFill>
                  <a:cs typeface="ＭＳ Ｐゴシック" charset="0"/>
                </a:rPr>
                <a:t>2    </a:t>
              </a:r>
              <a:r>
                <a:rPr lang="en-US" sz="1800" b="1" dirty="0">
                  <a:solidFill>
                    <a:srgbClr val="006600"/>
                  </a:solidFill>
                  <a:cs typeface="ＭＳ Ｐゴシック" charset="0"/>
                </a:rPr>
                <a:t>           </a:t>
              </a:r>
              <a:endParaRPr lang="en-US" sz="1600" b="1" dirty="0">
                <a:solidFill>
                  <a:srgbClr val="006600"/>
                </a:solidFill>
                <a:cs typeface="ＭＳ Ｐゴシック" charset="0"/>
              </a:endParaRPr>
            </a:p>
          </p:txBody>
        </p:sp>
        <p:sp>
          <p:nvSpPr>
            <p:cNvPr id="15" name="Text Box 59"/>
            <p:cNvSpPr txBox="1">
              <a:spLocks noChangeArrowheads="1"/>
            </p:cNvSpPr>
            <p:nvPr/>
          </p:nvSpPr>
          <p:spPr bwMode="auto">
            <a:xfrm>
              <a:off x="4032250" y="5964238"/>
              <a:ext cx="4665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1" dirty="0">
                  <a:solidFill>
                    <a:srgbClr val="006600"/>
                  </a:solidFill>
                  <a:cs typeface="ＭＳ Ｐゴシック" charset="0"/>
                </a:rPr>
                <a:t>+29</a:t>
              </a:r>
              <a:endParaRPr lang="en-US" sz="1800" b="1" dirty="0">
                <a:solidFill>
                  <a:srgbClr val="006600"/>
                </a:solidFill>
                <a:cs typeface="ＭＳ Ｐゴシック" charset="0"/>
              </a:endParaRPr>
            </a:p>
          </p:txBody>
        </p:sp>
        <p:sp>
          <p:nvSpPr>
            <p:cNvPr id="16" name="Text Box 60"/>
            <p:cNvSpPr txBox="1">
              <a:spLocks noChangeArrowheads="1"/>
            </p:cNvSpPr>
            <p:nvPr/>
          </p:nvSpPr>
          <p:spPr bwMode="auto">
            <a:xfrm>
              <a:off x="4083050" y="6208713"/>
              <a:ext cx="508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 dirty="0">
                  <a:solidFill>
                    <a:srgbClr val="006600"/>
                  </a:solidFill>
                  <a:cs typeface="ＭＳ Ｐゴシック" charset="0"/>
                </a:rPr>
                <a:t>-24</a:t>
              </a:r>
            </a:p>
          </p:txBody>
        </p:sp>
      </p:grpSp>
      <p:cxnSp>
        <p:nvCxnSpPr>
          <p:cNvPr id="24" name="Straight Arrow Connector 23"/>
          <p:cNvCxnSpPr/>
          <p:nvPr/>
        </p:nvCxnSpPr>
        <p:spPr bwMode="auto">
          <a:xfrm flipH="1">
            <a:off x="5232400" y="3351212"/>
            <a:ext cx="1841500" cy="5349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112470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8100"/>
            <a:ext cx="71432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84D686-10C7-D043-A40A-C5ED0703B22E}"/>
              </a:ext>
            </a:extLst>
          </p:cNvPr>
          <p:cNvSpPr txBox="1"/>
          <p:nvPr/>
        </p:nvSpPr>
        <p:spPr>
          <a:xfrm>
            <a:off x="1002535" y="6247369"/>
            <a:ext cx="1550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MARCH 2012</a:t>
            </a:r>
          </a:p>
        </p:txBody>
      </p:sp>
    </p:spTree>
    <p:extLst>
      <p:ext uri="{BB962C8B-B14F-4D97-AF65-F5344CB8AC3E}">
        <p14:creationId xmlns:p14="http://schemas.microsoft.com/office/powerpoint/2010/main" val="324498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781308"/>
            <a:ext cx="9282112" cy="5530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upon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2082800" y="1473200"/>
            <a:ext cx="965200" cy="1016000"/>
          </a:xfrm>
          <a:prstGeom prst="rect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82800" y="4991100"/>
            <a:ext cx="965200" cy="1016000"/>
          </a:xfrm>
          <a:prstGeom prst="rect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63900" y="2679700"/>
            <a:ext cx="2209800" cy="2311400"/>
          </a:xfrm>
          <a:prstGeom prst="rect">
            <a:avLst/>
          </a:prstGeom>
          <a:solidFill>
            <a:srgbClr val="FFFF00">
              <a:alpha val="49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Donut 2"/>
          <p:cNvSpPr/>
          <p:nvPr/>
        </p:nvSpPr>
        <p:spPr bwMode="auto">
          <a:xfrm>
            <a:off x="6451600" y="2120900"/>
            <a:ext cx="1155700" cy="3403600"/>
          </a:xfrm>
          <a:prstGeom prst="donut">
            <a:avLst>
              <a:gd name="adj" fmla="val 992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0400" y="1542534"/>
            <a:ext cx="27558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UA1/UA2 discovery - 1983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C8792-7948-8544-B6A0-823A760CCA87}"/>
              </a:ext>
            </a:extLst>
          </p:cNvPr>
          <p:cNvSpPr txBox="1"/>
          <p:nvPr/>
        </p:nvSpPr>
        <p:spPr>
          <a:xfrm>
            <a:off x="1542361" y="980501"/>
            <a:ext cx="133241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Charm 1973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9F1C7-C1F9-F94E-A478-DA26BDE320AB}"/>
              </a:ext>
            </a:extLst>
          </p:cNvPr>
          <p:cNvSpPr txBox="1"/>
          <p:nvPr/>
        </p:nvSpPr>
        <p:spPr>
          <a:xfrm>
            <a:off x="1690688" y="3482401"/>
            <a:ext cx="135806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Beauty 1976</a:t>
            </a:r>
          </a:p>
        </p:txBody>
      </p:sp>
    </p:spTree>
    <p:extLst>
      <p:ext uri="{BB962C8B-B14F-4D97-AF65-F5344CB8AC3E}">
        <p14:creationId xmlns:p14="http://schemas.microsoft.com/office/powerpoint/2010/main" val="35873351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0"/>
            <a:ext cx="6609799" cy="6464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B81F02-3DFB-424D-99D2-FCA076F31A5B}"/>
              </a:ext>
            </a:extLst>
          </p:cNvPr>
          <p:cNvSpPr txBox="1"/>
          <p:nvPr/>
        </p:nvSpPr>
        <p:spPr>
          <a:xfrm>
            <a:off x="914401" y="5861778"/>
            <a:ext cx="1550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MARCH 2012</a:t>
            </a:r>
          </a:p>
        </p:txBody>
      </p:sp>
    </p:spTree>
    <p:extLst>
      <p:ext uri="{BB962C8B-B14F-4D97-AF65-F5344CB8AC3E}">
        <p14:creationId xmlns:p14="http://schemas.microsoft.com/office/powerpoint/2010/main" val="2159316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C34C-8266-C549-8B70-8E9D8514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End of LEP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6B71C-3854-F14A-8D05-68DC34B9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A7B68-9336-904C-8DD2-197025C5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84AD9-EEAD-B147-A457-8A1155A84242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907D9-BE6D-CE4C-B761-D651F31939EF}"/>
              </a:ext>
            </a:extLst>
          </p:cNvPr>
          <p:cNvSpPr txBox="1"/>
          <p:nvPr/>
        </p:nvSpPr>
        <p:spPr>
          <a:xfrm>
            <a:off x="430605" y="726510"/>
            <a:ext cx="8257389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2000 last year of data taking at LEP</a:t>
            </a: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We insisted a lot to continue, but we failed.</a:t>
            </a:r>
          </a:p>
          <a:p>
            <a:endParaRPr lang="en-GB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1995 At the Research Board in June 95, Siemens proposed to produce</a:t>
            </a: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            32 Superconducting </a:t>
            </a:r>
            <a:r>
              <a:rPr lang="en-GB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RadioFrequency</a:t>
            </a:r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 cavities for  32 MCH </a:t>
            </a: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            (they were producing the SC for LEP2, and after that they would </a:t>
            </a: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             have dismantled the production line)</a:t>
            </a: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           With those cavities LEP could have reached  </a:t>
            </a:r>
            <a:r>
              <a:rPr lang="en-GB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Ecm</a:t>
            </a:r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=220 GeV </a:t>
            </a: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	     (thus </a:t>
            </a:r>
            <a:r>
              <a:rPr lang="en-US" altLang="fr-FR" sz="2000" b="1" dirty="0">
                <a:solidFill>
                  <a:srgbClr val="FF0000"/>
                </a:solidFill>
              </a:rPr>
              <a:t>m(Higgs) &lt; </a:t>
            </a:r>
            <a:r>
              <a:rPr lang="en-US" altLang="fr-FR" sz="2000" b="1" dirty="0" err="1">
                <a:solidFill>
                  <a:srgbClr val="FF0000"/>
                </a:solidFill>
                <a:sym typeface="Symbol" pitchFamily="2" charset="2"/>
              </a:rPr>
              <a:t>E</a:t>
            </a:r>
            <a:r>
              <a:rPr lang="en-US" altLang="fr-FR" sz="2000" b="1" baseline="-25000" dirty="0" err="1">
                <a:solidFill>
                  <a:srgbClr val="FF0000"/>
                </a:solidFill>
                <a:sym typeface="Symbol" pitchFamily="2" charset="2"/>
              </a:rPr>
              <a:t>cm</a:t>
            </a:r>
            <a:r>
              <a:rPr lang="en-US" altLang="fr-FR" sz="2000" b="1" dirty="0">
                <a:solidFill>
                  <a:srgbClr val="FF0000"/>
                </a:solidFill>
                <a:sym typeface="Symbol" pitchFamily="2" charset="2"/>
              </a:rPr>
              <a:t> – M</a:t>
            </a:r>
            <a:r>
              <a:rPr lang="en-US" altLang="fr-FR" sz="1400" b="1" dirty="0">
                <a:solidFill>
                  <a:srgbClr val="FF0000"/>
                </a:solidFill>
                <a:sym typeface="Symbol" pitchFamily="2" charset="2"/>
              </a:rPr>
              <a:t>Z    ~   </a:t>
            </a:r>
            <a:r>
              <a:rPr lang="en-US" altLang="fr-FR" sz="2000" b="1" dirty="0">
                <a:solidFill>
                  <a:srgbClr val="FF0000"/>
                </a:solidFill>
                <a:sym typeface="Symbol" pitchFamily="2" charset="2"/>
              </a:rPr>
              <a:t>129  </a:t>
            </a:r>
            <a:r>
              <a:rPr lang="en-US" altLang="fr-FR" sz="2000" b="1" dirty="0">
                <a:solidFill>
                  <a:srgbClr val="FF0000"/>
                </a:solidFill>
                <a:latin typeface="Georgia" panose="02040502050405020303" pitchFamily="18" charset="0"/>
                <a:sym typeface="Symbol" pitchFamily="2" charset="2"/>
              </a:rPr>
              <a:t> ( + </a:t>
            </a:r>
            <a:r>
              <a:rPr lang="en-US" altLang="fr-FR" sz="2000" b="1" dirty="0">
                <a:solidFill>
                  <a:srgbClr val="FF0000"/>
                </a:solidFill>
                <a:latin typeface="Symbol" pitchFamily="2" charset="2"/>
                <a:sym typeface="Symbol" pitchFamily="2" charset="2"/>
              </a:rPr>
              <a:t>G</a:t>
            </a:r>
            <a:r>
              <a:rPr lang="en-US" altLang="fr-FR" sz="2000" b="1" dirty="0">
                <a:solidFill>
                  <a:srgbClr val="FF0000"/>
                </a:solidFill>
                <a:sym typeface="Symbol" pitchFamily="2" charset="2"/>
              </a:rPr>
              <a:t>Z )    </a:t>
            </a:r>
            <a:r>
              <a:rPr lang="en-US" altLang="fr-FR" sz="2000" b="1" dirty="0">
                <a:solidFill>
                  <a:srgbClr val="002060"/>
                </a:solidFill>
                <a:sym typeface="Symbol" pitchFamily="2" charset="2"/>
              </a:rPr>
              <a:t>)</a:t>
            </a: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            </a:t>
            </a:r>
            <a:r>
              <a:rPr lang="en-GB" sz="2000" dirty="0">
                <a:solidFill>
                  <a:srgbClr val="0070C0"/>
                </a:solidFill>
                <a:latin typeface="Georgia" panose="02040502050405020303" pitchFamily="18" charset="0"/>
              </a:rPr>
              <a:t>The CERN management decided not to increase </a:t>
            </a:r>
          </a:p>
          <a:p>
            <a:r>
              <a:rPr lang="en-GB" sz="2000" dirty="0">
                <a:solidFill>
                  <a:srgbClr val="0070C0"/>
                </a:solidFill>
                <a:latin typeface="Georgia" panose="02040502050405020303" pitchFamily="18" charset="0"/>
              </a:rPr>
              <a:t> 	the energy to more than 200 GeV</a:t>
            </a:r>
          </a:p>
          <a:p>
            <a:r>
              <a:rPr lang="en-GB" sz="2000" dirty="0">
                <a:solidFill>
                  <a:srgbClr val="0070C0"/>
                </a:solidFill>
                <a:latin typeface="Georgia" panose="02040502050405020303" pitchFamily="18" charset="0"/>
              </a:rPr>
              <a:t>	(we managed to reach 209 GeV ,</a:t>
            </a:r>
          </a:p>
          <a:p>
            <a:r>
              <a:rPr lang="en-GB" sz="2000" dirty="0">
                <a:solidFill>
                  <a:srgbClr val="0070C0"/>
                </a:solidFill>
                <a:latin typeface="Georgia" panose="02040502050405020303" pitchFamily="18" charset="0"/>
              </a:rPr>
              <a:t>                 the last bits by « increasing » the radius of the collider!) </a:t>
            </a:r>
          </a:p>
          <a:p>
            <a:endParaRPr lang="en-GB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One historical sentence in the 2000 « battle » was:</a:t>
            </a:r>
          </a:p>
          <a:p>
            <a:endParaRPr lang="en-GB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en-GB" sz="2000" dirty="0">
                <a:solidFill>
                  <a:srgbClr val="A4002E"/>
                </a:solidFill>
                <a:latin typeface="Georgia" panose="02040502050405020303" pitchFamily="18" charset="0"/>
              </a:rPr>
              <a:t>Sam Ting: « At LEP every event is signal,  </a:t>
            </a:r>
          </a:p>
          <a:p>
            <a:r>
              <a:rPr lang="en-GB" sz="2000" dirty="0">
                <a:solidFill>
                  <a:srgbClr val="A4002E"/>
                </a:solidFill>
                <a:latin typeface="Georgia" panose="02040502050405020303" pitchFamily="18" charset="0"/>
              </a:rPr>
              <a:t>	        at LHC every event is background  »</a:t>
            </a:r>
          </a:p>
          <a:p>
            <a:r>
              <a:rPr lang="en-GB" sz="2000" dirty="0">
                <a:solidFill>
                  <a:srgbClr val="002060"/>
                </a:solidFill>
                <a:latin typeface="Georgia" panose="02040502050405020303" pitchFamily="18" charset="0"/>
              </a:rPr>
              <a:t>  </a:t>
            </a:r>
          </a:p>
          <a:p>
            <a:endParaRPr lang="en-GB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en-GB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en-GB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en-GB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787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3ADAB8-3A50-E241-87A6-72AB395C0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756" y="3474724"/>
            <a:ext cx="4137383" cy="2849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4F39B8-9BC9-7445-B068-37C20E85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" y="101595"/>
            <a:ext cx="7651663" cy="533400"/>
          </a:xfrm>
        </p:spPr>
        <p:txBody>
          <a:bodyPr/>
          <a:lstStyle/>
          <a:p>
            <a:r>
              <a:rPr lang="en-GB"/>
              <a:t>The end of LEP </a:t>
            </a:r>
            <a:r>
              <a:rPr lang="en-GB">
                <a:sym typeface="Wingdings" pitchFamily="2" charset="2"/>
              </a:rPr>
              <a:t> </a:t>
            </a:r>
            <a:r>
              <a:rPr lang="en-GB"/>
              <a:t>Toward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ACE69-7B6E-9F44-9C02-DB2F1798B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1084582"/>
            <a:ext cx="8636000" cy="5524500"/>
          </a:xfrm>
        </p:spPr>
        <p:txBody>
          <a:bodyPr/>
          <a:lstStyle/>
          <a:p>
            <a:r>
              <a:rPr lang="en-GB" dirty="0"/>
              <a:t>Dec 2000 LEP stops</a:t>
            </a:r>
          </a:p>
          <a:p>
            <a:r>
              <a:rPr lang="en-GB" dirty="0"/>
              <a:t>and it is dismantled.</a:t>
            </a:r>
          </a:p>
          <a:p>
            <a:endParaRPr lang="en-GB" dirty="0"/>
          </a:p>
          <a:p>
            <a:r>
              <a:rPr lang="en-GB" dirty="0"/>
              <a:t>LHC starts engineering work</a:t>
            </a:r>
          </a:p>
          <a:p>
            <a:endParaRPr lang="en-GB" dirty="0"/>
          </a:p>
          <a:p>
            <a:r>
              <a:rPr lang="en-GB" dirty="0"/>
              <a:t>2009 first interactions</a:t>
            </a:r>
          </a:p>
          <a:p>
            <a:r>
              <a:rPr lang="en-GB" dirty="0"/>
              <a:t>   </a:t>
            </a:r>
          </a:p>
          <a:p>
            <a:r>
              <a:rPr lang="en-GB" dirty="0"/>
              <a:t>2010-2011-2012 </a:t>
            </a:r>
          </a:p>
          <a:p>
            <a:r>
              <a:rPr lang="en-GB" dirty="0"/>
              <a:t>     LHC run at </a:t>
            </a:r>
          </a:p>
          <a:p>
            <a:r>
              <a:rPr lang="en-GB" dirty="0"/>
              <a:t>7 </a:t>
            </a:r>
            <a:r>
              <a:rPr lang="en-GB" dirty="0" err="1"/>
              <a:t>TeV</a:t>
            </a:r>
            <a:r>
              <a:rPr lang="en-GB" dirty="0"/>
              <a:t> </a:t>
            </a:r>
            <a:r>
              <a:rPr lang="en-GB" dirty="0" err="1"/>
              <a:t>center</a:t>
            </a:r>
            <a:r>
              <a:rPr lang="en-GB" dirty="0"/>
              <a:t>-of-mass energy</a:t>
            </a:r>
          </a:p>
          <a:p>
            <a:endParaRPr lang="en-GB" dirty="0"/>
          </a:p>
          <a:p>
            <a:r>
              <a:rPr lang="en-GB" dirty="0"/>
              <a:t>2016-2018  LHC run at 13 </a:t>
            </a:r>
            <a:r>
              <a:rPr lang="en-GB" dirty="0" err="1"/>
              <a:t>TeV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D8CB9-E0F1-1640-ACB3-2C8490E0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Chiara Mariotti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1596D-8C19-F24B-BABB-509A8D54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67D46-FFA2-4B4D-8A5E-E04CB64F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866" y="756914"/>
            <a:ext cx="4158273" cy="2692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6D255-8AA9-0F46-9A05-B5CF8E62B560}"/>
              </a:ext>
            </a:extLst>
          </p:cNvPr>
          <p:cNvSpPr txBox="1"/>
          <p:nvPr/>
        </p:nvSpPr>
        <p:spPr>
          <a:xfrm>
            <a:off x="7452360" y="83820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2/2002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460D4-3181-4549-A51D-75B03278989D}"/>
              </a:ext>
            </a:extLst>
          </p:cNvPr>
          <p:cNvSpPr txBox="1"/>
          <p:nvPr/>
        </p:nvSpPr>
        <p:spPr>
          <a:xfrm>
            <a:off x="8009339" y="350727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2/2002</a:t>
            </a:r>
          </a:p>
        </p:txBody>
      </p:sp>
    </p:spTree>
    <p:extLst>
      <p:ext uri="{BB962C8B-B14F-4D97-AF65-F5344CB8AC3E}">
        <p14:creationId xmlns:p14="http://schemas.microsoft.com/office/powerpoint/2010/main" val="2551712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 of L.E.P.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err="1"/>
              <a:t>After</a:t>
            </a:r>
            <a:r>
              <a:rPr lang="it-IT" sz="1800" dirty="0"/>
              <a:t> the </a:t>
            </a:r>
            <a:r>
              <a:rPr lang="it-IT" sz="1800" dirty="0" err="1"/>
              <a:t>discovery</a:t>
            </a:r>
            <a:r>
              <a:rPr lang="it-IT" sz="1800" dirty="0"/>
              <a:t> of the </a:t>
            </a:r>
            <a:r>
              <a:rPr lang="it-IT" sz="1800" dirty="0" err="1"/>
              <a:t>W</a:t>
            </a:r>
            <a:r>
              <a:rPr lang="it-IT" sz="1800" dirty="0"/>
              <a:t> and </a:t>
            </a:r>
            <a:r>
              <a:rPr lang="it-IT" sz="1800" dirty="0" err="1"/>
              <a:t>Z</a:t>
            </a:r>
            <a:r>
              <a:rPr lang="it-IT" sz="1800" dirty="0"/>
              <a:t> </a:t>
            </a:r>
            <a:r>
              <a:rPr lang="it-IT" sz="1800" dirty="0" err="1"/>
              <a:t>bosons</a:t>
            </a:r>
            <a:r>
              <a:rPr lang="it-IT" sz="1800" dirty="0"/>
              <a:t> in 1983 and the </a:t>
            </a:r>
            <a:r>
              <a:rPr lang="it-IT" sz="1800" dirty="0" err="1"/>
              <a:t>measurement</a:t>
            </a:r>
            <a:r>
              <a:rPr lang="it-IT" sz="1800" dirty="0"/>
              <a:t> of </a:t>
            </a:r>
            <a:r>
              <a:rPr lang="it-IT" sz="1800" dirty="0" err="1"/>
              <a:t>their</a:t>
            </a:r>
            <a:r>
              <a:rPr lang="it-IT" sz="1800" dirty="0"/>
              <a:t> mass </a:t>
            </a:r>
            <a:r>
              <a:rPr lang="it-IT" sz="1800" dirty="0" err="1"/>
              <a:t>at</a:t>
            </a:r>
            <a:r>
              <a:rPr lang="it-IT" sz="1800" dirty="0"/>
              <a:t> a </a:t>
            </a:r>
            <a:r>
              <a:rPr lang="it-IT" sz="1800" dirty="0" err="1"/>
              <a:t>few</a:t>
            </a:r>
            <a:r>
              <a:rPr lang="it-IT" sz="1800" dirty="0"/>
              <a:t> </a:t>
            </a:r>
            <a:r>
              <a:rPr lang="it-IT" sz="1800" dirty="0" err="1"/>
              <a:t>percent</a:t>
            </a:r>
            <a:r>
              <a:rPr lang="it-IT" sz="1800" dirty="0"/>
              <a:t> in the UA1 and UA2 </a:t>
            </a:r>
            <a:r>
              <a:rPr lang="it-IT" sz="1800" dirty="0" err="1"/>
              <a:t>experiments</a:t>
            </a:r>
            <a:r>
              <a:rPr lang="it-IT" sz="1800" dirty="0"/>
              <a:t>, the idea of </a:t>
            </a:r>
            <a:r>
              <a:rPr lang="it-IT" sz="1800" dirty="0" err="1"/>
              <a:t>accurately</a:t>
            </a:r>
            <a:r>
              <a:rPr lang="it-IT" sz="1800" dirty="0"/>
              <a:t> </a:t>
            </a:r>
            <a:r>
              <a:rPr lang="it-IT" sz="1800" dirty="0" err="1"/>
              <a:t>measuring</a:t>
            </a:r>
            <a:r>
              <a:rPr lang="it-IT" sz="1800" dirty="0"/>
              <a:t> the </a:t>
            </a:r>
            <a:r>
              <a:rPr lang="it-IT" sz="1800" dirty="0" err="1"/>
              <a:t>characteristics</a:t>
            </a:r>
            <a:r>
              <a:rPr lang="it-IT" sz="1800" dirty="0"/>
              <a:t> of the </a:t>
            </a:r>
            <a:r>
              <a:rPr lang="it-IT" sz="1800" dirty="0" err="1"/>
              <a:t>two</a:t>
            </a:r>
            <a:r>
              <a:rPr lang="it-IT" sz="1800" dirty="0"/>
              <a:t> </a:t>
            </a:r>
            <a:r>
              <a:rPr lang="it-IT" sz="1800" dirty="0" err="1"/>
              <a:t>bosons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a </a:t>
            </a:r>
            <a:r>
              <a:rPr lang="it-IT" sz="1800" dirty="0" err="1"/>
              <a:t>stringent</a:t>
            </a:r>
            <a:r>
              <a:rPr lang="it-IT" sz="1800" dirty="0"/>
              <a:t> test of the Standard Model </a:t>
            </a:r>
            <a:r>
              <a:rPr lang="it-IT" sz="1800" dirty="0" err="1"/>
              <a:t>became</a:t>
            </a:r>
            <a:r>
              <a:rPr lang="it-IT" sz="1800" dirty="0"/>
              <a:t> a "</a:t>
            </a:r>
            <a:r>
              <a:rPr lang="it-IT" sz="1800" dirty="0" err="1"/>
              <a:t>necessity</a:t>
            </a:r>
            <a:r>
              <a:rPr lang="it-IT" sz="1800" dirty="0"/>
              <a:t>".</a:t>
            </a:r>
          </a:p>
          <a:p>
            <a:endParaRPr lang="it-IT" sz="1800" dirty="0"/>
          </a:p>
          <a:p>
            <a:r>
              <a:rPr lang="en-US" sz="1800" dirty="0"/>
              <a:t>    			 LEP: Large Electron Positron collider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The best way to </a:t>
            </a:r>
            <a:r>
              <a:rPr lang="it-IT" sz="1800" dirty="0" err="1"/>
              <a:t>accurately</a:t>
            </a:r>
            <a:r>
              <a:rPr lang="it-IT" sz="1800" dirty="0"/>
              <a:t> </a:t>
            </a:r>
            <a:r>
              <a:rPr lang="it-IT" sz="1800" dirty="0" err="1"/>
              <a:t>study</a:t>
            </a:r>
            <a:r>
              <a:rPr lang="it-IT" sz="1800" dirty="0"/>
              <a:t> the </a:t>
            </a:r>
            <a:r>
              <a:rPr lang="it-IT" sz="1800" dirty="0" err="1"/>
              <a:t>characteristics</a:t>
            </a:r>
            <a:r>
              <a:rPr lang="it-IT" sz="1800" dirty="0"/>
              <a:t> of the </a:t>
            </a:r>
            <a:r>
              <a:rPr lang="it-IT" sz="1800" dirty="0" err="1"/>
              <a:t>W</a:t>
            </a:r>
            <a:r>
              <a:rPr lang="it-IT" sz="1800" dirty="0"/>
              <a:t> and </a:t>
            </a:r>
            <a:r>
              <a:rPr lang="it-IT" sz="1800" dirty="0" err="1"/>
              <a:t>Z</a:t>
            </a:r>
            <a:r>
              <a:rPr lang="it-IT" sz="1800" dirty="0"/>
              <a:t>  </a:t>
            </a:r>
            <a:r>
              <a:rPr lang="it-IT" sz="1800" dirty="0" err="1"/>
              <a:t>gauge</a:t>
            </a:r>
            <a:r>
              <a:rPr lang="it-IT" sz="1800" dirty="0"/>
              <a:t> </a:t>
            </a:r>
            <a:r>
              <a:rPr lang="it-IT" sz="1800" dirty="0" err="1"/>
              <a:t>bosons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to produce </a:t>
            </a:r>
            <a:r>
              <a:rPr lang="it-IT" sz="1800" dirty="0" err="1"/>
              <a:t>them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an electron / </a:t>
            </a:r>
            <a:r>
              <a:rPr lang="it-IT" sz="1800" dirty="0" err="1"/>
              <a:t>positron</a:t>
            </a:r>
            <a:r>
              <a:rPr lang="it-IT" sz="1800" dirty="0"/>
              <a:t> collider.</a:t>
            </a:r>
          </a:p>
          <a:p>
            <a:endParaRPr lang="it-IT" sz="1800" dirty="0"/>
          </a:p>
          <a:p>
            <a:r>
              <a:rPr lang="it-IT" sz="1800" dirty="0" err="1"/>
              <a:t>Why</a:t>
            </a:r>
            <a:r>
              <a:rPr lang="it-IT" sz="1800" dirty="0"/>
              <a:t>  L.E. /  e + e-?</a:t>
            </a:r>
          </a:p>
          <a:p>
            <a:endParaRPr lang="it-IT" sz="1800" dirty="0"/>
          </a:p>
          <a:p>
            <a:r>
              <a:rPr lang="it-IT" sz="1800" dirty="0"/>
              <a:t>the </a:t>
            </a:r>
            <a:r>
              <a:rPr lang="it-IT" sz="1800" b="1" dirty="0" err="1"/>
              <a:t>simplicity</a:t>
            </a:r>
            <a:r>
              <a:rPr lang="it-IT" sz="1800" dirty="0"/>
              <a:t> of the </a:t>
            </a:r>
            <a:r>
              <a:rPr lang="it-IT" sz="1800" dirty="0" err="1"/>
              <a:t>initial</a:t>
            </a:r>
            <a:r>
              <a:rPr lang="it-IT" sz="1800" dirty="0"/>
              <a:t> state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transmitted</a:t>
            </a:r>
            <a:r>
              <a:rPr lang="it-IT" sz="1800" dirty="0"/>
              <a:t> to the </a:t>
            </a:r>
            <a:r>
              <a:rPr lang="it-IT" sz="1800" dirty="0" err="1"/>
              <a:t>final</a:t>
            </a:r>
            <a:r>
              <a:rPr lang="it-IT" sz="1800" dirty="0"/>
              <a:t> state: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799" y="3705146"/>
            <a:ext cx="3701345" cy="77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064" y="4903450"/>
            <a:ext cx="3937000" cy="1943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8339" y="561318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=e, mu, tau, quark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CE7DED-9343-294E-AF1A-7B28519A4A16}"/>
              </a:ext>
            </a:extLst>
          </p:cNvPr>
          <p:cNvGrpSpPr/>
          <p:nvPr/>
        </p:nvGrpSpPr>
        <p:grpSpPr>
          <a:xfrm>
            <a:off x="273049" y="5217893"/>
            <a:ext cx="2952750" cy="1364993"/>
            <a:chOff x="611188" y="2744788"/>
            <a:chExt cx="2952750" cy="1364993"/>
          </a:xfrm>
        </p:grpSpPr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D52A46F0-2C14-C549-87FC-4FD94ABF69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188" y="3140075"/>
              <a:ext cx="10795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88C04955-180F-1F4B-B6EC-4FBD468D2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8538" y="3140075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26">
              <a:extLst>
                <a:ext uri="{FF2B5EF4-FFF2-40B4-BE49-F238E27FC236}">
                  <a16:creationId xmlns:a16="http://schemas.microsoft.com/office/drawing/2014/main" id="{6E6605B8-A7C8-EA48-BBBF-DE13B1695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688" y="3068638"/>
              <a:ext cx="144462" cy="144462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9">
              <a:extLst>
                <a:ext uri="{FF2B5EF4-FFF2-40B4-BE49-F238E27FC236}">
                  <a16:creationId xmlns:a16="http://schemas.microsoft.com/office/drawing/2014/main" id="{A23A66F8-85E2-3E4C-B499-7D079C2AA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075" y="3068638"/>
              <a:ext cx="144463" cy="14446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37">
              <a:extLst>
                <a:ext uri="{FF2B5EF4-FFF2-40B4-BE49-F238E27FC236}">
                  <a16:creationId xmlns:a16="http://schemas.microsoft.com/office/drawing/2014/main" id="{1CD326C1-9E47-9642-8683-1203A8CC9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8888" y="2744788"/>
              <a:ext cx="45243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/>
                <a:t>e</a:t>
              </a:r>
              <a:r>
                <a:rPr lang="en-US" sz="2000" baseline="30000"/>
                <a:t>+</a:t>
              </a:r>
            </a:p>
          </p:txBody>
        </p:sp>
        <p:sp>
          <p:nvSpPr>
            <p:cNvPr id="15" name="Text Box 38">
              <a:extLst>
                <a:ext uri="{FF2B5EF4-FFF2-40B4-BE49-F238E27FC236}">
                  <a16:creationId xmlns:a16="http://schemas.microsoft.com/office/drawing/2014/main" id="{C447ADCE-82D8-134F-B174-451557D0E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800" y="2744788"/>
              <a:ext cx="4524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/>
                <a:t>e</a:t>
              </a:r>
              <a:r>
                <a:rPr lang="en-US" sz="2000" baseline="30000"/>
                <a:t>-</a:t>
              </a:r>
            </a:p>
          </p:txBody>
        </p:sp>
        <p:sp>
          <p:nvSpPr>
            <p:cNvPr id="16" name="Text Box 43">
              <a:extLst>
                <a:ext uri="{FF2B5EF4-FFF2-40B4-BE49-F238E27FC236}">
                  <a16:creationId xmlns:a16="http://schemas.microsoft.com/office/drawing/2014/main" id="{36FCBB3E-C699-064A-AD0B-B405B98FF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781" y="3401895"/>
              <a:ext cx="2238113" cy="707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/>
                <a:t>“Clean” interaction:</a:t>
              </a:r>
            </a:p>
            <a:p>
              <a:r>
                <a:rPr lang="en-US" sz="2000" dirty="0"/>
                <a:t>      E=E(e</a:t>
              </a:r>
              <a:r>
                <a:rPr lang="en-US" sz="2000" baseline="30000" dirty="0"/>
                <a:t>+</a:t>
              </a:r>
              <a:r>
                <a:rPr lang="en-US" sz="2000" dirty="0"/>
                <a:t>)+E(e</a:t>
              </a:r>
              <a:r>
                <a:rPr lang="en-US" sz="2000" baseline="30000" dirty="0"/>
                <a:t>-</a:t>
              </a:r>
              <a:r>
                <a:rPr lang="en-US" sz="20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81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292106"/>
            <a:ext cx="8636000" cy="609588"/>
          </a:xfrm>
        </p:spPr>
        <p:txBody>
          <a:bodyPr/>
          <a:lstStyle/>
          <a:p>
            <a:r>
              <a:rPr lang="en-US" dirty="0"/>
              <a:t>Simplicity in the initial state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simplicity in the final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3502908"/>
            <a:ext cx="3327400" cy="332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3642608"/>
            <a:ext cx="3187700" cy="318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9" y="1140708"/>
            <a:ext cx="3240232" cy="3225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200" y="1140708"/>
            <a:ext cx="25781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96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 </a:t>
            </a:r>
            <a:r>
              <a:rPr lang="en-US" b="1" dirty="0">
                <a:sym typeface="Wingdings"/>
              </a:rPr>
              <a:t></a:t>
            </a:r>
            <a:r>
              <a:rPr lang="en-US" b="1" dirty="0"/>
              <a:t> </a:t>
            </a:r>
            <a:r>
              <a:rPr lang="en-US" b="1" dirty="0">
                <a:latin typeface="Symbol" charset="2"/>
                <a:cs typeface="Symbol" charset="2"/>
              </a:rPr>
              <a:t>mm</a:t>
            </a:r>
            <a:r>
              <a:rPr lang="en-US" b="1" dirty="0"/>
              <a:t> at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60D-2C16-234D-B992-A5CB7E0D78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13_vertices_fi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" y="871730"/>
            <a:ext cx="6129477" cy="3251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14" y="4122930"/>
            <a:ext cx="6029392" cy="2412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352" y="1227006"/>
            <a:ext cx="2964648" cy="288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" y="4122930"/>
            <a:ext cx="3558494" cy="26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12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MacOSx:Applications:Microsoft Office X:Templates:Presentations:Designs:Blank Presentation</Template>
  <TotalTime>155133</TotalTime>
  <Words>3225</Words>
  <Application>Microsoft Macintosh PowerPoint</Application>
  <PresentationFormat>On-screen Show (4:3)</PresentationFormat>
  <Paragraphs>506</Paragraphs>
  <Slides>62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6" baseType="lpstr">
      <vt:lpstr>Arial</vt:lpstr>
      <vt:lpstr>Arial Rounded MT Bold</vt:lpstr>
      <vt:lpstr>Cambria Math</vt:lpstr>
      <vt:lpstr>Comic Sans MS</vt:lpstr>
      <vt:lpstr>Georgia</vt:lpstr>
      <vt:lpstr>Monotype Corsiva</vt:lpstr>
      <vt:lpstr>NewCenturySchlbk</vt:lpstr>
      <vt:lpstr>Symbol</vt:lpstr>
      <vt:lpstr>Times</vt:lpstr>
      <vt:lpstr>Times New Roman</vt:lpstr>
      <vt:lpstr>Trebuchet MS</vt:lpstr>
      <vt:lpstr>Verdana</vt:lpstr>
      <vt:lpstr>Wingdings</vt:lpstr>
      <vt:lpstr>Blank Presentation</vt:lpstr>
      <vt:lpstr>PowerPoint Presentation</vt:lpstr>
      <vt:lpstr>PowerPoint Presentation</vt:lpstr>
      <vt:lpstr>The making of the Standard Model </vt:lpstr>
      <vt:lpstr>The SM: a long journey</vt:lpstr>
      <vt:lpstr>Once upon a time… LEP</vt:lpstr>
      <vt:lpstr>Once upon a time</vt:lpstr>
      <vt:lpstr>The origin of L.E.P.</vt:lpstr>
      <vt:lpstr>Simplicity in the initial state  simplicity in the final state</vt:lpstr>
      <vt:lpstr>Z  mm at LHC</vt:lpstr>
      <vt:lpstr>L.E.P.</vt:lpstr>
      <vt:lpstr>PowerPoint Presentation</vt:lpstr>
      <vt:lpstr>The LEP experiments</vt:lpstr>
      <vt:lpstr>The digging of the LEP tunnel</vt:lpstr>
      <vt:lpstr>The Delphi superconducting magnet crossing the Jura</vt:lpstr>
      <vt:lpstr>The Precision Observables</vt:lpstr>
      <vt:lpstr>Radiative Corrections</vt:lpstr>
      <vt:lpstr>What we measure </vt:lpstr>
      <vt:lpstr>Measuring Asymmetries</vt:lpstr>
      <vt:lpstr>Measuring Asymmetries (2)</vt:lpstr>
      <vt:lpstr>Line-shape</vt:lpstr>
      <vt:lpstr>The beam energy measurement</vt:lpstr>
      <vt:lpstr>Tidal effects</vt:lpstr>
      <vt:lpstr>How much did it rain?</vt:lpstr>
      <vt:lpstr>And some surprise !</vt:lpstr>
      <vt:lpstr>The TGV</vt:lpstr>
      <vt:lpstr>The luminosity</vt:lpstr>
      <vt:lpstr>The background</vt:lpstr>
      <vt:lpstr>13/8/1989: the first Z event</vt:lpstr>
      <vt:lpstr>The Z line shape</vt:lpstr>
      <vt:lpstr> Lepton universality</vt:lpstr>
      <vt:lpstr>Z coupling to leptons</vt:lpstr>
      <vt:lpstr>Heavy quarks</vt:lpstr>
      <vt:lpstr>How to detect heavy quarks</vt:lpstr>
      <vt:lpstr>Rb and Rc as a test of the SM</vt:lpstr>
      <vt:lpstr>Rb and Rc as a test of the SM</vt:lpstr>
      <vt:lpstr>Top and Higgs in 1996</vt:lpstr>
      <vt:lpstr>PowerPoint Presentation</vt:lpstr>
      <vt:lpstr>After the top discovery</vt:lpstr>
      <vt:lpstr>The end of LEP </vt:lpstr>
      <vt:lpstr>PowerPoint Presentation</vt:lpstr>
      <vt:lpstr>QCD measurements</vt:lpstr>
      <vt:lpstr>PowerPoint Presentation</vt:lpstr>
      <vt:lpstr>2 fermion cross section and asymmetries</vt:lpstr>
      <vt:lpstr>Triple and quartic gauge couplings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Electroweak at the end of LEP </vt:lpstr>
      <vt:lpstr>Higgs @ LEP: the ideal place.</vt:lpstr>
      <vt:lpstr>LEP: the ideal place (2) </vt:lpstr>
      <vt:lpstr>The combined limit on mH</vt:lpstr>
      <vt:lpstr>The events</vt:lpstr>
      <vt:lpstr>One of the 3 Aleph events</vt:lpstr>
      <vt:lpstr>The L3 event</vt:lpstr>
      <vt:lpstr> Higgs discovery? from end of 2000  to the final results…</vt:lpstr>
      <vt:lpstr>LEP limit</vt:lpstr>
      <vt:lpstr>PowerPoint Presentation</vt:lpstr>
      <vt:lpstr>PowerPoint Presentation</vt:lpstr>
      <vt:lpstr>End of LEP</vt:lpstr>
      <vt:lpstr>The end of LEP  Toward LHC</vt:lpstr>
    </vt:vector>
  </TitlesOfParts>
  <Company>ʝ怀ˑⅨ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 C</dc:creator>
  <cp:lastModifiedBy>Chiara Mariotti</cp:lastModifiedBy>
  <cp:revision>797</cp:revision>
  <cp:lastPrinted>2019-05-22T08:35:00Z</cp:lastPrinted>
  <dcterms:created xsi:type="dcterms:W3CDTF">2003-11-05T13:31:03Z</dcterms:created>
  <dcterms:modified xsi:type="dcterms:W3CDTF">2021-07-07T11:10:05Z</dcterms:modified>
</cp:coreProperties>
</file>