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IPPP Workshop “Beyond the Flavour Anomalies III”                                                                                                                                                       27th April 2022"/>
          <p:cNvSpPr txBox="1"/>
          <p:nvPr/>
        </p:nvSpPr>
        <p:spPr>
          <a:xfrm>
            <a:off x="160287" y="9406077"/>
            <a:ext cx="1268422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IPPP Workshop “Beyond the Flavour Anomalies III”                                                                                                                                                       27th April 2022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6332735" y="9406077"/>
            <a:ext cx="339330" cy="3429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Body Level One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salad with fried rice, boiled eggs and chopsticks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Bowl with salmon cakes, salad and houmous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wl of salad with fried rice, boiled eggs and chopsticks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EINN 2021          Franziska Hagelstein          4th November 2021"/>
          <p:cNvSpPr txBox="1"/>
          <p:nvPr/>
        </p:nvSpPr>
        <p:spPr>
          <a:xfrm>
            <a:off x="-14142" y="9360683"/>
            <a:ext cx="13033084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3" indent="685800" algn="l" defTabSz="584200">
              <a:defRPr>
                <a:solidFill>
                  <a:srgbClr val="000000"/>
                </a:solidFill>
              </a:defRPr>
            </a:pPr>
            <a:r>
              <a:t>EINN 2021          Franziska Hagelstein          4</a:t>
            </a:r>
            <a:r>
              <a:rPr baseline="31999"/>
              <a:t>th</a:t>
            </a:r>
            <a:r>
              <a:t> November 2021</a:t>
            </a:r>
          </a:p>
        </p:txBody>
      </p:sp>
      <p:sp>
        <p:nvSpPr>
          <p:cNvPr id="151" name="Title Text"/>
          <p:cNvSpPr txBox="1"/>
          <p:nvPr>
            <p:ph type="title"/>
          </p:nvPr>
        </p:nvSpPr>
        <p:spPr>
          <a:xfrm>
            <a:off x="508000" y="129390"/>
            <a:ext cx="11988800" cy="1905001"/>
          </a:xfrm>
          <a:prstGeom prst="rect">
            <a:avLst/>
          </a:prstGeom>
        </p:spPr>
        <p:txBody>
          <a:bodyPr anchor="ctr"/>
          <a:lstStyle>
            <a:lvl1pPr defTabSz="584200">
              <a:lnSpc>
                <a:spcPct val="90000"/>
              </a:lnSpc>
              <a:defRPr b="0" cap="all" spc="0" sz="64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12028322" y="9351680"/>
            <a:ext cx="340259" cy="324511"/>
          </a:xfrm>
          <a:prstGeom prst="rect">
            <a:avLst/>
          </a:prstGeom>
        </p:spPr>
        <p:txBody>
          <a:bodyPr anchor="t"/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/>
          <p:nvPr>
            <p:ph type="title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</p:spPr>
        <p:txBody>
          <a:bodyPr/>
          <a:lstStyle>
            <a:lvl1pPr>
              <a:defRPr spc="-119"/>
            </a:lvl1pPr>
          </a:lstStyle>
          <a:p>
            <a:pPr/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6350067" y="9220200"/>
            <a:ext cx="297892" cy="28747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Body Level One…"/>
          <p:cNvSpPr txBox="1"/>
          <p:nvPr>
            <p:ph type="body" sz="quarter" idx="1" hasCustomPrompt="1"/>
          </p:nvPr>
        </p:nvSpPr>
        <p:spPr>
          <a:xfrm>
            <a:off x="698500" y="8657487"/>
            <a:ext cx="11607801" cy="461061"/>
          </a:xfrm>
          <a:prstGeom prst="rect">
            <a:avLst/>
          </a:prstGeom>
        </p:spPr>
        <p:txBody>
          <a:bodyPr anchor="b"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b="1" sz="2300"/>
            </a:lvl1pPr>
            <a:lvl2pPr marL="673100" indent="-292100" defTabSz="563540">
              <a:lnSpc>
                <a:spcPct val="100000"/>
              </a:lnSpc>
              <a:spcBef>
                <a:spcPts val="0"/>
              </a:spcBef>
              <a:defRPr b="1" sz="2300"/>
            </a:lvl2pPr>
            <a:lvl3pPr marL="1054100" indent="-292100" defTabSz="563540">
              <a:lnSpc>
                <a:spcPct val="100000"/>
              </a:lnSpc>
              <a:spcBef>
                <a:spcPts val="0"/>
              </a:spcBef>
              <a:defRPr b="1" sz="2300"/>
            </a:lvl3pPr>
            <a:lvl4pPr marL="1435100" indent="-292100" defTabSz="563540">
              <a:lnSpc>
                <a:spcPct val="100000"/>
              </a:lnSpc>
              <a:spcBef>
                <a:spcPts val="0"/>
              </a:spcBef>
              <a:defRPr b="1" sz="2300"/>
            </a:lvl4pPr>
            <a:lvl5pPr marL="1816100" indent="-292100" defTabSz="563540">
              <a:lnSpc>
                <a:spcPct val="100000"/>
              </a:lnSpc>
              <a:spcBef>
                <a:spcPts val="0"/>
              </a:spcBef>
              <a:defRPr b="1" sz="23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9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9058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70" name="Body Level One…"/>
          <p:cNvSpPr txBox="1"/>
          <p:nvPr>
            <p:ph type="body" sz="quarter" idx="2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71" name="IPPP Workshop “Beyond the Flavour Anomalies III”                                                                                                                                                       27th April 2022"/>
          <p:cNvSpPr txBox="1"/>
          <p:nvPr/>
        </p:nvSpPr>
        <p:spPr>
          <a:xfrm>
            <a:off x="160287" y="9406077"/>
            <a:ext cx="1268422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IPPP Workshop “Beyond the Flavour Anomalies III”                                                                                                                                                       27th April 2022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6332735" y="9406077"/>
            <a:ext cx="339330" cy="3429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vocados and limes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owl with salmon cakes, salad and houmous 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Slide Subtitle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90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1.png"/><Relationship Id="rId7" Type="http://schemas.openxmlformats.org/officeDocument/2006/relationships/image" Target="../media/image3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2.tif"/><Relationship Id="rId5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Relationship Id="rId3" Type="http://schemas.openxmlformats.org/officeDocument/2006/relationships/image" Target="../media/image4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Relationship Id="rId3" Type="http://schemas.openxmlformats.org/officeDocument/2006/relationships/image" Target="../media/image4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jpeg"/><Relationship Id="rId3" Type="http://schemas.openxmlformats.org/officeDocument/2006/relationships/image" Target="../media/image55.png"/><Relationship Id="rId4" Type="http://schemas.openxmlformats.org/officeDocument/2006/relationships/image" Target="../media/image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.jpeg"/><Relationship Id="rId6" Type="http://schemas.openxmlformats.org/officeDocument/2006/relationships/image" Target="../media/image5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Relationship Id="rId3" Type="http://schemas.openxmlformats.org/officeDocument/2006/relationships/image" Target="../media/image6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gif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Relationship Id="rId3" Type="http://schemas.openxmlformats.org/officeDocument/2006/relationships/image" Target="../media/image60.png"/><Relationship Id="rId4" Type="http://schemas.openxmlformats.org/officeDocument/2006/relationships/image" Target="../media/image6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gif"/><Relationship Id="rId3" Type="http://schemas.openxmlformats.org/officeDocument/2006/relationships/image" Target="../media/image3.gif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2" Type="http://schemas.openxmlformats.org/officeDocument/2006/relationships/image" Target="../media/image7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Relationship Id="rId3" Type="http://schemas.openxmlformats.org/officeDocument/2006/relationships/image" Target="../media/image60.png"/><Relationship Id="rId4" Type="http://schemas.openxmlformats.org/officeDocument/2006/relationships/image" Target="../media/image63.png"/><Relationship Id="rId5" Type="http://schemas.openxmlformats.org/officeDocument/2006/relationships/image" Target="../media/image7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0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6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7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3" Type="http://schemas.openxmlformats.org/officeDocument/2006/relationships/image" Target="../media/image86.png"/><Relationship Id="rId4" Type="http://schemas.openxmlformats.org/officeDocument/2006/relationships/image" Target="../media/image87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6.png"/><Relationship Id="rId3" Type="http://schemas.openxmlformats.org/officeDocument/2006/relationships/image" Target="../media/image6.jpeg"/><Relationship Id="rId4" Type="http://schemas.openxmlformats.org/officeDocument/2006/relationships/image" Target="../media/image77.png"/><Relationship Id="rId5" Type="http://schemas.openxmlformats.org/officeDocument/2006/relationships/image" Target="../media/image78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3" Type="http://schemas.openxmlformats.org/officeDocument/2006/relationships/image" Target="../media/image88.png"/><Relationship Id="rId4" Type="http://schemas.openxmlformats.org/officeDocument/2006/relationships/image" Target="../media/image8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Muon Anomalous Magnetic Moment…"/>
          <p:cNvSpPr txBox="1"/>
          <p:nvPr>
            <p:ph type="ctrTitle"/>
          </p:nvPr>
        </p:nvSpPr>
        <p:spPr>
          <a:xfrm>
            <a:off x="160825" y="1868672"/>
            <a:ext cx="12683150" cy="2894128"/>
          </a:xfrm>
          <a:prstGeom prst="rect">
            <a:avLst/>
          </a:prstGeom>
          <a:solidFill>
            <a:srgbClr val="C6E1EC"/>
          </a:solidFill>
        </p:spPr>
        <p:txBody>
          <a:bodyPr lIns="71437" tIns="71437" rIns="71437" bIns="71437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5000"/>
              </a:spcBef>
              <a:defRPr spc="0" sz="5300">
                <a:solidFill>
                  <a:srgbClr val="334764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Muon Anomalous Magnetic Moment</a:t>
            </a:r>
          </a:p>
          <a:p>
            <a:pPr algn="ctr" defTabSz="825500">
              <a:lnSpc>
                <a:spcPct val="100000"/>
              </a:lnSpc>
              <a:spcBef>
                <a:spcPts val="3000"/>
              </a:spcBef>
              <a:defRPr b="0" spc="0" sz="4300">
                <a:solidFill>
                  <a:srgbClr val="334764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Standard Model vs. Experiment  </a:t>
            </a:r>
          </a:p>
        </p:txBody>
      </p:sp>
      <p:sp>
        <p:nvSpPr>
          <p:cNvPr id="182" name="Group"/>
          <p:cNvSpPr txBox="1"/>
          <p:nvPr/>
        </p:nvSpPr>
        <p:spPr>
          <a:xfrm>
            <a:off x="-1581132" y="7628796"/>
            <a:ext cx="16167064" cy="2469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808353"/>
          <a:lstStyle/>
          <a:p>
            <a:pPr lvl="1" indent="0" defTabSz="642937">
              <a:lnSpc>
                <a:spcPts val="7200"/>
              </a:lnSpc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23548E"/>
                </a:solidFill>
                <a:latin typeface="Cambria"/>
                <a:ea typeface="Cambria"/>
                <a:cs typeface="Cambria"/>
                <a:sym typeface="Cambria"/>
              </a:rPr>
              <a:t>Franziska Hagelstein</a:t>
            </a:r>
            <a:r>
              <a:rPr>
                <a:solidFill>
                  <a:srgbClr val="4B575F"/>
                </a:solidFill>
                <a:latin typeface="Cambria"/>
                <a:ea typeface="Cambria"/>
                <a:cs typeface="Cambria"/>
                <a:sym typeface="Cambria"/>
              </a:rPr>
              <a:t>   </a:t>
            </a:r>
            <a:endParaRPr>
              <a:solidFill>
                <a:srgbClr val="4B575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1" indent="0" defTabSz="642937">
              <a:spcBef>
                <a:spcPts val="400"/>
              </a:spcBef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4B575F"/>
                </a:solidFill>
                <a:latin typeface="Cambria"/>
                <a:ea typeface="Cambria"/>
                <a:cs typeface="Cambria"/>
                <a:sym typeface="Cambria"/>
              </a:rPr>
              <a:t>Institut für Kernphysik — JGU</a:t>
            </a:r>
            <a:endParaRPr>
              <a:solidFill>
                <a:srgbClr val="4B575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1" indent="0" defTabSz="642937">
              <a:spcBef>
                <a:spcPts val="400"/>
              </a:spcBef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4B575F"/>
                </a:solidFill>
                <a:latin typeface="Cambria"/>
                <a:ea typeface="Cambria"/>
                <a:cs typeface="Cambria"/>
                <a:sym typeface="Cambria"/>
              </a:rPr>
              <a:t>Paul Scherrer Institut PSI</a:t>
            </a:r>
          </a:p>
          <a:p>
            <a:pPr lvl="1" indent="0" defTabSz="642937">
              <a:lnSpc>
                <a:spcPts val="7200"/>
              </a:lnSpc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lvl="1" indent="0" defTabSz="642937">
              <a:lnSpc>
                <a:spcPts val="7200"/>
              </a:lnSpc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lvl="1" indent="0" defTabSz="642937">
              <a:lnSpc>
                <a:spcPts val="7200"/>
              </a:lnSpc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23548E"/>
                </a:solidFill>
                <a:latin typeface="Cambria"/>
                <a:ea typeface="Cambria"/>
                <a:cs typeface="Cambria"/>
                <a:sym typeface="Cambria"/>
              </a:rPr>
              <a:t>Rebecca Chislett</a:t>
            </a:r>
            <a:r>
              <a:rPr>
                <a:solidFill>
                  <a:srgbClr val="4B575F"/>
                </a:solidFill>
                <a:latin typeface="Cambria"/>
                <a:ea typeface="Cambria"/>
                <a:cs typeface="Cambria"/>
                <a:sym typeface="Cambria"/>
              </a:rPr>
              <a:t>   </a:t>
            </a:r>
            <a:endParaRPr>
              <a:solidFill>
                <a:srgbClr val="4B575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1" indent="0" defTabSz="642937">
              <a:spcBef>
                <a:spcPts val="400"/>
              </a:spcBef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4B575F"/>
                </a:solidFill>
                <a:latin typeface="Cambria"/>
                <a:ea typeface="Cambria"/>
                <a:cs typeface="Cambria"/>
                <a:sym typeface="Cambria"/>
              </a:rPr>
              <a:t>UCL Department of Physics </a:t>
            </a:r>
            <a:endParaRPr>
              <a:solidFill>
                <a:srgbClr val="4B575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1" indent="0" defTabSz="642937">
              <a:spcBef>
                <a:spcPts val="400"/>
              </a:spcBef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4B575F"/>
                </a:solidFill>
                <a:latin typeface="Cambria"/>
                <a:ea typeface="Cambria"/>
                <a:cs typeface="Cambria"/>
                <a:sym typeface="Cambria"/>
              </a:rPr>
              <a:t>and Astronomy</a:t>
            </a:r>
          </a:p>
          <a:p>
            <a:pPr lvl="1" indent="0" defTabSz="642937">
              <a:lnSpc>
                <a:spcPts val="7200"/>
              </a:lnSpc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lvl="1" indent="0" defTabSz="642937">
              <a:lnSpc>
                <a:spcPts val="7200"/>
              </a:lnSpc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34859" r="0" b="57435"/>
          <a:stretch>
            <a:fillRect/>
          </a:stretch>
        </p:blipFill>
        <p:spPr>
          <a:xfrm>
            <a:off x="4210446" y="5058949"/>
            <a:ext cx="4583850" cy="2273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1-loop EW:…"/>
          <p:cNvSpPr txBox="1"/>
          <p:nvPr/>
        </p:nvSpPr>
        <p:spPr>
          <a:xfrm>
            <a:off x="304800" y="2570382"/>
            <a:ext cx="6213949" cy="6064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2"/>
              </a:buBlip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1-loop EW:</a:t>
            </a:r>
          </a:p>
          <a:p>
            <a:pPr algn="l" defTabSz="821531">
              <a:spcBef>
                <a:spcPts val="4800"/>
              </a:spcBef>
              <a:defRPr sz="3500">
                <a:solidFill>
                  <a:schemeClr val="accent1">
                    <a:hueOff val="114395"/>
                    <a:lumOff val="-24975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2"/>
              </a:buBlip>
              <a:defRPr sz="220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2-loop EW:                                                      </a:t>
            </a:r>
            <a:r>
              <a:rPr>
                <a:solidFill>
                  <a:srgbClr val="000000"/>
                </a:solidFill>
              </a:rPr>
              <a:t>uncertainty dominated by non-perturbative hadronic effects </a:t>
            </a:r>
            <a:endParaRPr>
              <a:solidFill>
                <a:srgbClr val="000000"/>
              </a:solidFill>
            </a:endParaRP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2"/>
              </a:buBlip>
              <a:defRPr sz="10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2"/>
              </a:buBlip>
              <a:defRPr sz="22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3-loop EW:</a:t>
            </a:r>
          </a:p>
        </p:txBody>
      </p:sp>
      <p:sp>
        <p:nvSpPr>
          <p:cNvPr id="280" name="Electroweak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Electroweak</a:t>
            </a:r>
          </a:p>
        </p:txBody>
      </p:sp>
      <p:sp>
        <p:nvSpPr>
          <p:cNvPr id="2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84" name="Group"/>
          <p:cNvGrpSpPr/>
          <p:nvPr/>
        </p:nvGrpSpPr>
        <p:grpSpPr>
          <a:xfrm>
            <a:off x="692583" y="2970921"/>
            <a:ext cx="5438383" cy="1490119"/>
            <a:chOff x="0" y="0"/>
            <a:chExt cx="5438382" cy="1490118"/>
          </a:xfrm>
        </p:grpSpPr>
        <p:pic>
          <p:nvPicPr>
            <p:cNvPr id="28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786" y="0"/>
              <a:ext cx="5399597" cy="671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748629"/>
              <a:ext cx="1958288" cy="74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5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5067" b="0"/>
          <a:stretch>
            <a:fillRect/>
          </a:stretch>
        </p:blipFill>
        <p:spPr>
          <a:xfrm>
            <a:off x="654090" y="7329143"/>
            <a:ext cx="2600852" cy="4181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" name="Group"/>
          <p:cNvGrpSpPr/>
          <p:nvPr/>
        </p:nvGrpSpPr>
        <p:grpSpPr>
          <a:xfrm>
            <a:off x="684741" y="5763484"/>
            <a:ext cx="4432993" cy="885979"/>
            <a:chOff x="0" y="0"/>
            <a:chExt cx="4432991" cy="885978"/>
          </a:xfrm>
        </p:grpSpPr>
        <p:pic>
          <p:nvPicPr>
            <p:cNvPr id="28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432992" cy="418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35996" y="479247"/>
              <a:ext cx="3306314" cy="406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3" name="Group"/>
          <p:cNvGrpSpPr/>
          <p:nvPr/>
        </p:nvGrpSpPr>
        <p:grpSpPr>
          <a:xfrm>
            <a:off x="6873396" y="2552136"/>
            <a:ext cx="5952471" cy="6325433"/>
            <a:chOff x="0" y="0"/>
            <a:chExt cx="5952470" cy="6325432"/>
          </a:xfrm>
        </p:grpSpPr>
        <p:sp>
          <p:nvSpPr>
            <p:cNvPr id="289" name="Rectangle"/>
            <p:cNvSpPr/>
            <p:nvPr/>
          </p:nvSpPr>
          <p:spPr>
            <a:xfrm>
              <a:off x="37248" y="4241945"/>
              <a:ext cx="5877975" cy="1793818"/>
            </a:xfrm>
            <a:prstGeom prst="rect">
              <a:avLst/>
            </a:prstGeom>
            <a:solidFill>
              <a:schemeClr val="accent2">
                <a:hueOff val="192982"/>
                <a:satOff val="17755"/>
                <a:lumOff val="-28483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90" name="Rectangle"/>
            <p:cNvSpPr/>
            <p:nvPr/>
          </p:nvSpPr>
          <p:spPr>
            <a:xfrm>
              <a:off x="37248" y="1980295"/>
              <a:ext cx="5877975" cy="1843552"/>
            </a:xfrm>
            <a:prstGeom prst="rect">
              <a:avLst/>
            </a:prstGeom>
            <a:solidFill>
              <a:schemeClr val="accent2">
                <a:hueOff val="192982"/>
                <a:satOff val="17755"/>
                <a:lumOff val="-28483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91" name="Rectangle"/>
            <p:cNvSpPr/>
            <p:nvPr/>
          </p:nvSpPr>
          <p:spPr>
            <a:xfrm>
              <a:off x="22994" y="24051"/>
              <a:ext cx="5906482" cy="1525445"/>
            </a:xfrm>
            <a:prstGeom prst="rect">
              <a:avLst/>
            </a:prstGeom>
            <a:solidFill>
              <a:schemeClr val="accent1">
                <a:hueOff val="114395"/>
                <a:lumOff val="-24975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92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5952471" cy="6325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6" name="Group"/>
          <p:cNvGrpSpPr/>
          <p:nvPr/>
        </p:nvGrpSpPr>
        <p:grpSpPr>
          <a:xfrm>
            <a:off x="2533895" y="1263808"/>
            <a:ext cx="7937010" cy="759821"/>
            <a:chOff x="0" y="0"/>
            <a:chExt cx="7937008" cy="759819"/>
          </a:xfrm>
        </p:grpSpPr>
        <p:sp>
          <p:nvSpPr>
            <p:cNvPr id="294" name="Equation"/>
            <p:cNvSpPr txBox="1"/>
            <p:nvPr/>
          </p:nvSpPr>
          <p:spPr>
            <a:xfrm>
              <a:off x="115767" y="167950"/>
              <a:ext cx="7705474" cy="4493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Sup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  <m:sup>
                        <m:r>
                          <m:rPr>
                            <m:sty m:val="p"/>
                          </m:r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EW</m:t>
                        </m:r>
                      </m:sup>
                    </m:sSub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begChr m:val="["/>
                        <m:endChr m:val="]"/>
                      </m:dPr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194.79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41.23</m:t>
                        </m:r>
                      </m:e>
                    </m:d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153.6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1.0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e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m:oMathPara>
              </a14:m>
              <a:endParaRPr sz="2800"/>
            </a:p>
          </p:txBody>
        </p:sp>
        <p:sp>
          <p:nvSpPr>
            <p:cNvPr id="295" name="Rectangle"/>
            <p:cNvSpPr/>
            <p:nvPr/>
          </p:nvSpPr>
          <p:spPr>
            <a:xfrm>
              <a:off x="0" y="0"/>
              <a:ext cx="7937009" cy="75982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97" name="Line"/>
          <p:cNvSpPr/>
          <p:nvPr/>
        </p:nvSpPr>
        <p:spPr>
          <a:xfrm flipV="1">
            <a:off x="4620763" y="2162939"/>
            <a:ext cx="1" cy="885980"/>
          </a:xfrm>
          <a:prstGeom prst="line">
            <a:avLst/>
          </a:prstGeom>
          <a:ln w="25400">
            <a:solidFill>
              <a:schemeClr val="accent1">
                <a:hueOff val="114395"/>
                <a:lumOff val="-249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8" name="Line"/>
          <p:cNvSpPr/>
          <p:nvPr/>
        </p:nvSpPr>
        <p:spPr>
          <a:xfrm flipH="1" flipV="1">
            <a:off x="5952898" y="2150239"/>
            <a:ext cx="885224" cy="2345218"/>
          </a:xfrm>
          <a:prstGeom prst="line">
            <a:avLst/>
          </a:prstGeom>
          <a:ln w="25400">
            <a:solidFill>
              <a:schemeClr val="accent2">
                <a:hueOff val="192982"/>
                <a:satOff val="17755"/>
                <a:lumOff val="-2848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HVP Summary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HVP Summary</a:t>
            </a:r>
          </a:p>
        </p:txBody>
      </p:sp>
      <p:sp>
        <p:nvSpPr>
          <p:cNvPr id="3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282" y="2160113"/>
            <a:ext cx="6735674" cy="6223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roup" descr="Group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8400533" y="2347593"/>
            <a:ext cx="3188526" cy="2307998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2.1𝜎 disagreement between lattice QCD prediction from BMW Coll. and average of data-driven calculations…"/>
          <p:cNvSpPr txBox="1"/>
          <p:nvPr/>
        </p:nvSpPr>
        <p:spPr>
          <a:xfrm>
            <a:off x="7324074" y="4975955"/>
            <a:ext cx="5341444" cy="252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9100" indent="-419100" algn="l" defTabSz="584200">
              <a:spcBef>
                <a:spcPts val="2600"/>
              </a:spcBef>
              <a:buSzPct val="30000"/>
              <a:buBlip>
                <a:blip r:embed="rId4"/>
              </a:buBlip>
              <a:defRPr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>
                <a:solidFill>
                  <a:srgbClr val="FF2600"/>
                </a:solidFill>
              </a:rPr>
              <a:t>2.1</a:t>
            </a:r>
            <a:r>
              <a:rPr b="1">
                <a:solidFill>
                  <a:srgbClr val="FF2600"/>
                </a:solidFill>
              </a:rPr>
              <a:t>𝜎</a:t>
            </a:r>
            <a:r>
              <a:t> </a:t>
            </a:r>
            <a:r>
              <a:rPr>
                <a:solidFill>
                  <a:srgbClr val="FF2600"/>
                </a:solidFill>
              </a:rPr>
              <a:t>disagreement</a:t>
            </a:r>
            <a:r>
              <a:t> between lattice QCD prediction from </a:t>
            </a:r>
            <a:r>
              <a:rPr>
                <a:solidFill>
                  <a:srgbClr val="FF2600"/>
                </a:solidFill>
              </a:rPr>
              <a:t>BMW Coll.</a:t>
            </a:r>
            <a:r>
              <a:t> and average of </a:t>
            </a:r>
            <a:r>
              <a:rPr>
                <a:solidFill>
                  <a:srgbClr val="FF2600"/>
                </a:solidFill>
              </a:rPr>
              <a:t>data-driven calculations</a:t>
            </a:r>
            <a:endParaRPr>
              <a:solidFill>
                <a:srgbClr val="FF2600"/>
              </a:solidFill>
            </a:endParaRPr>
          </a:p>
          <a:p>
            <a:pPr marL="419100" indent="-419100" algn="l" defTabSz="584200">
              <a:spcBef>
                <a:spcPts val="2600"/>
              </a:spcBef>
              <a:buSzPct val="30000"/>
              <a:buBlip>
                <a:blip r:embed="rId4"/>
              </a:buBlip>
              <a:defRPr b="1"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No-New-Physics Scenario?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HVP: Dispersive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HVP: Dispersive</a:t>
            </a:r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8" name="HVP is calculated with a systematic data-driven dispersive approach:"/>
          <p:cNvSpPr txBox="1"/>
          <p:nvPr/>
        </p:nvSpPr>
        <p:spPr>
          <a:xfrm>
            <a:off x="310048" y="1359401"/>
            <a:ext cx="1214027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9100" indent="-419100" algn="l" defTabSz="584200">
              <a:spcBef>
                <a:spcPts val="2500"/>
              </a:spcBef>
              <a:buSzPct val="30000"/>
              <a:buBlip>
                <a:blip r:embed="rId2"/>
              </a:buBlip>
              <a:defRPr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HVP is calculated with a </a:t>
            </a:r>
            <a:r>
              <a:rPr b="1"/>
              <a:t>systematic data-driven dispersive approach</a:t>
            </a:r>
            <a:r>
              <a:t>:</a:t>
            </a:r>
          </a:p>
        </p:txBody>
      </p:sp>
      <p:pic>
        <p:nvPicPr>
          <p:cNvPr id="309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617" y="2260671"/>
            <a:ext cx="4527973" cy="1199288"/>
          </a:xfrm>
          <a:prstGeom prst="rect">
            <a:avLst/>
          </a:prstGeom>
        </p:spPr>
      </p:pic>
      <p:sp>
        <p:nvSpPr>
          <p:cNvPr id="311" name="Equation"/>
          <p:cNvSpPr txBox="1"/>
          <p:nvPr/>
        </p:nvSpPr>
        <p:spPr>
          <a:xfrm>
            <a:off x="630242" y="2469014"/>
            <a:ext cx="4264722" cy="89822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p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HVP</m:t>
                      </m:r>
                    </m:sup>
                  </m:sSup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  <m:sSubSup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</m:e>
                    <m:sub>
                      <m:sSub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sub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sub>
                    <m:sup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∞</m:t>
                      </m:r>
                    </m:sup>
                  </m:sSubSup>
                  <m:r>
                    <m:rPr>
                      <m:sty m:val="p"/>
                    </m:rP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had</m:t>
                          </m:r>
                        </m:sup>
                      </m:sSub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den>
                  </m:f>
                </m:oMath>
              </m:oMathPara>
            </a14:m>
            <a:endParaRPr sz="2400"/>
          </a:p>
        </p:txBody>
      </p:sp>
      <p:grpSp>
        <p:nvGrpSpPr>
          <p:cNvPr id="314" name="Group"/>
          <p:cNvGrpSpPr/>
          <p:nvPr/>
        </p:nvGrpSpPr>
        <p:grpSpPr>
          <a:xfrm>
            <a:off x="5501635" y="2083335"/>
            <a:ext cx="3684329" cy="1554214"/>
            <a:chOff x="0" y="0"/>
            <a:chExt cx="3684328" cy="1554212"/>
          </a:xfrm>
        </p:grpSpPr>
        <p:sp>
          <p:nvSpPr>
            <p:cNvPr id="312" name="Equation"/>
            <p:cNvSpPr txBox="1"/>
            <p:nvPr/>
          </p:nvSpPr>
          <p:spPr>
            <a:xfrm>
              <a:off x="0" y="939438"/>
              <a:ext cx="3684328" cy="614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Sup>
                      <m:e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sub>
                      <m:sup>
                        <m:r>
                          <m:rPr>
                            <m:sty m:val="p"/>
                          </m:rP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had</m:t>
                        </m:r>
                      </m:sup>
                    </m:sSubSup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e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e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-</m:t>
                            </m:r>
                          </m:sup>
                        </m:sSup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e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*</m:t>
                            </m:r>
                          </m:sup>
                        </m:sSup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hadrons</m:t>
                        </m:r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e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e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-</m:t>
                            </m:r>
                          </m:sup>
                        </m:sSup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e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*</m:t>
                            </m:r>
                          </m:sup>
                        </m:sSup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e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p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e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</m:e>
                          <m:sup>
                            <m:r>
                              <a:rPr xmlns:a="http://schemas.openxmlformats.org/drawingml/2006/mai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-</m:t>
                            </m:r>
                          </m:sup>
                        </m:sSup>
                        <m:r>
                          <a:rPr xmlns:a="http://schemas.openxmlformats.org/drawingml/2006/mai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m:oMathPara>
              </a14:m>
              <a:endParaRPr sz="2000"/>
            </a:p>
          </p:txBody>
        </p:sp>
        <p:sp>
          <p:nvSpPr>
            <p:cNvPr id="313" name="Equation"/>
            <p:cNvSpPr txBox="1"/>
            <p:nvPr/>
          </p:nvSpPr>
          <p:spPr>
            <a:xfrm>
              <a:off x="0" y="0"/>
              <a:ext cx="3684329" cy="705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a:rPr xmlns:a="http://schemas.openxmlformats.org/drawingml/2006/mai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e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e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</m:e>
                      <m:sub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m:rPr>
                        <m:sty m:val="p"/>
                      </m:rPr>
                      <a:rPr xmlns:a="http://schemas.openxmlformats.org/drawingml/2006/mai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f>
                      <m:fPr>
                        <m:ctrlP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r>
                              <a:rPr xmlns:a="http://schemas.openxmlformats.org/drawingml/2006/main"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xmlns:a="http://schemas.openxmlformats.org/drawingml/2006/main"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e>
                            <m:r>
                              <a:rPr xmlns:a="http://schemas.openxmlformats.org/drawingml/2006/main"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xmlns:a="http://schemas.openxmlformats.org/drawingml/2006/main"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-</m:t>
                        </m:r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xmlns:a="http://schemas.openxmlformats.org/drawingml/2006/main"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e>
                            <m:r>
                              <a:rPr xmlns:a="http://schemas.openxmlformats.org/drawingml/2006/main"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xmlns:a="http://schemas.openxmlformats.org/drawingml/2006/main"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m:oMathPara>
              </a14:m>
              <a:endParaRPr sz="2100"/>
            </a:p>
          </p:txBody>
        </p:sp>
      </p:grpSp>
      <p:pic>
        <p:nvPicPr>
          <p:cNvPr id="31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50036" b="0"/>
          <a:stretch>
            <a:fillRect/>
          </a:stretch>
        </p:blipFill>
        <p:spPr>
          <a:xfrm>
            <a:off x="9661009" y="2246017"/>
            <a:ext cx="2221257" cy="1342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082" y="4544490"/>
            <a:ext cx="6868482" cy="367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62228" y="4071188"/>
            <a:ext cx="5681304" cy="5078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HVP: Dispersive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HVP: Dispersive</a:t>
            </a:r>
          </a:p>
        </p:txBody>
      </p:sp>
      <p:sp>
        <p:nvSpPr>
          <p:cNvPr id="3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4674" y="1312977"/>
            <a:ext cx="6535452" cy="4635231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ensions between the 2π data from KLOE and BaBar…"/>
          <p:cNvSpPr txBox="1"/>
          <p:nvPr/>
        </p:nvSpPr>
        <p:spPr>
          <a:xfrm>
            <a:off x="301073" y="6123987"/>
            <a:ext cx="10775617" cy="784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81000" indent="-381000" algn="l" defTabSz="821531">
              <a:spcBef>
                <a:spcPts val="2000"/>
              </a:spcBef>
              <a:buSzPct val="30000"/>
              <a:buBlip>
                <a:blip r:embed="rId3"/>
              </a:buBlip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Tensions between the 2π data from KLOE and BaBar </a:t>
            </a:r>
          </a:p>
          <a:p>
            <a:pPr lvl="1" algn="l" defTabSz="821531">
              <a:spcBef>
                <a:spcPts val="2000"/>
              </a:spcBef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⟹ Conservative merging procedure applied</a:t>
            </a:r>
          </a:p>
          <a:p>
            <a:pPr marL="381000" indent="-381000" algn="l" defTabSz="821531">
              <a:spcBef>
                <a:spcPts val="2000"/>
              </a:spcBef>
              <a:buSzPct val="30000"/>
              <a:buBlip>
                <a:blip r:embed="rId3"/>
              </a:buBlip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New Data from BaBar, CMD-3, BESIII and Belle II expected</a:t>
            </a:r>
          </a:p>
          <a:p>
            <a:pPr lvl="1" algn="l" defTabSz="821531">
              <a:spcBef>
                <a:spcPts val="2000"/>
              </a:spcBef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⟹ 0.3% uncertainty feasible if tension is resolved (by 2025)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HVP: Lattice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HVP: Lattice</a:t>
            </a:r>
          </a:p>
        </p:txBody>
      </p:sp>
      <p:sp>
        <p:nvSpPr>
          <p:cNvPr id="3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6" name="Window quantities disentangle statistical and systematic uncertainties…"/>
          <p:cNvSpPr txBox="1"/>
          <p:nvPr/>
        </p:nvSpPr>
        <p:spPr>
          <a:xfrm>
            <a:off x="304800" y="6396382"/>
            <a:ext cx="11697647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9100" indent="-419100" algn="l" defTabSz="584200">
              <a:spcBef>
                <a:spcPts val="2600"/>
              </a:spcBef>
              <a:buSzPct val="30000"/>
              <a:buBlip>
                <a:blip r:embed="rId2"/>
              </a:buBlip>
              <a:defRPr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Window quantities disentangle statistical and systematic uncertainties</a:t>
            </a:r>
          </a:p>
          <a:p>
            <a:pPr marL="419100" indent="-419100" algn="l" defTabSz="584200">
              <a:spcBef>
                <a:spcPts val="2600"/>
              </a:spcBef>
              <a:buSzPct val="30000"/>
              <a:buBlip>
                <a:blip r:embed="rId2"/>
              </a:buBlip>
              <a:defRPr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Lattice QCD can compute intermediate window with high precision</a:t>
            </a:r>
          </a:p>
          <a:p>
            <a:pPr lvl="1" algn="l" defTabSz="584200">
              <a:spcBef>
                <a:spcPts val="2600"/>
              </a:spcBef>
              <a:defRPr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⟹ 3.7𝜎 tension with the data-driven evaluation</a:t>
            </a: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27257"/>
          <a:stretch>
            <a:fillRect/>
          </a:stretch>
        </p:blipFill>
        <p:spPr>
          <a:xfrm>
            <a:off x="1481335" y="1397946"/>
            <a:ext cx="10042015" cy="4134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HLBL Summary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HLBL Summary</a:t>
            </a:r>
          </a:p>
        </p:txBody>
      </p:sp>
      <p:sp>
        <p:nvSpPr>
          <p:cNvPr id="3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1" name="Group" descr="Group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410199" y="549230"/>
            <a:ext cx="2113460" cy="185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998" y="5207871"/>
            <a:ext cx="9630996" cy="38516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" name="Group"/>
          <p:cNvGrpSpPr/>
          <p:nvPr/>
        </p:nvGrpSpPr>
        <p:grpSpPr>
          <a:xfrm>
            <a:off x="5006350" y="2544173"/>
            <a:ext cx="7461334" cy="638406"/>
            <a:chOff x="0" y="0"/>
            <a:chExt cx="7461332" cy="638404"/>
          </a:xfrm>
        </p:grpSpPr>
        <p:sp>
          <p:nvSpPr>
            <p:cNvPr id="333" name="Rectangle"/>
            <p:cNvSpPr/>
            <p:nvPr/>
          </p:nvSpPr>
          <p:spPr>
            <a:xfrm>
              <a:off x="12043" y="33556"/>
              <a:ext cx="7437246" cy="571351"/>
            </a:xfrm>
            <a:prstGeom prst="rect">
              <a:avLst/>
            </a:prstGeom>
            <a:solidFill>
              <a:srgbClr val="3275B4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3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461333" cy="638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5217" y="1299875"/>
            <a:ext cx="4475722" cy="356141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Data-driven and lattice QCD predictions are consistent…"/>
          <p:cNvSpPr txBox="1"/>
          <p:nvPr/>
        </p:nvSpPr>
        <p:spPr>
          <a:xfrm>
            <a:off x="5017018" y="3275189"/>
            <a:ext cx="783423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81000" indent="-381000" algn="l" defTabSz="821531">
              <a:spcBef>
                <a:spcPts val="2000"/>
              </a:spcBef>
              <a:buSzPct val="30000"/>
              <a:buBlip>
                <a:blip r:embed="rId6"/>
              </a:buBlip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Data-driven and lattice QCD predictions are consistent</a:t>
            </a:r>
          </a:p>
          <a:p>
            <a:pPr algn="l" defTabSz="821531">
              <a:spcBef>
                <a:spcPts val="2000"/>
              </a:spcBef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⟹ 10% uncertainty feasible (by 2025)</a:t>
            </a:r>
          </a:p>
        </p:txBody>
      </p:sp>
      <p:pic>
        <p:nvPicPr>
          <p:cNvPr id="33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56205" y="5878468"/>
            <a:ext cx="3409357" cy="2510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HLBL more complicated than HVP ⟹ several dispersive approaches"/>
          <p:cNvSpPr txBox="1"/>
          <p:nvPr/>
        </p:nvSpPr>
        <p:spPr>
          <a:xfrm>
            <a:off x="432264" y="1289050"/>
            <a:ext cx="1214027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19100" indent="-419100" algn="l" defTabSz="584200">
              <a:spcBef>
                <a:spcPts val="2700"/>
              </a:spcBef>
              <a:buSzPct val="30000"/>
              <a:buBlip>
                <a:blip r:embed="rId2"/>
              </a:buBlip>
              <a:defRPr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HLBL more complicated than HVP ⟹ several dispersive approaches</a:t>
            </a:r>
          </a:p>
        </p:txBody>
      </p:sp>
      <p:sp>
        <p:nvSpPr>
          <p:cNvPr id="341" name="HLBL: Dispersive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HLBL: Dispersive</a:t>
            </a:r>
          </a:p>
        </p:txBody>
      </p:sp>
      <p:sp>
        <p:nvSpPr>
          <p:cNvPr id="3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49" name="Group"/>
          <p:cNvGrpSpPr/>
          <p:nvPr/>
        </p:nvGrpSpPr>
        <p:grpSpPr>
          <a:xfrm>
            <a:off x="754728" y="2317313"/>
            <a:ext cx="6552761" cy="3972509"/>
            <a:chOff x="0" y="241299"/>
            <a:chExt cx="6552759" cy="3972507"/>
          </a:xfrm>
        </p:grpSpPr>
        <p:sp>
          <p:nvSpPr>
            <p:cNvPr id="343" name="V. Pauk and M. Vanderhaeghen, Phys. Rev. D 90, 113012 (2014)"/>
            <p:cNvSpPr/>
            <p:nvPr/>
          </p:nvSpPr>
          <p:spPr>
            <a:xfrm>
              <a:off x="47326" y="294380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57200" indent="-457200" algn="l" defTabSz="457200">
                <a:lnSpc>
                  <a:spcPts val="3100"/>
                </a:lnSpc>
                <a:spcBef>
                  <a:spcPts val="600"/>
                </a:spcBef>
                <a:tabLst>
                  <a:tab pos="139700" algn="l"/>
                  <a:tab pos="457200" algn="l"/>
                </a:tabLst>
                <a:defRPr sz="18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t>V. Pauk and M. Vanderhaeghen, Phys. Rev. D 90, 113012 (2014)</a:t>
              </a:r>
              <a:r>
                <a:t> </a:t>
              </a:r>
            </a:p>
          </p:txBody>
        </p:sp>
        <p:grpSp>
          <p:nvGrpSpPr>
            <p:cNvPr id="347" name="Group"/>
            <p:cNvGrpSpPr/>
            <p:nvPr/>
          </p:nvGrpSpPr>
          <p:grpSpPr>
            <a:xfrm>
              <a:off x="0" y="554563"/>
              <a:ext cx="6247431" cy="2340034"/>
              <a:chOff x="0" y="0"/>
              <a:chExt cx="6247430" cy="2340032"/>
            </a:xfrm>
          </p:grpSpPr>
          <p:pic>
            <p:nvPicPr>
              <p:cNvPr id="344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36969"/>
              <a:stretch>
                <a:fillRect/>
              </a:stretch>
            </p:blipFill>
            <p:spPr>
              <a:xfrm>
                <a:off x="0" y="90786"/>
                <a:ext cx="3766543" cy="21434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5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63344" r="31352" b="0"/>
              <a:stretch>
                <a:fillRect/>
              </a:stretch>
            </p:blipFill>
            <p:spPr>
              <a:xfrm>
                <a:off x="3661779" y="0"/>
                <a:ext cx="2585652" cy="12465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6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67266" t="63344" r="0" b="0"/>
              <a:stretch>
                <a:fillRect/>
              </a:stretch>
            </p:blipFill>
            <p:spPr>
              <a:xfrm>
                <a:off x="3636378" y="1093488"/>
                <a:ext cx="1232921" cy="12465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48" name="dispersive formula for the e.m. vertex function:"/>
            <p:cNvSpPr/>
            <p:nvPr/>
          </p:nvSpPr>
          <p:spPr>
            <a:xfrm>
              <a:off x="50657" y="241299"/>
              <a:ext cx="650210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4200">
                <a:spcBef>
                  <a:spcPts val="500"/>
                </a:spcBef>
                <a:defRPr sz="2500">
                  <a:solidFill>
                    <a:srgbClr val="C02F27"/>
                  </a:solidFill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pPr/>
              <a:r>
                <a:t>dispersive formula for the e.m. vertex function:</a:t>
              </a:r>
            </a:p>
          </p:txBody>
        </p:sp>
      </p:grpSp>
      <p:grpSp>
        <p:nvGrpSpPr>
          <p:cNvPr id="355" name="Group"/>
          <p:cNvGrpSpPr/>
          <p:nvPr/>
        </p:nvGrpSpPr>
        <p:grpSpPr>
          <a:xfrm>
            <a:off x="7872117" y="2307142"/>
            <a:ext cx="4843518" cy="4411932"/>
            <a:chOff x="0" y="463550"/>
            <a:chExt cx="4843517" cy="4411931"/>
          </a:xfrm>
        </p:grpSpPr>
        <p:grpSp>
          <p:nvGrpSpPr>
            <p:cNvPr id="352" name="Group"/>
            <p:cNvGrpSpPr/>
            <p:nvPr/>
          </p:nvGrpSpPr>
          <p:grpSpPr>
            <a:xfrm>
              <a:off x="704397" y="969167"/>
              <a:ext cx="2747975" cy="2597729"/>
              <a:chOff x="0" y="0"/>
              <a:chExt cx="2747974" cy="2597727"/>
            </a:xfrm>
          </p:grpSpPr>
          <p:pic>
            <p:nvPicPr>
              <p:cNvPr id="350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50879" b="0"/>
              <a:stretch>
                <a:fillRect/>
              </a:stretch>
            </p:blipFill>
            <p:spPr>
              <a:xfrm>
                <a:off x="68232" y="0"/>
                <a:ext cx="2644435" cy="12470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1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8956" t="0" r="0" b="0"/>
              <a:stretch>
                <a:fillRect/>
              </a:stretch>
            </p:blipFill>
            <p:spPr>
              <a:xfrm>
                <a:off x="0" y="1350724"/>
                <a:ext cx="2747975" cy="12470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53" name="G. Colangelo, et al., JHEP 1509 (2015) 074"/>
            <p:cNvSpPr/>
            <p:nvPr/>
          </p:nvSpPr>
          <p:spPr>
            <a:xfrm>
              <a:off x="0" y="3605481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57200" indent="-457200" algn="l" defTabSz="457200">
                <a:lnSpc>
                  <a:spcPts val="3100"/>
                </a:lnSpc>
                <a:spcBef>
                  <a:spcPts val="600"/>
                </a:spcBef>
                <a:tabLst>
                  <a:tab pos="139700" algn="l"/>
                  <a:tab pos="457200" algn="l"/>
                </a:tabLst>
                <a:defRPr sz="180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G. Colangelo, et al., JHEP 1509 (2015) 074</a:t>
              </a:r>
            </a:p>
          </p:txBody>
        </p:sp>
        <p:sp>
          <p:nvSpPr>
            <p:cNvPr id="354" name="dispersive formula for the…"/>
            <p:cNvSpPr/>
            <p:nvPr/>
          </p:nvSpPr>
          <p:spPr>
            <a:xfrm>
              <a:off x="13364" y="463550"/>
              <a:ext cx="483015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584200">
                <a:spcBef>
                  <a:spcPts val="500"/>
                </a:spcBef>
                <a:defRPr sz="2500">
                  <a:solidFill>
                    <a:schemeClr val="accent4">
                      <a:hueOff val="-858837"/>
                      <a:lumOff val="-9791"/>
                    </a:schemeClr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t>dispersive formula for the </a:t>
              </a:r>
            </a:p>
            <a:p>
              <a:pPr algn="l" defTabSz="584200">
                <a:spcBef>
                  <a:spcPts val="500"/>
                </a:spcBef>
                <a:defRPr sz="2500">
                  <a:solidFill>
                    <a:schemeClr val="accent4">
                      <a:hueOff val="-858837"/>
                      <a:lumOff val="-9791"/>
                    </a:schemeClr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t>light-by-light scattering amplitude:</a:t>
              </a:r>
            </a:p>
          </p:txBody>
        </p:sp>
      </p:grpSp>
      <p:grpSp>
        <p:nvGrpSpPr>
          <p:cNvPr id="366" name="Group"/>
          <p:cNvGrpSpPr/>
          <p:nvPr/>
        </p:nvGrpSpPr>
        <p:grpSpPr>
          <a:xfrm>
            <a:off x="800100" y="5945628"/>
            <a:ext cx="9601409" cy="4046312"/>
            <a:chOff x="0" y="0"/>
            <a:chExt cx="9601408" cy="4046310"/>
          </a:xfrm>
        </p:grpSpPr>
        <p:sp>
          <p:nvSpPr>
            <p:cNvPr id="356" name="Schwinger sum rule (a dispersive…"/>
            <p:cNvSpPr/>
            <p:nvPr/>
          </p:nvSpPr>
          <p:spPr>
            <a:xfrm>
              <a:off x="0" y="512929"/>
              <a:ext cx="88887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584200">
                <a:spcBef>
                  <a:spcPts val="500"/>
                </a:spcBef>
                <a:defRPr sz="2500">
                  <a:solidFill>
                    <a:srgbClr val="008F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t>Schwinger sum rule (a dispersive </a:t>
              </a:r>
            </a:p>
            <a:p>
              <a:pPr algn="l" defTabSz="584200">
                <a:spcBef>
                  <a:spcPts val="500"/>
                </a:spcBef>
                <a:defRPr sz="2500">
                  <a:solidFill>
                    <a:srgbClr val="008F00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t>formula for Compton scattering):</a:t>
              </a:r>
            </a:p>
          </p:txBody>
        </p:sp>
        <p:grpSp>
          <p:nvGrpSpPr>
            <p:cNvPr id="364" name="Group"/>
            <p:cNvGrpSpPr/>
            <p:nvPr/>
          </p:nvGrpSpPr>
          <p:grpSpPr>
            <a:xfrm>
              <a:off x="1093972" y="1345511"/>
              <a:ext cx="8507437" cy="2700800"/>
              <a:chOff x="56990" y="274482"/>
              <a:chExt cx="8507436" cy="2700799"/>
            </a:xfrm>
          </p:grpSpPr>
          <p:grpSp>
            <p:nvGrpSpPr>
              <p:cNvPr id="361" name="Group"/>
              <p:cNvGrpSpPr/>
              <p:nvPr/>
            </p:nvGrpSpPr>
            <p:grpSpPr>
              <a:xfrm>
                <a:off x="56990" y="335493"/>
                <a:ext cx="8507437" cy="1313968"/>
                <a:chOff x="0" y="0"/>
                <a:chExt cx="8507436" cy="1313966"/>
              </a:xfrm>
            </p:grpSpPr>
            <p:pic>
              <p:nvPicPr>
                <p:cNvPr id="357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8160" t="0" r="49474" b="0"/>
                <a:stretch>
                  <a:fillRect/>
                </a:stretch>
              </p:blipFill>
              <p:spPr>
                <a:xfrm>
                  <a:off x="0" y="104398"/>
                  <a:ext cx="2145782" cy="12095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8" name="Image" descr="Image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63475" t="0" r="0" b="0"/>
                <a:stretch>
                  <a:fillRect/>
                </a:stretch>
              </p:blipFill>
              <p:spPr>
                <a:xfrm>
                  <a:off x="5807058" y="0"/>
                  <a:ext cx="1849955" cy="12095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59" name="Equation"/>
                <p:cNvSpPr txBox="1"/>
                <p:nvPr/>
              </p:nvSpPr>
              <p:spPr>
                <a:xfrm>
                  <a:off x="2192246" y="271007"/>
                  <a:ext cx="3568069" cy="87471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p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den>
                        </m:f>
                        <m:sSubSu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∫</m:t>
                            </m:r>
                          </m:e>
                          <m:sub>
                            <m:sSub>
                              <m:e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  <m:sub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  <m:sup>
                            <m:r>
                              <m:rPr>
                                <m:sty m:val="p"/>
                              </m:rP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</m:sSubSup>
                        <m:r>
                          <m:rPr>
                            <m:sty m:val="p"/>
                          </m:rP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p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f>
                          <m:fPr>
                            <m:ctrlP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type m:val="bar"/>
                          </m:fPr>
                          <m:num>
                            <m:sSup>
                              <m:e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  <m:sup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num>
                          <m:den>
                            <m:sSup>
                              <m:e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  <m:sup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-</m:t>
                            </m:r>
                            <m:sSup>
                              <m:e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</m:e>
                              <m:sup>
                                <m:r>
                                  <a:rPr xmlns:a="http://schemas.openxmlformats.org/drawingml/2006/main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sz="2600"/>
                </a:p>
              </p:txBody>
            </p:sp>
            <p:sp>
              <p:nvSpPr>
                <p:cNvPr id="360" name="Equation"/>
                <p:cNvSpPr txBox="1"/>
                <p:nvPr/>
              </p:nvSpPr>
              <p:spPr>
                <a:xfrm>
                  <a:off x="7587787" y="433994"/>
                  <a:ext cx="919650" cy="3410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p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e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p>
                            <m:r>
                              <a:rPr xmlns:a="http://schemas.openxmlformats.org/drawingml/2006/main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2600"/>
                </a:p>
              </p:txBody>
            </p:sp>
          </p:grpSp>
          <p:sp>
            <p:nvSpPr>
              <p:cNvPr id="362" name="CS amplitude,"/>
              <p:cNvSpPr/>
              <p:nvPr/>
            </p:nvSpPr>
            <p:spPr>
              <a:xfrm>
                <a:off x="1119690" y="27448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defTabSz="584200">
                  <a:defRPr sz="2400">
                    <a:solidFill>
                      <a:srgbClr val="000000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pPr>
                <a:r>
                  <a:t>CS amplitude, </a:t>
                </a:r>
                <a14:m>
                  <m:oMath>
                    <m:sSub>
                      <m:e>
                        <m:r>
                          <a:rPr xmlns:a="http://schemas.openxmlformats.org/drawingml/2006/main" sz="2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xmlns:a="http://schemas.openxmlformats.org/drawingml/2006/main" sz="2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</m:oMath>
                </a14:m>
              </a:p>
            </p:txBody>
          </p:sp>
          <p:sp>
            <p:nvSpPr>
              <p:cNvPr id="363" name="Cross sections, structure functions"/>
              <p:cNvSpPr/>
              <p:nvPr/>
            </p:nvSpPr>
            <p:spPr>
              <a:xfrm>
                <a:off x="7089385" y="170528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584200">
                  <a:defRPr sz="2400">
                    <a:solidFill>
                      <a:srgbClr val="000000"/>
                    </a:solidFill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/>
                <a:r>
                  <a:t>Cross sections, structure functions</a:t>
                </a:r>
              </a:p>
            </p:txBody>
          </p:sp>
        </p:grpSp>
        <p:sp>
          <p:nvSpPr>
            <p:cNvPr id="365" name="Equation"/>
            <p:cNvSpPr txBox="1"/>
            <p:nvPr/>
          </p:nvSpPr>
          <p:spPr>
            <a:xfrm>
              <a:off x="4947582" y="0"/>
              <a:ext cx="4169073" cy="1025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2400" i="1">
                            <a:solidFill>
                              <a:srgbClr val="008E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xmlns:a="http://schemas.openxmlformats.org/drawingml/2006/main" sz="2400" i="1">
                            <a:solidFill>
                              <a:srgbClr val="008E00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  <m:r>
                      <a:rPr xmlns:a="http://schemas.openxmlformats.org/drawingml/2006/main" sz="2400" i="1">
                        <a:solidFill>
                          <a:srgbClr val="008E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xmlns:a="http://schemas.openxmlformats.org/drawingml/2006/main" sz="2400" i="1">
                            <a:solidFill>
                              <a:srgbClr val="008E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sSup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8E00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xmlns:a="http://schemas.openxmlformats.org/drawingml/2006/main" sz="2400" i="1">
                                <a:solidFill>
                                  <a:srgbClr val="008E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8E00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xmlns:a="http://schemas.openxmlformats.org/drawingml/2006/main" sz="2400" i="1">
                                <a:solidFill>
                                  <a:srgbClr val="008E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400" i="1">
                            <a:solidFill>
                              <a:srgbClr val="008E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den>
                    </m:f>
                    <m:sSubSup>
                      <m:e>
                        <m:r>
                          <a:rPr xmlns:a="http://schemas.openxmlformats.org/drawingml/2006/main" sz="2400" i="1">
                            <a:solidFill>
                              <a:srgbClr val="008E00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</m:e>
                      <m:sub>
                        <m:sSub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8E00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xmlns:a="http://schemas.openxmlformats.org/drawingml/2006/main" sz="2400" i="1">
                                <a:solidFill>
                                  <a:srgbClr val="008E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m:rPr>
                            <m:sty m:val="p"/>
                          </m:rPr>
                          <a:rPr xmlns:a="http://schemas.openxmlformats.org/drawingml/2006/main" sz="2400" i="1">
                            <a:solidFill>
                              <a:srgbClr val="008E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bSup>
                    <m:r>
                      <m:rPr>
                        <m:sty m:val="p"/>
                      </m:rPr>
                      <a:rPr xmlns:a="http://schemas.openxmlformats.org/drawingml/2006/main" sz="2400" i="1">
                        <a:solidFill>
                          <a:srgbClr val="008E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2400" i="1">
                        <a:solidFill>
                          <a:srgbClr val="008E00"/>
                        </a:solidFill>
                        <a:latin typeface="Cambria Math" panose="02040503050406030204" pitchFamily="18" charset="0"/>
                      </a:rPr>
                      <m:t>ν</m:t>
                    </m:r>
                    <m:sSub>
                      <m:e>
                        <m:d>
                          <m:dPr>
                            <m:ctrlPr>
                              <a:rPr xmlns:a="http://schemas.openxmlformats.org/drawingml/2006/main" sz="2400" i="1">
                                <a:solidFill>
                                  <a:srgbClr val="008E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begChr m:val="["/>
                            <m:endChr m:val="]"/>
                          </m:dPr>
                          <m:e>
                            <m:f>
                              <m:fPr>
                                <m:ctrlPr>
                                  <a:rPr xmlns:a="http://schemas.openxmlformats.org/drawingml/2006/main" sz="2400" i="1">
                                    <a:solidFill>
                                      <a:srgbClr val="008E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  <m:type m:val="bar"/>
                              </m:fPr>
                              <m:num>
                                <m:sSub>
                                  <m:e>
                                    <m:r>
                                      <a:rPr xmlns:a="http://schemas.openxmlformats.org/drawingml/2006/main" sz="2400" i="1">
                                        <a:solidFill>
                                          <a:srgbClr val="008E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xmlns:a="http://schemas.openxmlformats.org/drawingml/2006/main" sz="2400" i="1">
                                        <a:solidFill>
                                          <a:srgbClr val="008E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  <m:r>
                                      <a:rPr xmlns:a="http://schemas.openxmlformats.org/drawingml/2006/main" sz="2400" i="1">
                                        <a:solidFill>
                                          <a:srgbClr val="008E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xmlns:a="http://schemas.openxmlformats.org/drawingml/2006/main" sz="2400" i="1">
                                    <a:solidFill>
                                      <a:srgbClr val="008E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xmlns:a="http://schemas.openxmlformats.org/drawingml/2006/main" sz="2400" i="1">
                                    <a:solidFill>
                                      <a:srgbClr val="008E00"/>
                                    </a:solidFill>
                                    <a:latin typeface="Cambria Math" panose="02040503050406030204" pitchFamily="18" charset="0"/>
                                  </a:rPr>
                                  <m:t>ν</m:t>
                                </m:r>
                                <m:r>
                                  <a:rPr xmlns:a="http://schemas.openxmlformats.org/drawingml/2006/main" sz="2400" i="1">
                                    <a:solidFill>
                                      <a:srgbClr val="008E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e>
                                    <m:r>
                                      <a:rPr xmlns:a="http://schemas.openxmlformats.org/drawingml/2006/main" sz="2400" i="1">
                                        <a:solidFill>
                                          <a:srgbClr val="008E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Q</m:t>
                                    </m:r>
                                  </m:e>
                                  <m:sup>
                                    <m:r>
                                      <a:rPr xmlns:a="http://schemas.openxmlformats.org/drawingml/2006/main" sz="2400" i="1">
                                        <a:solidFill>
                                          <a:srgbClr val="008E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xmlns:a="http://schemas.openxmlformats.org/drawingml/2006/main" sz="2400" i="1">
                                    <a:solidFill>
                                      <a:srgbClr val="008E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xmlns:a="http://schemas.openxmlformats.org/drawingml/2006/main" sz="2400" i="1">
                                    <a:solidFill>
                                      <a:srgbClr val="008E00"/>
                                    </a:solidFill>
                                    <a:latin typeface="Cambria Math" panose="02040503050406030204" pitchFamily="18" charset="0"/>
                                  </a:rPr>
                                  <m:t>Q</m:t>
                                </m:r>
                              </m:den>
                            </m:f>
                          </m:e>
                        </m:d>
                      </m:e>
                      <m:sub>
                        <m:sSup>
                          <m:e>
                            <m:r>
                              <a:rPr xmlns:a="http://schemas.openxmlformats.org/drawingml/2006/main" sz="2400" i="1">
                                <a:solidFill>
                                  <a:srgbClr val="008E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p>
                            <m:r>
                              <a:rPr xmlns:a="http://schemas.openxmlformats.org/drawingml/2006/main" sz="2400" i="1">
                                <a:solidFill>
                                  <a:srgbClr val="008E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xmlns:a="http://schemas.openxmlformats.org/drawingml/2006/main" sz="2400" i="1">
                            <a:solidFill>
                              <a:srgbClr val="008E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xmlns:a="http://schemas.openxmlformats.org/drawingml/2006/main" sz="2400" i="1">
                            <a:solidFill>
                              <a:srgbClr val="008E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sz="2400">
                <a:solidFill>
                  <a:srgbClr val="008F00"/>
                </a:solidFill>
              </a:endParaRPr>
            </a:p>
          </p:txBody>
        </p:sp>
      </p:grpSp>
      <p:sp>
        <p:nvSpPr>
          <p:cNvPr id="367" name="FH and V. Pascalutsa, PRL 120 (2018) 072002 and 1907.06927 (2019)"/>
          <p:cNvSpPr txBox="1"/>
          <p:nvPr/>
        </p:nvSpPr>
        <p:spPr>
          <a:xfrm>
            <a:off x="3183514" y="8933361"/>
            <a:ext cx="66377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 defTabSz="457200">
              <a:lnSpc>
                <a:spcPts val="3100"/>
              </a:lnSpc>
              <a:spcBef>
                <a:spcPts val="600"/>
              </a:spcBef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FH and V. Pascalutsa, PRL 120 (2018) 072002 and 1907.06927 (2019)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Dispersive approaches apply different cuts on LbL amplitude"/>
          <p:cNvSpPr txBox="1"/>
          <p:nvPr/>
        </p:nvSpPr>
        <p:spPr>
          <a:xfrm>
            <a:off x="508000" y="1619250"/>
            <a:ext cx="1214027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19100" indent="-419100" algn="l" defTabSz="584200">
              <a:spcBef>
                <a:spcPts val="2700"/>
              </a:spcBef>
              <a:buSzPct val="30000"/>
              <a:buBlip>
                <a:blip r:embed="rId2"/>
              </a:buBlip>
              <a:defRPr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Dispersive approaches apply different cuts on LbL amplitude</a:t>
            </a:r>
          </a:p>
        </p:txBody>
      </p:sp>
      <p:sp>
        <p:nvSpPr>
          <p:cNvPr id="370" name="HLBL: Dispersive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HLBL: Dispersive</a:t>
            </a:r>
          </a:p>
        </p:txBody>
      </p:sp>
      <p:sp>
        <p:nvSpPr>
          <p:cNvPr id="3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2" name="Mandelstam double-spectral representation with two-pion primary cut…"/>
          <p:cNvSpPr txBox="1"/>
          <p:nvPr/>
        </p:nvSpPr>
        <p:spPr>
          <a:xfrm>
            <a:off x="508000" y="3930221"/>
            <a:ext cx="12140272" cy="3371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9100" indent="-419100" algn="l" defTabSz="584200">
              <a:spcBef>
                <a:spcPts val="2700"/>
              </a:spcBef>
              <a:buSzPct val="30000"/>
              <a:buBlip>
                <a:blip r:embed="rId2"/>
              </a:buBlip>
              <a:defRPr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Mandelstam double-spectral representation with two-pion primary cut</a:t>
            </a:r>
          </a:p>
          <a:p>
            <a:pPr lvl="1" marL="685800" indent="-228600" algn="l" defTabSz="584200">
              <a:spcBef>
                <a:spcPts val="1300"/>
              </a:spcBef>
              <a:buClr>
                <a:srgbClr val="9A958E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Poles in sub-processes </a:t>
            </a:r>
            <a14:m>
              <m:oMath>
                <m:sSup>
                  <m:e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p>
                <m:sSup>
                  <m:e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p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</a:p>
          <a:p>
            <a:pPr algn="l" defTabSz="584200">
              <a:spcBef>
                <a:spcPts val="1300"/>
              </a:spcBef>
              <a:defRPr sz="2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 algn="l" defTabSz="584200">
              <a:spcBef>
                <a:spcPts val="1300"/>
              </a:spcBef>
              <a:defRPr sz="2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 algn="l" defTabSz="584200">
              <a:spcBef>
                <a:spcPts val="1300"/>
              </a:spcBef>
              <a:defRPr sz="2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 lvl="1" marL="685800" indent="-228600" algn="l" defTabSz="584200">
              <a:spcBef>
                <a:spcPts val="1300"/>
              </a:spcBef>
              <a:buClr>
                <a:srgbClr val="9A958E"/>
              </a:buClr>
              <a:buSzPct val="100000"/>
              <a:buChar char="•"/>
              <a:defRPr sz="26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Multi-particle cuts in sub-processes </a:t>
            </a:r>
            <a14:m>
              <m:oMath>
                <m:sSup>
                  <m:e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p>
                <m:sSup>
                  <m:e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p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p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8956" t="0" r="0" b="0"/>
          <a:stretch>
            <a:fillRect/>
          </a:stretch>
        </p:blipFill>
        <p:spPr>
          <a:xfrm>
            <a:off x="1005179" y="7313945"/>
            <a:ext cx="3340329" cy="15158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" name="Group"/>
          <p:cNvGrpSpPr/>
          <p:nvPr/>
        </p:nvGrpSpPr>
        <p:grpSpPr>
          <a:xfrm>
            <a:off x="726620" y="2194898"/>
            <a:ext cx="12118107" cy="1965641"/>
            <a:chOff x="0" y="0"/>
            <a:chExt cx="12118106" cy="1965639"/>
          </a:xfrm>
        </p:grpSpPr>
        <p:pic>
          <p:nvPicPr>
            <p:cNvPr id="37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75735" b="0"/>
            <a:stretch>
              <a:fillRect/>
            </a:stretch>
          </p:blipFill>
          <p:spPr>
            <a:xfrm>
              <a:off x="0" y="0"/>
              <a:ext cx="2059085" cy="1965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5" name="input: disp. representation of space-like doubly-virtual pion transition form factor"/>
            <p:cNvSpPr/>
            <p:nvPr/>
          </p:nvSpPr>
          <p:spPr>
            <a:xfrm>
              <a:off x="2276684" y="982860"/>
              <a:ext cx="98414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spcBef>
                  <a:spcPts val="1200"/>
                </a:spcBef>
                <a:defRPr sz="2200">
                  <a:solidFill>
                    <a:schemeClr val="accent4">
                      <a:hueOff val="-1247790"/>
                      <a:lumOff val="-12326"/>
                    </a:schemeClr>
                  </a:solidFill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pPr/>
              <a:r>
                <a:t>input: disp. representation of space-like doubly-virtual pion transition form factor </a:t>
              </a:r>
            </a:p>
          </p:txBody>
        </p:sp>
      </p:grpSp>
      <p:grpSp>
        <p:nvGrpSpPr>
          <p:cNvPr id="379" name="Group"/>
          <p:cNvGrpSpPr/>
          <p:nvPr/>
        </p:nvGrpSpPr>
        <p:grpSpPr>
          <a:xfrm>
            <a:off x="1134535" y="5034636"/>
            <a:ext cx="11229454" cy="1207948"/>
            <a:chOff x="0" y="0"/>
            <a:chExt cx="11229453" cy="1207946"/>
          </a:xfrm>
        </p:grpSpPr>
        <p:pic>
          <p:nvPicPr>
            <p:cNvPr id="37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49503"/>
            <a:stretch>
              <a:fillRect/>
            </a:stretch>
          </p:blipFill>
          <p:spPr>
            <a:xfrm>
              <a:off x="0" y="0"/>
              <a:ext cx="7432244" cy="12079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50123" r="0" b="0"/>
            <a:stretch>
              <a:fillRect/>
            </a:stretch>
          </p:blipFill>
          <p:spPr>
            <a:xfrm>
              <a:off x="3797210" y="7486"/>
              <a:ext cx="7432244" cy="119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0" name="input: disp. fit of space-like and time-like data for pion vector form factor"/>
          <p:cNvSpPr txBox="1"/>
          <p:nvPr/>
        </p:nvSpPr>
        <p:spPr>
          <a:xfrm>
            <a:off x="1213217" y="6309761"/>
            <a:ext cx="962479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200">
                <a:solidFill>
                  <a:schemeClr val="accent4">
                    <a:hueOff val="-1247790"/>
                    <a:lumOff val="-12326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input: disp. fit of space-like and time-like data for pion vector form factor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83658" y="1217729"/>
            <a:ext cx="2364252" cy="1323742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input:   partial waves"/>
          <p:cNvSpPr txBox="1"/>
          <p:nvPr/>
        </p:nvSpPr>
        <p:spPr>
          <a:xfrm>
            <a:off x="4524432" y="7775756"/>
            <a:ext cx="8053867" cy="458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2200">
                <a:solidFill>
                  <a:schemeClr val="accent4">
                    <a:hueOff val="-1247790"/>
                    <a:lumOff val="-12326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input: </a:t>
            </a:r>
            <a14:m>
              <m:oMath>
                <m:sSup>
                  <m:e>
                    <m:r>
                      <a:rPr xmlns:a="http://schemas.openxmlformats.org/drawingml/2006/main" sz="2350" i="1">
                        <a:solidFill>
                          <a:srgbClr val="F271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p>
                    <m:r>
                      <a:rPr xmlns:a="http://schemas.openxmlformats.org/drawingml/2006/main" sz="2350" i="1">
                        <a:solidFill>
                          <a:srgbClr val="F271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p>
                <m:sSup>
                  <m:e>
                    <m:r>
                      <a:rPr xmlns:a="http://schemas.openxmlformats.org/drawingml/2006/main" sz="2350" i="1">
                        <a:solidFill>
                          <a:srgbClr val="F271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p>
                    <m:r>
                      <a:rPr xmlns:a="http://schemas.openxmlformats.org/drawingml/2006/main" sz="2350" i="1">
                        <a:solidFill>
                          <a:srgbClr val="F271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p>
                <m:r>
                  <a:rPr xmlns:a="http://schemas.openxmlformats.org/drawingml/2006/main" sz="2350" i="1">
                    <a:solidFill>
                      <a:srgbClr val="F271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2350" i="1">
                    <a:solidFill>
                      <a:srgbClr val="F27100"/>
                    </a:solidFill>
                    <a:latin typeface="Cambria Math" panose="02040503050406030204" pitchFamily="18" charset="0"/>
                  </a:rPr>
                  <m:t>π</m:t>
                </m:r>
                <m:r>
                  <a:rPr xmlns:a="http://schemas.openxmlformats.org/drawingml/2006/main" sz="2350" i="1">
                    <a:solidFill>
                      <a:srgbClr val="F271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  <a:r>
              <a:t> partial waves</a:t>
            </a:r>
            <a:endParaRPr>
              <a:solidFill>
                <a:srgbClr val="F272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lide Number"/>
          <p:cNvSpPr txBox="1"/>
          <p:nvPr>
            <p:ph type="sldNum" sz="quarter" idx="2"/>
          </p:nvPr>
        </p:nvSpPr>
        <p:spPr>
          <a:xfrm>
            <a:off x="12215555" y="9354491"/>
            <a:ext cx="340259" cy="3245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96650" y="-1579"/>
            <a:ext cx="12411500" cy="9299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/>
          <a:p>
            <a: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Muon </a:t>
            </a:r>
            <a:r>
              <a:rPr cap="none" i="1"/>
              <a:t>g</a:t>
            </a:r>
            <a:r>
              <a:t>-2</a:t>
            </a:r>
            <a:r>
              <a:t> Measurement Principle</a:t>
            </a:r>
          </a:p>
        </p:txBody>
      </p:sp>
      <p:sp>
        <p:nvSpPr>
          <p:cNvPr id="388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04" name="Group 6"/>
          <p:cNvGrpSpPr/>
          <p:nvPr/>
        </p:nvGrpSpPr>
        <p:grpSpPr>
          <a:xfrm>
            <a:off x="6527530" y="1097867"/>
            <a:ext cx="6477270" cy="5007724"/>
            <a:chOff x="0" y="0"/>
            <a:chExt cx="6477268" cy="5007722"/>
          </a:xfrm>
        </p:grpSpPr>
        <p:grpSp>
          <p:nvGrpSpPr>
            <p:cNvPr id="394" name="Google Shape;211;p18"/>
            <p:cNvGrpSpPr/>
            <p:nvPr/>
          </p:nvGrpSpPr>
          <p:grpSpPr>
            <a:xfrm>
              <a:off x="495219" y="-1"/>
              <a:ext cx="5015403" cy="5007606"/>
              <a:chOff x="0" y="0"/>
              <a:chExt cx="5015402" cy="5007604"/>
            </a:xfrm>
          </p:grpSpPr>
          <p:grpSp>
            <p:nvGrpSpPr>
              <p:cNvPr id="391" name="Google Shape;212;p18"/>
              <p:cNvGrpSpPr/>
              <p:nvPr/>
            </p:nvGrpSpPr>
            <p:grpSpPr>
              <a:xfrm>
                <a:off x="0" y="16829"/>
                <a:ext cx="5015403" cy="4990776"/>
                <a:chOff x="0" y="0"/>
                <a:chExt cx="5015402" cy="4990775"/>
              </a:xfrm>
            </p:grpSpPr>
            <p:pic>
              <p:nvPicPr>
                <p:cNvPr id="389" name="Google Shape;213;p18" descr="Google Shape;213;p18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56270" y="0"/>
                  <a:ext cx="4959133" cy="49907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0" name="Google Shape;214;p18"/>
                <p:cNvSpPr/>
                <p:nvPr/>
              </p:nvSpPr>
              <p:spPr>
                <a:xfrm>
                  <a:off x="-1" y="86891"/>
                  <a:ext cx="1165594" cy="430053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392" name="Google Shape;215;p18"/>
              <p:cNvSpPr/>
              <p:nvPr/>
            </p:nvSpPr>
            <p:spPr>
              <a:xfrm>
                <a:off x="466565" y="301969"/>
                <a:ext cx="635809" cy="1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3" name="Google Shape;216;p18"/>
              <p:cNvSpPr txBox="1"/>
              <p:nvPr/>
            </p:nvSpPr>
            <p:spPr>
              <a:xfrm>
                <a:off x="10924" y="0"/>
                <a:ext cx="338890" cy="2887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699" tIns="45699" rIns="45699" bIns="45699" numCol="1" anchor="t">
                <a:spAutoFit/>
              </a:bodyPr>
              <a:lstStyle>
                <a:lvl1pPr algn="l">
                  <a:defRPr sz="1400">
                    <a:solidFill>
                      <a:srgbClr val="3366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μ</a:t>
                </a:r>
              </a:p>
            </p:txBody>
          </p:sp>
        </p:grpSp>
        <p:grpSp>
          <p:nvGrpSpPr>
            <p:cNvPr id="397" name="Google Shape;217;p18"/>
            <p:cNvGrpSpPr/>
            <p:nvPr/>
          </p:nvGrpSpPr>
          <p:grpSpPr>
            <a:xfrm>
              <a:off x="4526781" y="4182542"/>
              <a:ext cx="1950489" cy="825181"/>
              <a:chOff x="0" y="0"/>
              <a:chExt cx="1950487" cy="825180"/>
            </a:xfrm>
          </p:grpSpPr>
          <p:pic>
            <p:nvPicPr>
              <p:cNvPr id="395" name="Google Shape;218;p18" descr="Google Shape;218;p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898180" cy="7411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6" name="Google Shape;219;p18"/>
              <p:cNvSpPr/>
              <p:nvPr/>
            </p:nvSpPr>
            <p:spPr>
              <a:xfrm>
                <a:off x="1570852" y="436581"/>
                <a:ext cx="379636" cy="3886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401" name="Google Shape;221;p18"/>
            <p:cNvGrpSpPr/>
            <p:nvPr/>
          </p:nvGrpSpPr>
          <p:grpSpPr>
            <a:xfrm>
              <a:off x="0" y="3818925"/>
              <a:ext cx="462306" cy="855336"/>
              <a:chOff x="0" y="0"/>
              <a:chExt cx="462305" cy="855335"/>
            </a:xfrm>
          </p:grpSpPr>
          <p:sp>
            <p:nvSpPr>
              <p:cNvPr id="398" name="Google Shape;222;p18"/>
              <p:cNvSpPr/>
              <p:nvPr/>
            </p:nvSpPr>
            <p:spPr>
              <a:xfrm>
                <a:off x="0" y="0"/>
                <a:ext cx="454825" cy="421597"/>
              </a:xfrm>
              <a:prstGeom prst="ellipse">
                <a:avLst/>
              </a:prstGeom>
              <a:solidFill>
                <a:srgbClr val="FFFFFF"/>
              </a:solidFill>
              <a:ln w="57150" cap="flat">
                <a:solidFill>
                  <a:srgbClr val="292C3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>
                  <a:defRPr sz="46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223;p18"/>
              <p:cNvSpPr/>
              <p:nvPr/>
            </p:nvSpPr>
            <p:spPr>
              <a:xfrm>
                <a:off x="177285" y="168968"/>
                <a:ext cx="123017" cy="113093"/>
              </a:xfrm>
              <a:prstGeom prst="ellipse">
                <a:avLst/>
              </a:prstGeom>
              <a:solidFill>
                <a:srgbClr val="001843"/>
              </a:solidFill>
              <a:ln w="25400" cap="flat">
                <a:solidFill>
                  <a:srgbClr val="292C3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>
                  <a:defRPr sz="4600">
                    <a:solidFill>
                      <a:srgbClr val="40404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224;p18"/>
              <p:cNvSpPr txBox="1"/>
              <p:nvPr/>
            </p:nvSpPr>
            <p:spPr>
              <a:xfrm>
                <a:off x="15282" y="430183"/>
                <a:ext cx="447024" cy="4251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01600" tIns="101600" rIns="101600" bIns="101600" numCol="1" anchor="ctr">
                <a:spAutoFit/>
              </a:bodyPr>
              <a:lstStyle>
                <a:lvl1pPr algn="l">
                  <a:lnSpc>
                    <a:spcPct val="120000"/>
                  </a:lnSpc>
                  <a:defRPr>
                    <a:solidFill>
                      <a:srgbClr val="151618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B</a:t>
                </a:r>
              </a:p>
            </p:txBody>
          </p:sp>
        </p:grpSp>
        <p:sp>
          <p:nvSpPr>
            <p:cNvPr id="402" name="Google Shape;233;p18"/>
            <p:cNvSpPr/>
            <p:nvPr/>
          </p:nvSpPr>
          <p:spPr>
            <a:xfrm flipV="1">
              <a:off x="2113773" y="765290"/>
              <a:ext cx="684926" cy="85325"/>
            </a:xfrm>
            <a:prstGeom prst="line">
              <a:avLst/>
            </a:prstGeom>
            <a:noFill/>
            <a:ln w="19050" cap="flat">
              <a:solidFill>
                <a:srgbClr val="FF0000"/>
              </a:solidFill>
              <a:prstDash val="dash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3" name="Google Shape;234;p18"/>
            <p:cNvSpPr txBox="1"/>
            <p:nvPr/>
          </p:nvSpPr>
          <p:spPr>
            <a:xfrm>
              <a:off x="2536670" y="727669"/>
              <a:ext cx="664417" cy="405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l">
                <a:defRPr>
                  <a:solidFill>
                    <a:srgbClr val="FF0000"/>
                  </a:solidFill>
                </a:defRPr>
              </a:pPr>
              <a:r>
                <a:t>e</a:t>
              </a:r>
              <a:r>
                <a:rPr baseline="30000"/>
                <a:t>+</a:t>
              </a:r>
            </a:p>
          </p:txBody>
        </p:sp>
      </p:grpSp>
      <p:sp>
        <p:nvSpPr>
          <p:cNvPr id="405" name="TextBox 22"/>
          <p:cNvSpPr txBox="1"/>
          <p:nvPr/>
        </p:nvSpPr>
        <p:spPr>
          <a:xfrm>
            <a:off x="609260" y="1581025"/>
            <a:ext cx="6261942" cy="275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Put a beam of polarized muons into a storage ring</a:t>
            </a:r>
          </a:p>
          <a:p>
            <a: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Both the muon spin and momentum precess</a:t>
            </a:r>
          </a:p>
          <a:p>
            <a: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Because g is slightly greater than 2 the spin precesses faster than the momentum</a:t>
            </a:r>
          </a:p>
        </p:txBody>
      </p:sp>
      <p:grpSp>
        <p:nvGrpSpPr>
          <p:cNvPr id="408" name="Picture 23"/>
          <p:cNvGrpSpPr/>
          <p:nvPr/>
        </p:nvGrpSpPr>
        <p:grpSpPr>
          <a:xfrm>
            <a:off x="8304293" y="6957018"/>
            <a:ext cx="2750019" cy="1165263"/>
            <a:chOff x="0" y="0"/>
            <a:chExt cx="2750017" cy="1165262"/>
          </a:xfrm>
        </p:grpSpPr>
        <p:sp>
          <p:nvSpPr>
            <p:cNvPr id="406" name="Rectangle"/>
            <p:cNvSpPr/>
            <p:nvPr/>
          </p:nvSpPr>
          <p:spPr>
            <a:xfrm>
              <a:off x="0" y="0"/>
              <a:ext cx="2750018" cy="11652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407" name="image4.tif" descr="image4.t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750018" cy="1165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9" name="Picture 24" descr="Picture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136" y="4876800"/>
            <a:ext cx="6140716" cy="4406206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TextBox 25"/>
          <p:cNvSpPr txBox="1"/>
          <p:nvPr/>
        </p:nvSpPr>
        <p:spPr>
          <a:xfrm>
            <a:off x="2587577" y="7700485"/>
            <a:ext cx="1988457" cy="52324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MUON TARGET &amp; DELIVERY RING</a:t>
            </a:r>
          </a:p>
        </p:txBody>
      </p:sp>
      <p:sp>
        <p:nvSpPr>
          <p:cNvPr id="411" name="TextBox 26"/>
          <p:cNvSpPr txBox="1"/>
          <p:nvPr/>
        </p:nvSpPr>
        <p:spPr>
          <a:xfrm>
            <a:off x="3017927" y="6796272"/>
            <a:ext cx="570533" cy="30734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g-2</a:t>
            </a:r>
          </a:p>
        </p:txBody>
      </p:sp>
      <p:sp>
        <p:nvSpPr>
          <p:cNvPr id="412" name="TextBox 27"/>
          <p:cNvSpPr txBox="1"/>
          <p:nvPr/>
        </p:nvSpPr>
        <p:spPr>
          <a:xfrm>
            <a:off x="1371600" y="7086138"/>
            <a:ext cx="795131" cy="30734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Mu2e</a:t>
            </a:r>
          </a:p>
        </p:txBody>
      </p:sp>
      <p:sp>
        <p:nvSpPr>
          <p:cNvPr id="413" name="TextBox 28"/>
          <p:cNvSpPr txBox="1"/>
          <p:nvPr/>
        </p:nvSpPr>
        <p:spPr>
          <a:xfrm>
            <a:off x="3754711" y="6140286"/>
            <a:ext cx="961899" cy="24384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BOOSTER</a:t>
            </a:r>
          </a:p>
        </p:txBody>
      </p:sp>
      <p:sp>
        <p:nvSpPr>
          <p:cNvPr id="414" name="TextBox 29"/>
          <p:cNvSpPr txBox="1"/>
          <p:nvPr/>
        </p:nvSpPr>
        <p:spPr>
          <a:xfrm>
            <a:off x="5245401" y="4718608"/>
            <a:ext cx="992950" cy="24384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CHICAGO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Muon g-2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/>
          <a:p>
            <a:pPr algn="ctr" defTabSz="642937">
              <a:lnSpc>
                <a:spcPts val="9600"/>
              </a:lnSpc>
              <a:spcBef>
                <a:spcPts val="1600"/>
              </a:spcBef>
              <a:defRPr b="0"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Muon </a:t>
            </a:r>
            <a:r>
              <a:rPr b="1" cap="none" i="1"/>
              <a:t>g</a:t>
            </a:r>
            <a:r>
              <a:rPr b="1"/>
              <a:t>-2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6388992" y="9406077"/>
            <a:ext cx="22681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7" name="Definition of gyromagnetic factor  :…"/>
          <p:cNvSpPr txBox="1"/>
          <p:nvPr/>
        </p:nvSpPr>
        <p:spPr>
          <a:xfrm>
            <a:off x="308258" y="1348716"/>
            <a:ext cx="8462941" cy="784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81000" indent="-381000" algn="l" defTabSz="821531">
              <a:spcBef>
                <a:spcPts val="2000"/>
              </a:spcBef>
              <a:buSzPct val="30000"/>
              <a:buBlip>
                <a:blip r:embed="rId2"/>
              </a:buBlip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Definition of </a:t>
            </a:r>
            <a:r>
              <a:rPr b="1"/>
              <a:t>gyromagnetic factor </a:t>
            </a:r>
            <a14:m>
              <m:oMath>
                <m:sSub>
                  <m:e>
                    <m:r>
                      <a:rPr xmlns:a="http://schemas.openxmlformats.org/drawingml/2006/main"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2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</m:oMath>
            </a14:m>
            <a:r>
              <a:t>: </a:t>
            </a:r>
          </a:p>
          <a:p>
            <a:pPr lvl="1" marL="838200" indent="-419100" algn="l" defTabSz="821531">
              <a:spcBef>
                <a:spcPts val="2000"/>
              </a:spcBef>
              <a:buSzPct val="30000"/>
              <a:buBlip>
                <a:blip r:embed="rId2"/>
              </a:buBlip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Hamiltonian </a:t>
            </a:r>
            <a14:m>
              <m:oMath>
                <m:r>
                  <m:rPr>
                    <m:scr m:val="script"/>
                  </m:rP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-</m:t>
                </m:r>
                <m:r>
                  <m:rPr>
                    <m:sty m:val="bi"/>
                  </m:rP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⋅</m:t>
                </m:r>
                <m:r>
                  <m:rPr>
                    <m:sty m:val="bi"/>
                  </m:rPr>
                  <a:rPr xmlns:a="http://schemas.openxmlformats.org/drawingml/2006/main" sz="2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                                                 with </a:t>
            </a:r>
            <a:r>
              <a:rPr b="1"/>
              <a:t>magnetic dipole moment</a:t>
            </a:r>
            <a:r>
              <a:t> </a:t>
            </a:r>
            <a14:m>
              <m:oMath>
                <m:r>
                  <m:rPr>
                    <m:sty m:val="bi"/>
                  </m:rPr>
                  <a:rPr xmlns:a="http://schemas.openxmlformats.org/drawingml/2006/main" sz="2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2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2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e>
                  <m:sub>
                    <m:r>
                      <a:rPr xmlns:a="http://schemas.openxmlformats.org/drawingml/2006/main" sz="2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  <m:f>
                  <m:fPr>
                    <m:ctrlPr>
                      <a:rPr xmlns:a="http://schemas.openxmlformats.org/drawingml/2006/main" sz="2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2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</m:num>
                  <m:den>
                    <m:r>
                      <a:rPr xmlns:a="http://schemas.openxmlformats.org/drawingml/2006/main" sz="2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xmlns:a="http://schemas.openxmlformats.org/drawingml/2006/main" sz="2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den>
                </m:f>
                <m:r>
                  <m:rPr>
                    <m:sty m:val="bi"/>
                  </m:rPr>
                  <a:rPr xmlns:a="http://schemas.openxmlformats.org/drawingml/2006/main" sz="2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S</m:t>
                </m:r>
              </m:oMath>
            </a14:m>
          </a:p>
          <a:p>
            <a:pPr marL="381000" indent="-381000" algn="l" defTabSz="821531">
              <a:spcBef>
                <a:spcPts val="2000"/>
              </a:spcBef>
              <a:buSzPct val="30000"/>
              <a:buBlip>
                <a:blip r:embed="rId2"/>
              </a:buBlip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Electromagnetic vertex:</a:t>
            </a:r>
          </a:p>
          <a:p>
            <a:pPr lvl="1" marL="838200" indent="-419100" algn="l" defTabSz="821531">
              <a:spcBef>
                <a:spcPts val="2000"/>
              </a:spcBef>
              <a:buSzPct val="30000"/>
              <a:buBlip>
                <a:blip r:embed="rId2"/>
              </a:buBlip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14:m>
              <m:oMath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⟨</m:t>
                </m:r>
                <m:sSup>
                  <m:e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sSubSup>
                  <m:e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j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em</m:t>
                    </m:r>
                  </m:sub>
                  <m: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p>
                </m:sSubSup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|</m:t>
                </m: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⟩</m:t>
                </m: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bar>
                  <m:barPr>
                    <m:ctrlP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pos m:val="top"/>
                  </m:barPr>
                  <m:e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</m:e>
                </m:ba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p>
                  <m:e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sup>
                </m:sSup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d>
                  <m:dPr>
                    <m:ctrlP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begChr m:val="["/>
                    <m:endChr m:val="]"/>
                  </m:dPr>
                  <m:e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sup>
                    </m:sSup>
                    <m:sSub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f>
                      <m:fPr>
                        <m:ctrlP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  <m:type m:val="bar"/>
                      </m:fPr>
                      <m:num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sSup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sup>
                        </m:sSup>
                        <m:sSub>
                          <m:e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xmlns:a="http://schemas.openxmlformats.org/drawingml/2006/main" sz="2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sub>
                        </m:sSub>
                      </m:num>
                      <m:den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sSub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e>
                </m:d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p</m:t>
                </m: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</a:t>
            </a:r>
          </a:p>
          <a:p>
            <a:pPr marL="381000" indent="-381000" algn="l" defTabSz="821531">
              <a:spcBef>
                <a:spcPts val="2000"/>
              </a:spcBef>
              <a:buSzPct val="30000"/>
              <a:buBlip>
                <a:blip r:embed="rId2"/>
              </a:buBlip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Dirac form factor: </a:t>
            </a:r>
            <a14:m>
              <m:oMath>
                <m:sSub>
                  <m:e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 ⟹ charge renormalization</a:t>
            </a:r>
          </a:p>
          <a:p>
            <a:pPr marL="381000" indent="-381000" algn="l" defTabSz="821531">
              <a:spcBef>
                <a:spcPts val="2000"/>
              </a:spcBef>
              <a:buSzPct val="30000"/>
              <a:buBlip>
                <a:blip r:embed="rId2"/>
              </a:buBlip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Pauli form factor</a:t>
            </a:r>
            <a:r>
              <a:t>: </a:t>
            </a:r>
            <a14:m>
              <m:oMath>
                <m:sSub>
                  <m:e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sSub>
                      <m:e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2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num>
                  <m:den>
                    <m:r>
                      <a:rPr xmlns:a="http://schemas.openxmlformats.org/drawingml/2006/main" sz="2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den>
                </m:f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0.0011659181</m:t>
                </m:r>
              </m:oMath>
            </a14:m>
          </a:p>
          <a:p>
            <a:pPr lvl="1" algn="l" defTabSz="821531"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⟹ </a:t>
            </a:r>
            <a:r>
              <a:rPr b="1"/>
              <a:t>anomalous magnetic dipole moment</a:t>
            </a:r>
            <a:r>
              <a:t>:</a:t>
            </a:r>
          </a:p>
          <a:p>
            <a:pPr lvl="1" algn="l" defTabSz="821531"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     deviation of the gyromagnetic factor </a:t>
            </a:r>
          </a:p>
          <a:p>
            <a:pPr lvl="1" algn="l" defTabSz="821531"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     from its value (2) in Dirac theory</a:t>
            </a:r>
          </a:p>
        </p:txBody>
      </p:sp>
      <p:pic>
        <p:nvPicPr>
          <p:cNvPr id="188" name="ggpVertex.pdf" descr="ggpVertex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9151103" y="3142242"/>
            <a:ext cx="3016971" cy="1954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50796" t="29874" r="0" b="65369"/>
          <a:stretch>
            <a:fillRect/>
          </a:stretch>
        </p:blipFill>
        <p:spPr>
          <a:xfrm>
            <a:off x="8660962" y="6598708"/>
            <a:ext cx="3997299" cy="2487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What We Actually Measure</a:t>
            </a:r>
          </a:p>
        </p:txBody>
      </p:sp>
      <p:sp>
        <p:nvSpPr>
          <p:cNvPr id="417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18" name="Google Shape;244;p19"/>
          <p:cNvSpPr txBox="1"/>
          <p:nvPr/>
        </p:nvSpPr>
        <p:spPr>
          <a:xfrm>
            <a:off x="545814" y="1517618"/>
            <a:ext cx="7306100" cy="56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l"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The experiment actually measures two frequencies</a:t>
            </a:r>
          </a:p>
        </p:txBody>
      </p:sp>
      <p:grpSp>
        <p:nvGrpSpPr>
          <p:cNvPr id="425" name="Group 1"/>
          <p:cNvGrpSpPr/>
          <p:nvPr/>
        </p:nvGrpSpPr>
        <p:grpSpPr>
          <a:xfrm>
            <a:off x="1533896" y="2299574"/>
            <a:ext cx="5298136" cy="2470217"/>
            <a:chOff x="0" y="0"/>
            <a:chExt cx="5298134" cy="2470215"/>
          </a:xfrm>
        </p:grpSpPr>
        <p:pic>
          <p:nvPicPr>
            <p:cNvPr id="419" name="Google Shape;242;p19" descr="Google Shape;242;p1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69000"/>
              <a:ext cx="4511141" cy="1247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0" name="Google Shape;245;p19"/>
            <p:cNvSpPr/>
            <p:nvPr/>
          </p:nvSpPr>
          <p:spPr>
            <a:xfrm>
              <a:off x="1278872" y="558933"/>
              <a:ext cx="910147" cy="1490589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/>
            </a:p>
          </p:txBody>
        </p:sp>
        <p:sp>
          <p:nvSpPr>
            <p:cNvPr id="421" name="Google Shape;246;p19"/>
            <p:cNvSpPr txBox="1"/>
            <p:nvPr/>
          </p:nvSpPr>
          <p:spPr>
            <a:xfrm>
              <a:off x="832723" y="2064454"/>
              <a:ext cx="3390959" cy="4057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l"/>
            </a:lstStyle>
            <a:p>
              <a:pPr/>
              <a:r>
                <a:t>What we measure</a:t>
              </a:r>
            </a:p>
          </p:txBody>
        </p:sp>
        <p:pic>
          <p:nvPicPr>
            <p:cNvPr id="422" name="Google Shape;247;p19" descr="Google Shape;247;p1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89018" y="0"/>
              <a:ext cx="910147" cy="5502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3" name="Google Shape;248;p19" descr="Google Shape;248;p1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99164" y="1915530"/>
              <a:ext cx="910147" cy="518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4" name="Google Shape;249;p19" descr="Google Shape;249;p19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86670" y="41192"/>
              <a:ext cx="1411465" cy="518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6" name="Content Placeholder 3" descr="Content Placeholder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13411" y="6142475"/>
            <a:ext cx="4437240" cy="139207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traight Arrow Connector 39"/>
          <p:cNvSpPr/>
          <p:nvPr/>
        </p:nvSpPr>
        <p:spPr>
          <a:xfrm flipV="1">
            <a:off x="7888358" y="5295004"/>
            <a:ext cx="1530566" cy="846990"/>
          </a:xfrm>
          <a:prstGeom prst="line">
            <a:avLst/>
          </a:prstGeom>
          <a:ln w="38100">
            <a:solidFill>
              <a:srgbClr val="0432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8" name="Straight Arrow Connector 40"/>
          <p:cNvSpPr/>
          <p:nvPr/>
        </p:nvSpPr>
        <p:spPr>
          <a:xfrm flipH="1">
            <a:off x="4120608" y="7489163"/>
            <a:ext cx="1577194" cy="488759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29" name="Straight Arrow Connector 41"/>
          <p:cNvSpPr/>
          <p:nvPr/>
        </p:nvSpPr>
        <p:spPr>
          <a:xfrm>
            <a:off x="7423353" y="7489163"/>
            <a:ext cx="1271375" cy="488759"/>
          </a:xfrm>
          <a:prstGeom prst="line">
            <a:avLst/>
          </a:prstGeom>
          <a:ln w="38100">
            <a:solidFill>
              <a:srgbClr val="00B05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30" name="Content Placeholder 2"/>
          <p:cNvSpPr txBox="1"/>
          <p:nvPr/>
        </p:nvSpPr>
        <p:spPr>
          <a:xfrm>
            <a:off x="9009515" y="4246479"/>
            <a:ext cx="3686785" cy="885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65" tIns="45665" rIns="45665" bIns="45665">
            <a:spAutoFit/>
          </a:bodyPr>
          <a:lstStyle/>
          <a:p>
            <a:pPr indent="11111" algn="l">
              <a:spcBef>
                <a:spcPts val="500"/>
              </a:spcBef>
              <a:defRPr b="1" sz="2400">
                <a:solidFill>
                  <a:srgbClr val="0432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Anomalous Precession Frequency, ⍵</a:t>
            </a:r>
            <a:r>
              <a:rPr baseline="-25000"/>
              <a:t>a</a:t>
            </a:r>
          </a:p>
        </p:txBody>
      </p:sp>
      <p:sp>
        <p:nvSpPr>
          <p:cNvPr id="431" name="Content Placeholder 2"/>
          <p:cNvSpPr txBox="1"/>
          <p:nvPr/>
        </p:nvSpPr>
        <p:spPr>
          <a:xfrm>
            <a:off x="8402182" y="8078340"/>
            <a:ext cx="6488373" cy="1163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65" tIns="45665" rIns="45665" bIns="45665">
            <a:spAutoFit/>
          </a:bodyPr>
          <a:lstStyle/>
          <a:p>
            <a:pPr indent="11111" algn="l">
              <a:spcBef>
                <a:spcPts val="600"/>
              </a:spcBef>
              <a:defRPr b="1" sz="2800">
                <a:solidFill>
                  <a:srgbClr val="00B05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Muon Distribution, M</a:t>
            </a:r>
            <a:r>
              <a:rPr baseline="-25000"/>
              <a:t>μ</a:t>
            </a:r>
            <a:endParaRPr baseline="-250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Beam Injection</a:t>
            </a:r>
          </a:p>
        </p:txBody>
      </p:sp>
      <p:sp>
        <p:nvSpPr>
          <p:cNvPr id="434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44" name="Group 2"/>
          <p:cNvGrpSpPr/>
          <p:nvPr/>
        </p:nvGrpSpPr>
        <p:grpSpPr>
          <a:xfrm>
            <a:off x="674541" y="1630608"/>
            <a:ext cx="8914611" cy="7200002"/>
            <a:chOff x="0" y="0"/>
            <a:chExt cx="8914610" cy="7200000"/>
          </a:xfrm>
        </p:grpSpPr>
        <p:grpSp>
          <p:nvGrpSpPr>
            <p:cNvPr id="438" name="Google Shape;266;p21"/>
            <p:cNvGrpSpPr/>
            <p:nvPr/>
          </p:nvGrpSpPr>
          <p:grpSpPr>
            <a:xfrm>
              <a:off x="0" y="0"/>
              <a:ext cx="8629036" cy="7200001"/>
              <a:chOff x="0" y="0"/>
              <a:chExt cx="8629035" cy="7200000"/>
            </a:xfrm>
          </p:grpSpPr>
          <p:pic>
            <p:nvPicPr>
              <p:cNvPr id="435" name="Google Shape;267;p21" descr="Google Shape;267;p21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8629036" cy="7200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6" name="Google Shape;268;p21"/>
              <p:cNvSpPr/>
              <p:nvPr/>
            </p:nvSpPr>
            <p:spPr>
              <a:xfrm>
                <a:off x="4819260" y="237878"/>
                <a:ext cx="485994" cy="538330"/>
              </a:xfrm>
              <a:prstGeom prst="roundRect">
                <a:avLst>
                  <a:gd name="adj" fmla="val 15000"/>
                </a:avLst>
              </a:prstGeom>
              <a:solidFill>
                <a:schemeClr val="accent4">
                  <a:hueOff val="-858837"/>
                  <a:lumOff val="-979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7" name="Google Shape;270;p21"/>
              <p:cNvSpPr txBox="1"/>
              <p:nvPr/>
            </p:nvSpPr>
            <p:spPr>
              <a:xfrm>
                <a:off x="4803935" y="289638"/>
                <a:ext cx="501319" cy="411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b="1" sz="2000">
                    <a:solidFill>
                      <a:srgbClr val="FFFFFF"/>
                    </a:solidFill>
                  </a:defRPr>
                </a:pPr>
                <a:r>
                  <a:t>μ</a:t>
                </a:r>
                <a:r>
                  <a:rPr baseline="30000"/>
                  <a:t>+</a:t>
                </a:r>
              </a:p>
            </p:txBody>
          </p:sp>
        </p:grpSp>
        <p:sp>
          <p:nvSpPr>
            <p:cNvPr id="439" name="Google Shape;272;p21"/>
            <p:cNvSpPr/>
            <p:nvPr/>
          </p:nvSpPr>
          <p:spPr>
            <a:xfrm rot="3933673">
              <a:off x="6610410" y="2964799"/>
              <a:ext cx="1942263" cy="383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89" fill="norm" stroke="1" extrusionOk="0">
                  <a:moveTo>
                    <a:pt x="0" y="11741"/>
                  </a:moveTo>
                  <a:cubicBezTo>
                    <a:pt x="2744" y="2977"/>
                    <a:pt x="7365" y="-1411"/>
                    <a:pt x="11940" y="404"/>
                  </a:cubicBezTo>
                  <a:cubicBezTo>
                    <a:pt x="16495" y="2211"/>
                    <a:pt x="20229" y="9859"/>
                    <a:pt x="21600" y="20189"/>
                  </a:cubicBezTo>
                </a:path>
              </a:pathLst>
            </a:custGeom>
            <a:noFill/>
            <a:ln w="762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269;p21"/>
            <p:cNvSpPr/>
            <p:nvPr/>
          </p:nvSpPr>
          <p:spPr>
            <a:xfrm rot="7044565">
              <a:off x="7609368" y="4096110"/>
              <a:ext cx="288083" cy="269937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269;p21"/>
            <p:cNvSpPr/>
            <p:nvPr/>
          </p:nvSpPr>
          <p:spPr>
            <a:xfrm rot="1737940">
              <a:off x="3534669" y="669520"/>
              <a:ext cx="1965339" cy="373063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TextBox 25"/>
            <p:cNvSpPr txBox="1"/>
            <p:nvPr/>
          </p:nvSpPr>
          <p:spPr>
            <a:xfrm>
              <a:off x="6416872" y="849174"/>
              <a:ext cx="2497739" cy="568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>
                  <a:solidFill>
                    <a:srgbClr val="FFFF00"/>
                  </a:solidFill>
                </a:defRPr>
              </a:pPr>
              <a:r>
                <a:t>Inflector </a:t>
              </a:r>
            </a:p>
            <a:p>
              <a:pPr>
                <a:defRPr b="1">
                  <a:solidFill>
                    <a:srgbClr val="FFFF00"/>
                  </a:solidFill>
                </a:defRPr>
              </a:pPr>
              <a:r>
                <a:t>magnet</a:t>
              </a:r>
            </a:p>
          </p:txBody>
        </p:sp>
        <p:sp>
          <p:nvSpPr>
            <p:cNvPr id="443" name="Rectangle 26"/>
            <p:cNvSpPr/>
            <p:nvPr/>
          </p:nvSpPr>
          <p:spPr>
            <a:xfrm rot="1982919">
              <a:off x="5729314" y="1547510"/>
              <a:ext cx="1230736" cy="587703"/>
            </a:xfrm>
            <a:prstGeom prst="rect">
              <a:avLst/>
            </a:prstGeom>
            <a:noFill/>
            <a:ln w="5715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445" name="Google Shape;263;p21" descr="Google Shape;263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1670" y="3061739"/>
            <a:ext cx="3375331" cy="3015538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TextBox 28"/>
          <p:cNvSpPr txBox="1"/>
          <p:nvPr/>
        </p:nvSpPr>
        <p:spPr>
          <a:xfrm>
            <a:off x="9879862" y="6299181"/>
            <a:ext cx="2740730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The time and spatial distribution of the beam is monitored at injection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Kicker Magnet</a:t>
            </a:r>
          </a:p>
        </p:txBody>
      </p:sp>
      <p:sp>
        <p:nvSpPr>
          <p:cNvPr id="449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65" name="Group 1"/>
          <p:cNvGrpSpPr/>
          <p:nvPr/>
        </p:nvGrpSpPr>
        <p:grpSpPr>
          <a:xfrm>
            <a:off x="146725" y="1990157"/>
            <a:ext cx="12711349" cy="6612709"/>
            <a:chOff x="0" y="0"/>
            <a:chExt cx="12711347" cy="6612707"/>
          </a:xfrm>
        </p:grpSpPr>
        <p:grpSp>
          <p:nvGrpSpPr>
            <p:cNvPr id="453" name="Google Shape;266;p21"/>
            <p:cNvGrpSpPr/>
            <p:nvPr/>
          </p:nvGrpSpPr>
          <p:grpSpPr>
            <a:xfrm>
              <a:off x="-1" y="0"/>
              <a:ext cx="8024595" cy="6612708"/>
              <a:chOff x="0" y="0"/>
              <a:chExt cx="8024593" cy="6612707"/>
            </a:xfrm>
          </p:grpSpPr>
          <p:pic>
            <p:nvPicPr>
              <p:cNvPr id="450" name="Google Shape;267;p21" descr="Google Shape;267;p21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8024594" cy="66127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1" name="Google Shape;268;p21"/>
              <p:cNvSpPr/>
              <p:nvPr/>
            </p:nvSpPr>
            <p:spPr>
              <a:xfrm>
                <a:off x="4356377" y="212366"/>
                <a:ext cx="439315" cy="480595"/>
              </a:xfrm>
              <a:prstGeom prst="roundRect">
                <a:avLst>
                  <a:gd name="adj" fmla="val 15000"/>
                </a:avLst>
              </a:prstGeom>
              <a:solidFill>
                <a:schemeClr val="accent4">
                  <a:hueOff val="-858837"/>
                  <a:lumOff val="-979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2" name="Google Shape;270;p21"/>
              <p:cNvSpPr txBox="1"/>
              <p:nvPr/>
            </p:nvSpPr>
            <p:spPr>
              <a:xfrm>
                <a:off x="4342524" y="236497"/>
                <a:ext cx="453168" cy="4117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b="1" sz="2000">
                    <a:solidFill>
                      <a:srgbClr val="FFFFFF"/>
                    </a:solidFill>
                  </a:defRPr>
                </a:pPr>
                <a:r>
                  <a:t>μ</a:t>
                </a:r>
                <a:r>
                  <a:rPr baseline="30000"/>
                  <a:t>+</a:t>
                </a:r>
              </a:p>
            </p:txBody>
          </p:sp>
        </p:grpSp>
        <p:sp>
          <p:nvSpPr>
            <p:cNvPr id="454" name="Google Shape;272;p21"/>
            <p:cNvSpPr/>
            <p:nvPr/>
          </p:nvSpPr>
          <p:spPr>
            <a:xfrm rot="3933673">
              <a:off x="5986366" y="2668686"/>
              <a:ext cx="1733961" cy="34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89" fill="norm" stroke="1" extrusionOk="0">
                  <a:moveTo>
                    <a:pt x="0" y="11741"/>
                  </a:moveTo>
                  <a:cubicBezTo>
                    <a:pt x="2744" y="2977"/>
                    <a:pt x="7365" y="-1411"/>
                    <a:pt x="11940" y="404"/>
                  </a:cubicBezTo>
                  <a:cubicBezTo>
                    <a:pt x="16495" y="2211"/>
                    <a:pt x="20229" y="9859"/>
                    <a:pt x="21600" y="20189"/>
                  </a:cubicBezTo>
                </a:path>
              </a:pathLst>
            </a:custGeom>
            <a:noFill/>
            <a:ln w="762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5" name="Google Shape;269;p21"/>
            <p:cNvSpPr/>
            <p:nvPr/>
          </p:nvSpPr>
          <p:spPr>
            <a:xfrm rot="7044565">
              <a:off x="6880113" y="3679305"/>
              <a:ext cx="257186" cy="244010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6" name="Google Shape;269;p21"/>
            <p:cNvSpPr/>
            <p:nvPr/>
          </p:nvSpPr>
          <p:spPr>
            <a:xfrm rot="1737940">
              <a:off x="3195170" y="621720"/>
              <a:ext cx="1776571" cy="333052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7" name="TextBox 33"/>
            <p:cNvSpPr txBox="1"/>
            <p:nvPr/>
          </p:nvSpPr>
          <p:spPr>
            <a:xfrm>
              <a:off x="5804933" y="782106"/>
              <a:ext cx="2249052" cy="568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b="1">
                  <a:solidFill>
                    <a:srgbClr val="FFFF00"/>
                  </a:solidFill>
                </a:defRPr>
              </a:pPr>
              <a:r>
                <a:t>Inflector </a:t>
              </a:r>
            </a:p>
            <a:p>
              <a:pPr>
                <a:defRPr b="1">
                  <a:solidFill>
                    <a:srgbClr val="FFFF00"/>
                  </a:solidFill>
                </a:defRPr>
              </a:pPr>
              <a:r>
                <a:t>magnet</a:t>
              </a:r>
            </a:p>
          </p:txBody>
        </p:sp>
        <p:sp>
          <p:nvSpPr>
            <p:cNvPr id="458" name="Rectangle 34"/>
            <p:cNvSpPr/>
            <p:nvPr/>
          </p:nvSpPr>
          <p:spPr>
            <a:xfrm rot="1982919">
              <a:off x="5179023" y="1405548"/>
              <a:ext cx="1112525" cy="524674"/>
            </a:xfrm>
            <a:prstGeom prst="rect">
              <a:avLst/>
            </a:prstGeom>
            <a:noFill/>
            <a:ln w="5715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59" name="Google Shape;285;p22" descr="Google Shape;285;p2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03964" y="248199"/>
              <a:ext cx="3907384" cy="3494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0" name="Google Shape;287;p22"/>
            <p:cNvSpPr/>
            <p:nvPr/>
          </p:nvSpPr>
          <p:spPr>
            <a:xfrm rot="2065140">
              <a:off x="5815088" y="3510892"/>
              <a:ext cx="435977" cy="1740627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4901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1" name="Google Shape;289;p22"/>
            <p:cNvSpPr/>
            <p:nvPr/>
          </p:nvSpPr>
          <p:spPr>
            <a:xfrm flipV="1">
              <a:off x="6525013" y="248200"/>
              <a:ext cx="2222525" cy="3415063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2" name="Google Shape;290;p22"/>
            <p:cNvSpPr/>
            <p:nvPr/>
          </p:nvSpPr>
          <p:spPr>
            <a:xfrm flipH="1">
              <a:off x="5541140" y="3742873"/>
              <a:ext cx="5181456" cy="1356276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63" name="Google Shape;291;p22"/>
            <p:cNvSpPr/>
            <p:nvPr/>
          </p:nvSpPr>
          <p:spPr>
            <a:xfrm>
              <a:off x="8747536" y="248199"/>
              <a:ext cx="3950119" cy="3494675"/>
            </a:xfrm>
            <a:prstGeom prst="rect">
              <a:avLst/>
            </a:prstGeom>
            <a:noFill/>
            <a:ln w="10160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4" name="TextBox 40"/>
            <p:cNvSpPr txBox="1"/>
            <p:nvPr/>
          </p:nvSpPr>
          <p:spPr>
            <a:xfrm>
              <a:off x="9196540" y="4916561"/>
              <a:ext cx="3052111" cy="853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2F2F2F"/>
                  </a:solidFill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pPr/>
              <a:r>
                <a:t>The beam is kicked onto the correct orbit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Beam Focussing</a:t>
            </a:r>
          </a:p>
        </p:txBody>
      </p:sp>
      <p:sp>
        <p:nvSpPr>
          <p:cNvPr id="468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85" name="Group 2"/>
          <p:cNvGrpSpPr/>
          <p:nvPr/>
        </p:nvGrpSpPr>
        <p:grpSpPr>
          <a:xfrm>
            <a:off x="72944" y="1616891"/>
            <a:ext cx="12854121" cy="6443374"/>
            <a:chOff x="0" y="0"/>
            <a:chExt cx="12854118" cy="6443372"/>
          </a:xfrm>
        </p:grpSpPr>
        <p:grpSp>
          <p:nvGrpSpPr>
            <p:cNvPr id="472" name="Google Shape;266;p21"/>
            <p:cNvGrpSpPr/>
            <p:nvPr/>
          </p:nvGrpSpPr>
          <p:grpSpPr>
            <a:xfrm>
              <a:off x="-1" y="0"/>
              <a:ext cx="7819106" cy="6443373"/>
              <a:chOff x="0" y="0"/>
              <a:chExt cx="7819104" cy="6443372"/>
            </a:xfrm>
          </p:grpSpPr>
          <p:pic>
            <p:nvPicPr>
              <p:cNvPr id="469" name="Google Shape;267;p21" descr="Google Shape;267;p21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7819105" cy="64433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0" name="Google Shape;268;p21"/>
              <p:cNvSpPr/>
              <p:nvPr/>
            </p:nvSpPr>
            <p:spPr>
              <a:xfrm>
                <a:off x="4244821" y="206928"/>
                <a:ext cx="428066" cy="468289"/>
              </a:xfrm>
              <a:prstGeom prst="roundRect">
                <a:avLst>
                  <a:gd name="adj" fmla="val 15000"/>
                </a:avLst>
              </a:prstGeom>
              <a:solidFill>
                <a:schemeClr val="accent4">
                  <a:hueOff val="-858837"/>
                  <a:lumOff val="-979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270;p21"/>
              <p:cNvSpPr txBox="1"/>
              <p:nvPr/>
            </p:nvSpPr>
            <p:spPr>
              <a:xfrm>
                <a:off x="4231324" y="225169"/>
                <a:ext cx="441564" cy="4117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b="1" sz="2000">
                    <a:solidFill>
                      <a:srgbClr val="FFFFFF"/>
                    </a:solidFill>
                  </a:defRPr>
                </a:pPr>
                <a:r>
                  <a:t>μ</a:t>
                </a:r>
                <a:r>
                  <a:rPr baseline="30000"/>
                  <a:t>+</a:t>
                </a:r>
              </a:p>
            </p:txBody>
          </p:sp>
        </p:grpSp>
        <p:sp>
          <p:nvSpPr>
            <p:cNvPr id="473" name="Google Shape;269;p21"/>
            <p:cNvSpPr/>
            <p:nvPr/>
          </p:nvSpPr>
          <p:spPr>
            <a:xfrm rot="1737940">
              <a:off x="3113350" y="605799"/>
              <a:ext cx="1731077" cy="324524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74" name="Google Shape;304;p23" descr="Google Shape;304;p2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696" t="0" r="5451" b="1"/>
            <a:stretch>
              <a:fillRect/>
            </a:stretch>
          </p:blipFill>
          <p:spPr>
            <a:xfrm>
              <a:off x="8211759" y="2826725"/>
              <a:ext cx="4578707" cy="3231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5" name="Google Shape;305;p23" descr="Google Shape;305;p2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22078" y="3354096"/>
              <a:ext cx="2374264" cy="2236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6" name="Google Shape;307;p23"/>
            <p:cNvSpPr/>
            <p:nvPr/>
          </p:nvSpPr>
          <p:spPr>
            <a:xfrm rot="5037409">
              <a:off x="4293573" y="3726376"/>
              <a:ext cx="634933" cy="3045595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4901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7" name="Google Shape;308;p23"/>
            <p:cNvSpPr/>
            <p:nvPr/>
          </p:nvSpPr>
          <p:spPr>
            <a:xfrm rot="5037409">
              <a:off x="2781451" y="143589"/>
              <a:ext cx="493803" cy="2367111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4901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8" name="Google Shape;309;p23"/>
            <p:cNvSpPr/>
            <p:nvPr/>
          </p:nvSpPr>
          <p:spPr>
            <a:xfrm rot="19997571">
              <a:off x="6315689" y="1478666"/>
              <a:ext cx="568881" cy="2250871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4901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9" name="Google Shape;310;p23"/>
            <p:cNvSpPr/>
            <p:nvPr/>
          </p:nvSpPr>
          <p:spPr>
            <a:xfrm rot="19997571">
              <a:off x="724251" y="2477723"/>
              <a:ext cx="699387" cy="2548025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4901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0" name="Google Shape;311;p23"/>
            <p:cNvSpPr/>
            <p:nvPr/>
          </p:nvSpPr>
          <p:spPr>
            <a:xfrm>
              <a:off x="8188094" y="2745936"/>
              <a:ext cx="4666025" cy="3356744"/>
            </a:xfrm>
            <a:prstGeom prst="rect">
              <a:avLst/>
            </a:prstGeom>
            <a:noFill/>
            <a:ln w="10160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1" name="Google Shape;312;p23"/>
            <p:cNvSpPr/>
            <p:nvPr/>
          </p:nvSpPr>
          <p:spPr>
            <a:xfrm>
              <a:off x="3563876" y="5569282"/>
              <a:ext cx="4617032" cy="573477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82" name="Google Shape;313;p23"/>
            <p:cNvSpPr/>
            <p:nvPr/>
          </p:nvSpPr>
          <p:spPr>
            <a:xfrm flipV="1">
              <a:off x="3709550" y="2761683"/>
              <a:ext cx="4478544" cy="2296355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83" name="Rectangle 45"/>
            <p:cNvSpPr txBox="1"/>
            <p:nvPr/>
          </p:nvSpPr>
          <p:spPr>
            <a:xfrm>
              <a:off x="8282168" y="409403"/>
              <a:ext cx="4254080" cy="161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500">
                  <a:solidFill>
                    <a:srgbClr val="2F2F2F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t>Focus the muons vertically</a:t>
              </a:r>
            </a:p>
            <a:p>
              <a:pPr indent="127000">
                <a:defRPr sz="2500">
                  <a:solidFill>
                    <a:srgbClr val="2F2F2F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</a:p>
            <a:p>
              <a:pPr>
                <a:defRPr sz="2500">
                  <a:solidFill>
                    <a:srgbClr val="2F2F2F"/>
                  </a:solidFill>
                  <a:latin typeface="Cambria"/>
                  <a:ea typeface="Cambria"/>
                  <a:cs typeface="Cambria"/>
                  <a:sym typeface="Cambria"/>
                </a:defRPr>
              </a:pPr>
              <a:r>
                <a:t>Aluminium electrodes cover ~43% of total circumference </a:t>
              </a:r>
            </a:p>
          </p:txBody>
        </p:sp>
        <p:sp>
          <p:nvSpPr>
            <p:cNvPr id="484" name="Slide Number Placeholder 23"/>
            <p:cNvSpPr txBox="1"/>
            <p:nvPr/>
          </p:nvSpPr>
          <p:spPr>
            <a:xfrm>
              <a:off x="9361838" y="5846210"/>
              <a:ext cx="2925824" cy="3143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/>
              <a:r>
                <a:t>6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Calorimeters</a:t>
            </a:r>
          </a:p>
        </p:txBody>
      </p:sp>
      <p:sp>
        <p:nvSpPr>
          <p:cNvPr id="488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29" name="Group 1"/>
          <p:cNvGrpSpPr/>
          <p:nvPr/>
        </p:nvGrpSpPr>
        <p:grpSpPr>
          <a:xfrm>
            <a:off x="-2" y="1956608"/>
            <a:ext cx="12988747" cy="6340729"/>
            <a:chOff x="0" y="0"/>
            <a:chExt cx="12988744" cy="6340728"/>
          </a:xfrm>
        </p:grpSpPr>
        <p:grpSp>
          <p:nvGrpSpPr>
            <p:cNvPr id="492" name="Google Shape;266;p21"/>
            <p:cNvGrpSpPr/>
            <p:nvPr/>
          </p:nvGrpSpPr>
          <p:grpSpPr>
            <a:xfrm>
              <a:off x="0" y="0"/>
              <a:ext cx="7694545" cy="6340729"/>
              <a:chOff x="0" y="0"/>
              <a:chExt cx="7694544" cy="6340728"/>
            </a:xfrm>
          </p:grpSpPr>
          <p:pic>
            <p:nvPicPr>
              <p:cNvPr id="489" name="Google Shape;267;p21" descr="Google Shape;267;p21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7694545" cy="63407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90" name="Google Shape;268;p21"/>
              <p:cNvSpPr/>
              <p:nvPr/>
            </p:nvSpPr>
            <p:spPr>
              <a:xfrm>
                <a:off x="4177200" y="203631"/>
                <a:ext cx="421247" cy="460829"/>
              </a:xfrm>
              <a:prstGeom prst="roundRect">
                <a:avLst>
                  <a:gd name="adj" fmla="val 15000"/>
                </a:avLst>
              </a:prstGeom>
              <a:solidFill>
                <a:schemeClr val="accent4">
                  <a:hueOff val="-858837"/>
                  <a:lumOff val="-979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270;p21"/>
              <p:cNvSpPr txBox="1"/>
              <p:nvPr/>
            </p:nvSpPr>
            <p:spPr>
              <a:xfrm>
                <a:off x="4163917" y="218302"/>
                <a:ext cx="434529" cy="411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b="1" sz="2000">
                    <a:solidFill>
                      <a:srgbClr val="FFFFFF"/>
                    </a:solidFill>
                  </a:defRPr>
                </a:pPr>
                <a:r>
                  <a:t>μ</a:t>
                </a:r>
                <a:r>
                  <a:rPr baseline="30000"/>
                  <a:t>+</a:t>
                </a:r>
              </a:p>
            </p:txBody>
          </p:sp>
        </p:grpSp>
        <p:sp>
          <p:nvSpPr>
            <p:cNvPr id="493" name="Google Shape;269;p21"/>
            <p:cNvSpPr/>
            <p:nvPr/>
          </p:nvSpPr>
          <p:spPr>
            <a:xfrm rot="1737940">
              <a:off x="3063754" y="596149"/>
              <a:ext cx="1703500" cy="319354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94" name="Google Shape;327;p24" descr="Google Shape;327;p2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961173" y="231289"/>
              <a:ext cx="2971521" cy="3581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Google Shape;328;p24" descr="Google Shape;328;p2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00251" y="4216166"/>
              <a:ext cx="2742406" cy="17762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Google Shape;329;p24" descr="Google Shape;329;p2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10846037" y="3929046"/>
              <a:ext cx="1834062" cy="2451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7" name="Google Shape;330;p24"/>
            <p:cNvSpPr/>
            <p:nvPr/>
          </p:nvSpPr>
          <p:spPr>
            <a:xfrm>
              <a:off x="9035942" y="281865"/>
              <a:ext cx="2869126" cy="3489779"/>
            </a:xfrm>
            <a:prstGeom prst="rect">
              <a:avLst/>
            </a:prstGeom>
            <a:noFill/>
            <a:ln w="10160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8" name="Google Shape;332;p24"/>
            <p:cNvSpPr/>
            <p:nvPr/>
          </p:nvSpPr>
          <p:spPr>
            <a:xfrm>
              <a:off x="7793542" y="4237694"/>
              <a:ext cx="2684302" cy="1770901"/>
            </a:xfrm>
            <a:prstGeom prst="rect">
              <a:avLst/>
            </a:prstGeom>
            <a:noFill/>
            <a:ln w="10160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9" name="Google Shape;333;p24"/>
            <p:cNvSpPr/>
            <p:nvPr/>
          </p:nvSpPr>
          <p:spPr>
            <a:xfrm>
              <a:off x="10547294" y="4243956"/>
              <a:ext cx="2381904" cy="1764637"/>
            </a:xfrm>
            <a:prstGeom prst="rect">
              <a:avLst/>
            </a:prstGeom>
            <a:noFill/>
            <a:ln w="10160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0" name="Google Shape;334;p24"/>
            <p:cNvSpPr/>
            <p:nvPr/>
          </p:nvSpPr>
          <p:spPr>
            <a:xfrm>
              <a:off x="10765198" y="549635"/>
              <a:ext cx="778105" cy="863673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1" name="Google Shape;352;p24"/>
            <p:cNvSpPr/>
            <p:nvPr/>
          </p:nvSpPr>
          <p:spPr>
            <a:xfrm>
              <a:off x="4855836" y="1574315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2" name="Google Shape;359;p24"/>
            <p:cNvSpPr/>
            <p:nvPr/>
          </p:nvSpPr>
          <p:spPr>
            <a:xfrm flipV="1">
              <a:off x="5063397" y="281866"/>
              <a:ext cx="3972545" cy="1292450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03" name="Google Shape;361;p24"/>
            <p:cNvSpPr/>
            <p:nvPr/>
          </p:nvSpPr>
          <p:spPr>
            <a:xfrm flipH="1">
              <a:off x="7790518" y="981471"/>
              <a:ext cx="2974681" cy="3268109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04" name="Google Shape;363;p24"/>
            <p:cNvSpPr/>
            <p:nvPr/>
          </p:nvSpPr>
          <p:spPr>
            <a:xfrm>
              <a:off x="11541003" y="804274"/>
              <a:ext cx="1388195" cy="3411893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05" name="Google Shape;364;p24"/>
            <p:cNvSpPr/>
            <p:nvPr/>
          </p:nvSpPr>
          <p:spPr>
            <a:xfrm>
              <a:off x="5063397" y="2021883"/>
              <a:ext cx="3897777" cy="1709681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06" name="Google Shape;352;p24"/>
            <p:cNvSpPr/>
            <p:nvPr/>
          </p:nvSpPr>
          <p:spPr>
            <a:xfrm>
              <a:off x="5300429" y="1786725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7" name="Google Shape;352;p24"/>
            <p:cNvSpPr/>
            <p:nvPr/>
          </p:nvSpPr>
          <p:spPr>
            <a:xfrm>
              <a:off x="5680619" y="2158608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8" name="Google Shape;352;p24"/>
            <p:cNvSpPr/>
            <p:nvPr/>
          </p:nvSpPr>
          <p:spPr>
            <a:xfrm>
              <a:off x="5925408" y="2606177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9" name="Google Shape;352;p24"/>
            <p:cNvSpPr/>
            <p:nvPr/>
          </p:nvSpPr>
          <p:spPr>
            <a:xfrm>
              <a:off x="4404470" y="1413610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0" name="Google Shape;352;p24"/>
            <p:cNvSpPr/>
            <p:nvPr/>
          </p:nvSpPr>
          <p:spPr>
            <a:xfrm>
              <a:off x="3899510" y="1305566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1" name="Google Shape;352;p24"/>
            <p:cNvSpPr/>
            <p:nvPr/>
          </p:nvSpPr>
          <p:spPr>
            <a:xfrm>
              <a:off x="3414257" y="1313146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2" name="Google Shape;352;p24"/>
            <p:cNvSpPr/>
            <p:nvPr/>
          </p:nvSpPr>
          <p:spPr>
            <a:xfrm>
              <a:off x="2943029" y="1361129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3" name="Google Shape;352;p24"/>
            <p:cNvSpPr/>
            <p:nvPr/>
          </p:nvSpPr>
          <p:spPr>
            <a:xfrm>
              <a:off x="2467601" y="1491966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4" name="Google Shape;352;p24"/>
            <p:cNvSpPr/>
            <p:nvPr/>
          </p:nvSpPr>
          <p:spPr>
            <a:xfrm>
              <a:off x="2012579" y="1637394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5" name="Google Shape;352;p24"/>
            <p:cNvSpPr/>
            <p:nvPr/>
          </p:nvSpPr>
          <p:spPr>
            <a:xfrm>
              <a:off x="1580458" y="1865781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6" name="Google Shape;352;p24"/>
            <p:cNvSpPr/>
            <p:nvPr/>
          </p:nvSpPr>
          <p:spPr>
            <a:xfrm>
              <a:off x="1227812" y="2210065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7" name="Google Shape;352;p24"/>
            <p:cNvSpPr/>
            <p:nvPr/>
          </p:nvSpPr>
          <p:spPr>
            <a:xfrm>
              <a:off x="1042236" y="2660247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8" name="Google Shape;352;p24"/>
            <p:cNvSpPr/>
            <p:nvPr/>
          </p:nvSpPr>
          <p:spPr>
            <a:xfrm>
              <a:off x="1074281" y="3223355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9" name="Google Shape;352;p24"/>
            <p:cNvSpPr/>
            <p:nvPr/>
          </p:nvSpPr>
          <p:spPr>
            <a:xfrm>
              <a:off x="1679943" y="4086413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0" name="Google Shape;352;p24"/>
            <p:cNvSpPr/>
            <p:nvPr/>
          </p:nvSpPr>
          <p:spPr>
            <a:xfrm>
              <a:off x="2142322" y="4437940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1" name="Google Shape;352;p24"/>
            <p:cNvSpPr/>
            <p:nvPr/>
          </p:nvSpPr>
          <p:spPr>
            <a:xfrm>
              <a:off x="2854260" y="4606085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2" name="Google Shape;352;p24"/>
            <p:cNvSpPr/>
            <p:nvPr/>
          </p:nvSpPr>
          <p:spPr>
            <a:xfrm>
              <a:off x="3639710" y="4656741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3" name="Google Shape;352;p24"/>
            <p:cNvSpPr/>
            <p:nvPr/>
          </p:nvSpPr>
          <p:spPr>
            <a:xfrm>
              <a:off x="4425159" y="4549039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4" name="Google Shape;352;p24"/>
            <p:cNvSpPr/>
            <p:nvPr/>
          </p:nvSpPr>
          <p:spPr>
            <a:xfrm>
              <a:off x="5055036" y="4322910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5" name="Google Shape;352;p24"/>
            <p:cNvSpPr/>
            <p:nvPr/>
          </p:nvSpPr>
          <p:spPr>
            <a:xfrm>
              <a:off x="5596401" y="4002462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6" name="Google Shape;352;p24"/>
            <p:cNvSpPr/>
            <p:nvPr/>
          </p:nvSpPr>
          <p:spPr>
            <a:xfrm>
              <a:off x="5936078" y="3563565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7" name="Google Shape;352;p24"/>
            <p:cNvSpPr/>
            <p:nvPr/>
          </p:nvSpPr>
          <p:spPr>
            <a:xfrm>
              <a:off x="1314189" y="3731563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8" name="Google Shape;352;p24"/>
            <p:cNvSpPr/>
            <p:nvPr/>
          </p:nvSpPr>
          <p:spPr>
            <a:xfrm>
              <a:off x="6093655" y="3086904"/>
              <a:ext cx="415123" cy="447569"/>
            </a:xfrm>
            <a:prstGeom prst="ellips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Trackers</a:t>
            </a:r>
          </a:p>
        </p:txBody>
      </p:sp>
      <p:sp>
        <p:nvSpPr>
          <p:cNvPr id="532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49" name="Group 2"/>
          <p:cNvGrpSpPr/>
          <p:nvPr/>
        </p:nvGrpSpPr>
        <p:grpSpPr>
          <a:xfrm>
            <a:off x="5210" y="1719540"/>
            <a:ext cx="12901568" cy="6510063"/>
            <a:chOff x="0" y="0"/>
            <a:chExt cx="12901566" cy="6510062"/>
          </a:xfrm>
        </p:grpSpPr>
        <p:grpSp>
          <p:nvGrpSpPr>
            <p:cNvPr id="536" name="Google Shape;266;p21"/>
            <p:cNvGrpSpPr/>
            <p:nvPr/>
          </p:nvGrpSpPr>
          <p:grpSpPr>
            <a:xfrm>
              <a:off x="-1" y="0"/>
              <a:ext cx="7900034" cy="6510063"/>
              <a:chOff x="0" y="0"/>
              <a:chExt cx="7900033" cy="6510062"/>
            </a:xfrm>
          </p:grpSpPr>
          <p:pic>
            <p:nvPicPr>
              <p:cNvPr id="533" name="Google Shape;267;p21" descr="Google Shape;267;p21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7900034" cy="6510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34" name="Google Shape;268;p21"/>
              <p:cNvSpPr/>
              <p:nvPr/>
            </p:nvSpPr>
            <p:spPr>
              <a:xfrm>
                <a:off x="4288756" y="209070"/>
                <a:ext cx="432496" cy="473135"/>
              </a:xfrm>
              <a:prstGeom prst="roundRect">
                <a:avLst>
                  <a:gd name="adj" fmla="val 15000"/>
                </a:avLst>
              </a:prstGeom>
              <a:solidFill>
                <a:schemeClr val="accent4">
                  <a:hueOff val="-858837"/>
                  <a:lumOff val="-979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270;p21"/>
              <p:cNvSpPr txBox="1"/>
              <p:nvPr/>
            </p:nvSpPr>
            <p:spPr>
              <a:xfrm>
                <a:off x="4275118" y="229630"/>
                <a:ext cx="446134" cy="4117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b="1" sz="2000">
                    <a:solidFill>
                      <a:srgbClr val="FFFFFF"/>
                    </a:solidFill>
                  </a:defRPr>
                </a:pPr>
                <a:r>
                  <a:t>μ</a:t>
                </a:r>
                <a:r>
                  <a:rPr baseline="30000"/>
                  <a:t>+</a:t>
                </a:r>
              </a:p>
            </p:txBody>
          </p:sp>
        </p:grpSp>
        <p:sp>
          <p:nvSpPr>
            <p:cNvPr id="537" name="Google Shape;377;p25"/>
            <p:cNvSpPr/>
            <p:nvPr/>
          </p:nvSpPr>
          <p:spPr>
            <a:xfrm flipV="1">
              <a:off x="1400695" y="2971710"/>
              <a:ext cx="7128206" cy="902868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38" name="Google Shape;378;p25"/>
            <p:cNvSpPr/>
            <p:nvPr/>
          </p:nvSpPr>
          <p:spPr>
            <a:xfrm>
              <a:off x="1101421" y="3276031"/>
              <a:ext cx="598547" cy="598547"/>
            </a:xfrm>
            <a:prstGeom prst="ellipse">
              <a:avLst/>
            </a:prstGeom>
            <a:noFill/>
            <a:ln w="5715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9" name="Google Shape;380;p25"/>
            <p:cNvSpPr txBox="1"/>
            <p:nvPr/>
          </p:nvSpPr>
          <p:spPr>
            <a:xfrm>
              <a:off x="8949583" y="3176156"/>
              <a:ext cx="3389641" cy="376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>
                <a:defRPr b="1" sz="1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2 Tracking stations</a:t>
              </a:r>
            </a:p>
          </p:txBody>
        </p:sp>
        <p:pic>
          <p:nvPicPr>
            <p:cNvPr id="540" name="Google Shape;382;p25" descr="Google Shape;382;p2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40519" y="3586591"/>
              <a:ext cx="3807769" cy="1910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1" name="Google Shape;383;p25"/>
            <p:cNvSpPr/>
            <p:nvPr/>
          </p:nvSpPr>
          <p:spPr>
            <a:xfrm>
              <a:off x="2236560" y="1511579"/>
              <a:ext cx="598547" cy="598547"/>
            </a:xfrm>
            <a:prstGeom prst="ellipse">
              <a:avLst/>
            </a:prstGeom>
            <a:noFill/>
            <a:ln w="5715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2" name="Google Shape;384;p25"/>
            <p:cNvSpPr/>
            <p:nvPr/>
          </p:nvSpPr>
          <p:spPr>
            <a:xfrm>
              <a:off x="2535834" y="2110124"/>
              <a:ext cx="5944072" cy="850975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543" name="Google Shape;386;p25" descr="Google Shape;386;p2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63755" y="209070"/>
              <a:ext cx="4337812" cy="2762640"/>
            </a:xfrm>
            <a:prstGeom prst="rect">
              <a:avLst/>
            </a:prstGeom>
            <a:ln w="28575" cap="flat">
              <a:solidFill>
                <a:srgbClr val="FFFFFF"/>
              </a:solidFill>
              <a:prstDash val="solid"/>
              <a:round/>
            </a:ln>
            <a:effectLst/>
          </p:spPr>
        </p:pic>
        <p:sp>
          <p:nvSpPr>
            <p:cNvPr id="544" name="Google Shape;387;p25"/>
            <p:cNvSpPr/>
            <p:nvPr/>
          </p:nvSpPr>
          <p:spPr>
            <a:xfrm>
              <a:off x="8539362" y="178908"/>
              <a:ext cx="4351742" cy="2782190"/>
            </a:xfrm>
            <a:prstGeom prst="rect">
              <a:avLst/>
            </a:prstGeom>
            <a:noFill/>
            <a:ln w="10160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5" name="Google Shape;269;p21"/>
            <p:cNvSpPr/>
            <p:nvPr/>
          </p:nvSpPr>
          <p:spPr>
            <a:xfrm rot="1737940">
              <a:off x="2777501" y="577247"/>
              <a:ext cx="1748994" cy="327883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4">
                <a:hueOff val="-858837"/>
                <a:lumOff val="-979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6" name="Google Shape;385;p25"/>
            <p:cNvSpPr/>
            <p:nvPr/>
          </p:nvSpPr>
          <p:spPr>
            <a:xfrm flipV="1">
              <a:off x="2535834" y="209070"/>
              <a:ext cx="5993067" cy="1302510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47" name="Google Shape;379;p25"/>
            <p:cNvSpPr/>
            <p:nvPr/>
          </p:nvSpPr>
          <p:spPr>
            <a:xfrm flipV="1">
              <a:off x="1189076" y="174249"/>
              <a:ext cx="7350287" cy="3189438"/>
            </a:xfrm>
            <a:prstGeom prst="line">
              <a:avLst/>
            </a:prstGeom>
            <a:noFill/>
            <a:ln w="57150" cap="flat">
              <a:solidFill>
                <a:srgbClr val="FF0D0C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48" name="TextBox 87"/>
            <p:cNvSpPr txBox="1"/>
            <p:nvPr/>
          </p:nvSpPr>
          <p:spPr>
            <a:xfrm>
              <a:off x="7945753" y="5428665"/>
              <a:ext cx="4899632" cy="853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2F2F2F"/>
                  </a:solidFill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pPr/>
              <a:r>
                <a:t>Non-destructive measurement of the beam profile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52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5332" y="4876800"/>
            <a:ext cx="4437239" cy="1392076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Straight Arrow Connector 38"/>
          <p:cNvSpPr/>
          <p:nvPr/>
        </p:nvSpPr>
        <p:spPr>
          <a:xfrm flipV="1">
            <a:off x="7530278" y="3746522"/>
            <a:ext cx="1647590" cy="1129797"/>
          </a:xfrm>
          <a:prstGeom prst="line">
            <a:avLst/>
          </a:prstGeom>
          <a:ln w="38100">
            <a:solidFill>
              <a:srgbClr val="0432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4" name="Straight Arrow Connector 39"/>
          <p:cNvSpPr/>
          <p:nvPr/>
        </p:nvSpPr>
        <p:spPr>
          <a:xfrm flipH="1">
            <a:off x="3352800" y="6223488"/>
            <a:ext cx="1986922" cy="239243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5" name="Straight Arrow Connector 40"/>
          <p:cNvSpPr/>
          <p:nvPr/>
        </p:nvSpPr>
        <p:spPr>
          <a:xfrm>
            <a:off x="7065272" y="6223488"/>
            <a:ext cx="1175748" cy="2392434"/>
          </a:xfrm>
          <a:prstGeom prst="line">
            <a:avLst/>
          </a:prstGeom>
          <a:ln w="38100">
            <a:solidFill>
              <a:srgbClr val="00B05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6" name="Content Placeholder 2"/>
          <p:cNvSpPr txBox="1"/>
          <p:nvPr/>
        </p:nvSpPr>
        <p:spPr>
          <a:xfrm>
            <a:off x="8738237" y="2620841"/>
            <a:ext cx="3920038" cy="99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65" tIns="45665" rIns="45665" bIns="45665">
            <a:spAutoFit/>
          </a:bodyPr>
          <a:lstStyle/>
          <a:p>
            <a:pPr indent="11111" algn="l">
              <a:spcBef>
                <a:spcPts val="600"/>
              </a:spcBef>
              <a:defRPr b="1" sz="280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Anomalous Precession Frequency, ⍵</a:t>
            </a:r>
            <a:r>
              <a:rPr baseline="-25000"/>
              <a:t>a</a:t>
            </a:r>
          </a:p>
        </p:txBody>
      </p:sp>
      <p:sp>
        <p:nvSpPr>
          <p:cNvPr id="557" name="Content Placeholder 2"/>
          <p:cNvSpPr txBox="1"/>
          <p:nvPr/>
        </p:nvSpPr>
        <p:spPr>
          <a:xfrm>
            <a:off x="6892314" y="8792605"/>
            <a:ext cx="6488373" cy="113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65" tIns="45665" rIns="45665" bIns="45665">
            <a:spAutoFit/>
          </a:bodyPr>
          <a:lstStyle/>
          <a:p>
            <a:pPr indent="11111" algn="l">
              <a:spcBef>
                <a:spcPts val="600"/>
              </a:spcBef>
              <a:defRPr b="1" sz="280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Muon Distribution, M</a:t>
            </a:r>
            <a:r>
              <a:rPr baseline="-25000"/>
              <a:t>μ</a:t>
            </a:r>
            <a:endParaRPr baseline="-25000"/>
          </a:p>
        </p:txBody>
      </p:sp>
      <p:sp>
        <p:nvSpPr>
          <p:cNvPr id="558" name="Rectangle 44"/>
          <p:cNvSpPr txBox="1"/>
          <p:nvPr/>
        </p:nvSpPr>
        <p:spPr>
          <a:xfrm>
            <a:off x="825617" y="8792605"/>
            <a:ext cx="3924351" cy="57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indent="11111">
              <a:defRPr b="1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Magnetic Field Map, ω</a:t>
            </a:r>
            <a:r>
              <a:rPr baseline="30000"/>
              <a:t>ʹ</a:t>
            </a:r>
            <a:r>
              <a:rPr baseline="-25000"/>
              <a:t>p</a:t>
            </a:r>
          </a:p>
        </p:txBody>
      </p:sp>
      <p:sp>
        <p:nvSpPr>
          <p:cNvPr id="559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What We Actually Measure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The Magnetic Field</a:t>
            </a:r>
          </a:p>
        </p:txBody>
      </p:sp>
      <p:sp>
        <p:nvSpPr>
          <p:cNvPr id="562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6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2663" y="5601077"/>
            <a:ext cx="4835450" cy="3913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5328" y="1378985"/>
            <a:ext cx="4297681" cy="31299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1" name="Group 22"/>
          <p:cNvGrpSpPr/>
          <p:nvPr/>
        </p:nvGrpSpPr>
        <p:grpSpPr>
          <a:xfrm>
            <a:off x="162998" y="926772"/>
            <a:ext cx="5161041" cy="6234179"/>
            <a:chOff x="0" y="0"/>
            <a:chExt cx="5161040" cy="6234177"/>
          </a:xfrm>
        </p:grpSpPr>
        <p:pic>
          <p:nvPicPr>
            <p:cNvPr id="565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90439"/>
              <a:ext cx="5161041" cy="5616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6" name="Rounded Rectangle 24"/>
            <p:cNvSpPr/>
            <p:nvPr/>
          </p:nvSpPr>
          <p:spPr>
            <a:xfrm>
              <a:off x="1305325" y="401188"/>
              <a:ext cx="3294396" cy="586296"/>
            </a:xfrm>
            <a:prstGeom prst="roundRect">
              <a:avLst>
                <a:gd name="adj" fmla="val 16667"/>
              </a:avLst>
            </a:prstGeom>
            <a:noFill/>
            <a:ln w="38100" cap="flat">
              <a:solidFill>
                <a:srgbClr val="0070C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67" name="Rounded Rectangle 25"/>
            <p:cNvSpPr/>
            <p:nvPr/>
          </p:nvSpPr>
          <p:spPr>
            <a:xfrm>
              <a:off x="1305325" y="5283256"/>
              <a:ext cx="3294396" cy="586295"/>
            </a:xfrm>
            <a:prstGeom prst="roundRect">
              <a:avLst>
                <a:gd name="adj" fmla="val 16667"/>
              </a:avLst>
            </a:prstGeom>
            <a:noFill/>
            <a:ln w="38100" cap="flat">
              <a:solidFill>
                <a:schemeClr val="accent4">
                  <a:hueOff val="-858837"/>
                  <a:lumOff val="-9791"/>
                </a:schemeClr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chemeClr val="accent4">
                      <a:hueOff val="-858837"/>
                      <a:lumOff val="-9791"/>
                    </a:schemeClr>
                  </a:solidFill>
                </a:defRPr>
              </a:pPr>
            </a:p>
          </p:txBody>
        </p:sp>
        <p:sp>
          <p:nvSpPr>
            <p:cNvPr id="568" name="TextBox 26"/>
            <p:cNvSpPr txBox="1"/>
            <p:nvPr/>
          </p:nvSpPr>
          <p:spPr>
            <a:xfrm>
              <a:off x="1281795" y="1433672"/>
              <a:ext cx="706399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>
                <a:defRPr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Trolley</a:t>
              </a:r>
            </a:p>
          </p:txBody>
        </p:sp>
        <p:sp>
          <p:nvSpPr>
            <p:cNvPr id="569" name="TextBox 27"/>
            <p:cNvSpPr txBox="1"/>
            <p:nvPr/>
          </p:nvSpPr>
          <p:spPr>
            <a:xfrm>
              <a:off x="2366335" y="0"/>
              <a:ext cx="1132047" cy="332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>
                <a:defRPr>
                  <a:solidFill>
                    <a:srgbClr val="0070C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Top Probes</a:t>
              </a:r>
            </a:p>
          </p:txBody>
        </p:sp>
        <p:sp>
          <p:nvSpPr>
            <p:cNvPr id="570" name="TextBox 28"/>
            <p:cNvSpPr txBox="1"/>
            <p:nvPr/>
          </p:nvSpPr>
          <p:spPr>
            <a:xfrm>
              <a:off x="2093641" y="5901437"/>
              <a:ext cx="1448158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>
                <a:defRPr>
                  <a:solidFill>
                    <a:schemeClr val="accent4">
                      <a:hueOff val="-858837"/>
                      <a:lumOff val="-9791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Bottom Probes</a:t>
              </a:r>
            </a:p>
          </p:txBody>
        </p:sp>
      </p:grpSp>
      <p:sp>
        <p:nvSpPr>
          <p:cNvPr id="572" name="Slide Number Placeholder 5"/>
          <p:cNvSpPr txBox="1"/>
          <p:nvPr/>
        </p:nvSpPr>
        <p:spPr>
          <a:xfrm>
            <a:off x="8656319" y="6356350"/>
            <a:ext cx="2651761" cy="31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10</a:t>
            </a:r>
          </a:p>
        </p:txBody>
      </p:sp>
      <p:pic>
        <p:nvPicPr>
          <p:cNvPr id="573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66146" y="4978058"/>
            <a:ext cx="3148383" cy="1743418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TextBox 31"/>
          <p:cNvSpPr txBox="1"/>
          <p:nvPr/>
        </p:nvSpPr>
        <p:spPr>
          <a:xfrm>
            <a:off x="208718" y="7071706"/>
            <a:ext cx="8005576" cy="237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Trolley measures the field in the ring every ~3 days</a:t>
            </a:r>
          </a:p>
          <a:p>
            <a: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Fixed probes monitor the field in between trolley runs</a:t>
            </a:r>
          </a:p>
          <a:p>
            <a: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Calibrated using the plunging probe and a spherical water and helium-3 probe25</a:t>
            </a:r>
          </a:p>
        </p:txBody>
      </p:sp>
      <p:grpSp>
        <p:nvGrpSpPr>
          <p:cNvPr id="577" name="Google Shape;491;p33"/>
          <p:cNvGrpSpPr/>
          <p:nvPr/>
        </p:nvGrpSpPr>
        <p:grpSpPr>
          <a:xfrm>
            <a:off x="9713235" y="1360299"/>
            <a:ext cx="3281130" cy="3015273"/>
            <a:chOff x="0" y="0"/>
            <a:chExt cx="3281129" cy="3015271"/>
          </a:xfrm>
        </p:grpSpPr>
        <p:pic>
          <p:nvPicPr>
            <p:cNvPr id="575" name="Google Shape;493;p33" descr="Google Shape;493;p3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1058" y="0"/>
              <a:ext cx="3060072" cy="3015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6" name="Google Shape;495;p33"/>
            <p:cNvSpPr/>
            <p:nvPr/>
          </p:nvSpPr>
          <p:spPr>
            <a:xfrm>
              <a:off x="0" y="745570"/>
              <a:ext cx="320674" cy="113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047"/>
                  </a:moveTo>
                  <a:lnTo>
                    <a:pt x="10800" y="0"/>
                  </a:lnTo>
                  <a:lnTo>
                    <a:pt x="21600" y="3047"/>
                  </a:lnTo>
                  <a:lnTo>
                    <a:pt x="16200" y="3047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3047"/>
                  </a:lnTo>
                  <a:close/>
                </a:path>
              </a:pathLst>
            </a:custGeom>
            <a:solidFill>
              <a:srgbClr val="D5D5D5"/>
            </a:solidFill>
            <a:ln w="9525" cap="flat">
              <a:solidFill>
                <a:srgbClr val="5E5E5E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80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5332" y="4876800"/>
            <a:ext cx="4437239" cy="1392076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Straight Arrow Connector 38"/>
          <p:cNvSpPr/>
          <p:nvPr/>
        </p:nvSpPr>
        <p:spPr>
          <a:xfrm flipV="1">
            <a:off x="7530278" y="3746522"/>
            <a:ext cx="1647590" cy="1129797"/>
          </a:xfrm>
          <a:prstGeom prst="line">
            <a:avLst/>
          </a:prstGeom>
          <a:ln w="38100">
            <a:solidFill>
              <a:srgbClr val="0432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2" name="Straight Arrow Connector 39"/>
          <p:cNvSpPr/>
          <p:nvPr/>
        </p:nvSpPr>
        <p:spPr>
          <a:xfrm flipH="1">
            <a:off x="3352800" y="6223488"/>
            <a:ext cx="1986922" cy="239243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3" name="Straight Arrow Connector 40"/>
          <p:cNvSpPr/>
          <p:nvPr/>
        </p:nvSpPr>
        <p:spPr>
          <a:xfrm>
            <a:off x="7065272" y="6223488"/>
            <a:ext cx="1175748" cy="2392434"/>
          </a:xfrm>
          <a:prstGeom prst="line">
            <a:avLst/>
          </a:prstGeom>
          <a:ln w="38100">
            <a:solidFill>
              <a:srgbClr val="00B05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4" name="Content Placeholder 2"/>
          <p:cNvSpPr txBox="1"/>
          <p:nvPr/>
        </p:nvSpPr>
        <p:spPr>
          <a:xfrm>
            <a:off x="8738237" y="2620841"/>
            <a:ext cx="3920038" cy="99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65" tIns="45665" rIns="45665" bIns="45665">
            <a:spAutoFit/>
          </a:bodyPr>
          <a:lstStyle/>
          <a:p>
            <a:pPr indent="11111" algn="l">
              <a:spcBef>
                <a:spcPts val="600"/>
              </a:spcBef>
              <a:defRPr b="1" sz="280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Anomalous Precession Frequency, ⍵</a:t>
            </a:r>
            <a:r>
              <a:rPr baseline="-25000"/>
              <a:t>a</a:t>
            </a:r>
          </a:p>
        </p:txBody>
      </p:sp>
      <p:sp>
        <p:nvSpPr>
          <p:cNvPr id="585" name="Content Placeholder 2"/>
          <p:cNvSpPr txBox="1"/>
          <p:nvPr/>
        </p:nvSpPr>
        <p:spPr>
          <a:xfrm>
            <a:off x="6892314" y="8792605"/>
            <a:ext cx="6488373" cy="113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65" tIns="45665" rIns="45665" bIns="45665">
            <a:spAutoFit/>
          </a:bodyPr>
          <a:lstStyle/>
          <a:p>
            <a:pPr indent="11111" algn="l">
              <a:spcBef>
                <a:spcPts val="600"/>
              </a:spcBef>
              <a:defRPr b="1" sz="280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Muon Distribution, M</a:t>
            </a:r>
            <a:r>
              <a:rPr baseline="-25000"/>
              <a:t>μ</a:t>
            </a:r>
            <a:endParaRPr baseline="-25000"/>
          </a:p>
        </p:txBody>
      </p:sp>
      <p:sp>
        <p:nvSpPr>
          <p:cNvPr id="586" name="Rectangle 44"/>
          <p:cNvSpPr txBox="1"/>
          <p:nvPr/>
        </p:nvSpPr>
        <p:spPr>
          <a:xfrm>
            <a:off x="825617" y="8792605"/>
            <a:ext cx="3924351" cy="57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indent="11111">
              <a:defRPr b="1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Magnetic Field Map, ω</a:t>
            </a:r>
            <a:r>
              <a:rPr baseline="30000"/>
              <a:t>ʹ</a:t>
            </a:r>
            <a:r>
              <a:rPr baseline="-25000"/>
              <a:t>p</a:t>
            </a:r>
          </a:p>
        </p:txBody>
      </p:sp>
      <p:pic>
        <p:nvPicPr>
          <p:cNvPr id="587" name="Picture 45" descr="Picture 4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440" y="4791455"/>
            <a:ext cx="3514011" cy="28079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88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What We Actually Measure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91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Muon Beam Distribution</a:t>
            </a:r>
          </a:p>
        </p:txBody>
      </p:sp>
      <p:pic>
        <p:nvPicPr>
          <p:cNvPr id="592" name="Picture 13" descr="Picture 13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98" y="5500585"/>
            <a:ext cx="8302753" cy="3896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Google Shape;452;p29" descr="Google Shape;452;p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06357" y="5787878"/>
            <a:ext cx="4378945" cy="3608834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TextBox 15"/>
          <p:cNvSpPr txBox="1"/>
          <p:nvPr/>
        </p:nvSpPr>
        <p:spPr>
          <a:xfrm>
            <a:off x="0" y="1038758"/>
            <a:ext cx="1300480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We need to know the field experienced by the muons at the point of decay – use the trackers to make a non-destructive measurement of the beam distribution</a:t>
            </a:r>
          </a:p>
        </p:txBody>
      </p:sp>
      <p:grpSp>
        <p:nvGrpSpPr>
          <p:cNvPr id="620" name="Group 16"/>
          <p:cNvGrpSpPr/>
          <p:nvPr/>
        </p:nvGrpSpPr>
        <p:grpSpPr>
          <a:xfrm>
            <a:off x="1297343" y="1885763"/>
            <a:ext cx="10703162" cy="3941922"/>
            <a:chOff x="0" y="0"/>
            <a:chExt cx="10703161" cy="3941920"/>
          </a:xfrm>
        </p:grpSpPr>
        <p:grpSp>
          <p:nvGrpSpPr>
            <p:cNvPr id="618" name="Group 17"/>
            <p:cNvGrpSpPr/>
            <p:nvPr/>
          </p:nvGrpSpPr>
          <p:grpSpPr>
            <a:xfrm>
              <a:off x="0" y="-1"/>
              <a:ext cx="10703162" cy="3941922"/>
              <a:chOff x="0" y="0"/>
              <a:chExt cx="10703161" cy="3941920"/>
            </a:xfrm>
          </p:grpSpPr>
          <p:pic>
            <p:nvPicPr>
              <p:cNvPr id="595" name="Picture 19" descr="Picture 19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4074" y="44357"/>
                <a:ext cx="10515743" cy="34300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96" name="TextBox 20"/>
              <p:cNvSpPr txBox="1"/>
              <p:nvPr/>
            </p:nvSpPr>
            <p:spPr>
              <a:xfrm>
                <a:off x="17732" y="739146"/>
                <a:ext cx="1752371" cy="459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2400">
                    <a:solidFill>
                      <a:srgbClr val="00B05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Decay </a:t>
                </a:r>
                <a:r>
                  <a:rPr b="1"/>
                  <a:t>e</a:t>
                </a:r>
                <a:r>
                  <a:rPr b="1" baseline="30000"/>
                  <a:t>+</a:t>
                </a:r>
                <a:r>
                  <a:rPr b="1"/>
                  <a:t> </a:t>
                </a:r>
              </a:p>
            </p:txBody>
          </p:sp>
          <p:sp>
            <p:nvSpPr>
              <p:cNvPr id="597" name="TextBox 21"/>
              <p:cNvSpPr txBox="1"/>
              <p:nvPr/>
            </p:nvSpPr>
            <p:spPr>
              <a:xfrm>
                <a:off x="8145378" y="466584"/>
                <a:ext cx="2257798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Vacuum Chamber</a:t>
                </a:r>
              </a:p>
            </p:txBody>
          </p:sp>
          <p:sp>
            <p:nvSpPr>
              <p:cNvPr id="598" name="TextBox 22"/>
              <p:cNvSpPr txBox="1"/>
              <p:nvPr/>
            </p:nvSpPr>
            <p:spPr>
              <a:xfrm>
                <a:off x="59794" y="2673053"/>
                <a:ext cx="1534581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Calorimeter</a:t>
                </a:r>
              </a:p>
            </p:txBody>
          </p:sp>
          <p:sp>
            <p:nvSpPr>
              <p:cNvPr id="599" name="TextBox 23"/>
              <p:cNvSpPr txBox="1"/>
              <p:nvPr/>
            </p:nvSpPr>
            <p:spPr>
              <a:xfrm>
                <a:off x="5620402" y="3333747"/>
                <a:ext cx="1029242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Tracker</a:t>
                </a:r>
              </a:p>
            </p:txBody>
          </p:sp>
          <p:sp>
            <p:nvSpPr>
              <p:cNvPr id="600" name="Left Brace 24"/>
              <p:cNvSpPr/>
              <p:nvPr/>
            </p:nvSpPr>
            <p:spPr>
              <a:xfrm rot="16659554">
                <a:off x="6011293" y="746404"/>
                <a:ext cx="309389" cy="4847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5635" y="21600"/>
                      <a:pt x="10800" y="21549"/>
                      <a:pt x="10800" y="21485"/>
                    </a:cubicBezTo>
                    <a:lnTo>
                      <a:pt x="10800" y="10915"/>
                    </a:lnTo>
                    <a:cubicBezTo>
                      <a:pt x="10800" y="10851"/>
                      <a:pt x="5965" y="10800"/>
                      <a:pt x="0" y="10800"/>
                    </a:cubicBezTo>
                    <a:cubicBezTo>
                      <a:pt x="5965" y="10800"/>
                      <a:pt x="10800" y="10749"/>
                      <a:pt x="10800" y="10685"/>
                    </a:cubicBezTo>
                    <a:lnTo>
                      <a:pt x="10800" y="115"/>
                    </a:lnTo>
                    <a:cubicBezTo>
                      <a:pt x="10800" y="51"/>
                      <a:pt x="15635" y="0"/>
                      <a:pt x="21600" y="0"/>
                    </a:cubicBezTo>
                  </a:path>
                </a:pathLst>
              </a:custGeom>
              <a:noFill/>
              <a:ln w="2857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1" name="TextBox 25"/>
              <p:cNvSpPr txBox="1"/>
              <p:nvPr/>
            </p:nvSpPr>
            <p:spPr>
              <a:xfrm>
                <a:off x="9168581" y="3609180"/>
                <a:ext cx="1534581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Calorimeter</a:t>
                </a:r>
              </a:p>
            </p:txBody>
          </p:sp>
          <p:sp>
            <p:nvSpPr>
              <p:cNvPr id="602" name="Straight Arrow Connector 26"/>
              <p:cNvSpPr/>
              <p:nvPr/>
            </p:nvSpPr>
            <p:spPr>
              <a:xfrm flipH="1">
                <a:off x="8943367" y="944770"/>
                <a:ext cx="203574" cy="284879"/>
              </a:xfrm>
              <a:prstGeom prst="line">
                <a:avLst/>
              </a:prstGeom>
              <a:noFill/>
              <a:ln w="28575" cap="flat">
                <a:solidFill>
                  <a:srgbClr val="5E5E5E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03" name="Straight Arrow Connector 27"/>
              <p:cNvSpPr/>
              <p:nvPr/>
            </p:nvSpPr>
            <p:spPr>
              <a:xfrm flipH="1" flipV="1">
                <a:off x="9729209" y="3354504"/>
                <a:ext cx="161817" cy="291749"/>
              </a:xfrm>
              <a:prstGeom prst="line">
                <a:avLst/>
              </a:prstGeom>
              <a:noFill/>
              <a:ln w="28575" cap="flat">
                <a:solidFill>
                  <a:srgbClr val="5E5E5E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04" name="Oval 28"/>
              <p:cNvSpPr/>
              <p:nvPr/>
            </p:nvSpPr>
            <p:spPr>
              <a:xfrm>
                <a:off x="5490934" y="1485300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05" name="Oval 29"/>
              <p:cNvSpPr/>
              <p:nvPr/>
            </p:nvSpPr>
            <p:spPr>
              <a:xfrm>
                <a:off x="5603063" y="1534781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06" name="Oval 30"/>
              <p:cNvSpPr/>
              <p:nvPr/>
            </p:nvSpPr>
            <p:spPr>
              <a:xfrm>
                <a:off x="7282522" y="1884168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07" name="Oval 31"/>
              <p:cNvSpPr/>
              <p:nvPr/>
            </p:nvSpPr>
            <p:spPr>
              <a:xfrm>
                <a:off x="7382723" y="1926848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08" name="Oval 32"/>
              <p:cNvSpPr/>
              <p:nvPr/>
            </p:nvSpPr>
            <p:spPr>
              <a:xfrm>
                <a:off x="7870170" y="2060030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09" name="Oval 33"/>
              <p:cNvSpPr/>
              <p:nvPr/>
            </p:nvSpPr>
            <p:spPr>
              <a:xfrm>
                <a:off x="7966097" y="2127404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10" name="Oval 34"/>
              <p:cNvSpPr/>
              <p:nvPr/>
            </p:nvSpPr>
            <p:spPr>
              <a:xfrm>
                <a:off x="8520177" y="2377559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11" name="Oval 35"/>
              <p:cNvSpPr/>
              <p:nvPr/>
            </p:nvSpPr>
            <p:spPr>
              <a:xfrm>
                <a:off x="8408048" y="2326360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12" name="Oval 47"/>
              <p:cNvSpPr/>
              <p:nvPr/>
            </p:nvSpPr>
            <p:spPr>
              <a:xfrm>
                <a:off x="6801676" y="1739291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13" name="Oval 48"/>
              <p:cNvSpPr/>
              <p:nvPr/>
            </p:nvSpPr>
            <p:spPr>
              <a:xfrm>
                <a:off x="6104692" y="1597534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14" name="Oval 49"/>
              <p:cNvSpPr/>
              <p:nvPr/>
            </p:nvSpPr>
            <p:spPr>
              <a:xfrm>
                <a:off x="6216820" y="1632304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15" name="Oval 50"/>
              <p:cNvSpPr/>
              <p:nvPr/>
            </p:nvSpPr>
            <p:spPr>
              <a:xfrm>
                <a:off x="6695363" y="1718605"/>
                <a:ext cx="112129" cy="125507"/>
              </a:xfrm>
              <a:prstGeom prst="ellipse">
                <a:avLst/>
              </a:prstGeom>
              <a:solidFill>
                <a:srgbClr val="FF66FF"/>
              </a:solidFill>
              <a:ln w="9525" cap="flat">
                <a:solidFill>
                  <a:srgbClr val="5E5E5E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616" name="TextBox 51"/>
              <p:cNvSpPr txBox="1"/>
              <p:nvPr/>
            </p:nvSpPr>
            <p:spPr>
              <a:xfrm>
                <a:off x="0" y="0"/>
                <a:ext cx="2018814" cy="269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Section through storage ring</a:t>
                </a:r>
              </a:p>
            </p:txBody>
          </p:sp>
          <p:sp>
            <p:nvSpPr>
              <p:cNvPr id="617" name="Straight Arrow Connector 52"/>
              <p:cNvSpPr/>
              <p:nvPr/>
            </p:nvSpPr>
            <p:spPr>
              <a:xfrm flipV="1">
                <a:off x="776959" y="2287324"/>
                <a:ext cx="363256" cy="383864"/>
              </a:xfrm>
              <a:prstGeom prst="line">
                <a:avLst/>
              </a:prstGeom>
              <a:noFill/>
              <a:ln w="28575" cap="flat">
                <a:solidFill>
                  <a:srgbClr val="5E5E5E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619" name="Arc 18"/>
            <p:cNvSpPr/>
            <p:nvPr/>
          </p:nvSpPr>
          <p:spPr>
            <a:xfrm>
              <a:off x="1404797" y="1009977"/>
              <a:ext cx="7839334" cy="1884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0"/>
                  </a:lnTo>
                  <a:cubicBezTo>
                    <a:pt x="10415" y="2934"/>
                    <a:pt x="18587" y="11106"/>
                    <a:pt x="21600" y="21600"/>
                  </a:cubicBezTo>
                </a:path>
              </a:pathLst>
            </a:custGeom>
            <a:noFill/>
            <a:ln w="57150" cap="flat">
              <a:solidFill>
                <a:srgbClr val="FF66F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History"/>
          <p:cNvSpPr txBox="1"/>
          <p:nvPr>
            <p:ph type="title"/>
          </p:nvPr>
        </p:nvSpPr>
        <p:spPr>
          <a:xfrm>
            <a:off x="773836" y="127904"/>
            <a:ext cx="11457128" cy="123407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History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32528" b="68666"/>
          <a:stretch>
            <a:fillRect/>
          </a:stretch>
        </p:blipFill>
        <p:spPr>
          <a:xfrm>
            <a:off x="1476928" y="6898843"/>
            <a:ext cx="4962576" cy="103349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Rectangle"/>
          <p:cNvSpPr/>
          <p:nvPr/>
        </p:nvSpPr>
        <p:spPr>
          <a:xfrm>
            <a:off x="3699702" y="6846337"/>
            <a:ext cx="1191608" cy="10835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4" name="Fermilab experiment will reduce experimental uncertainty by a factor of 4…"/>
          <p:cNvSpPr txBox="1"/>
          <p:nvPr/>
        </p:nvSpPr>
        <p:spPr>
          <a:xfrm>
            <a:off x="6703228" y="1738365"/>
            <a:ext cx="5989561" cy="424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81000" indent="-381000" algn="l" defTabSz="821531">
              <a:spcBef>
                <a:spcPts val="2000"/>
              </a:spcBef>
              <a:buSzPct val="30000"/>
              <a:buBlip>
                <a:blip r:embed="rId3"/>
              </a:buBlip>
              <a:defRPr sz="22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Fermilab experiment will </a:t>
            </a:r>
            <a:r>
              <a:rPr b="1"/>
              <a:t>reduce experimental uncertainty by a factor of 4</a:t>
            </a:r>
          </a:p>
          <a:p>
            <a:pPr marL="381000" indent="-381000" algn="l" defTabSz="821531">
              <a:spcBef>
                <a:spcPts val="2000"/>
              </a:spcBef>
              <a:buSzPct val="30000"/>
              <a:buBlip>
                <a:blip r:embed="rId3"/>
              </a:buBlip>
              <a:defRPr sz="22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Fermilab 2021: </a:t>
            </a:r>
            <a:r>
              <a:rPr b="1"/>
              <a:t>4.2𝜎 discrepancy</a:t>
            </a:r>
            <a:r>
              <a:t> between SM prediction and experimental value </a:t>
            </a:r>
          </a:p>
        </p:txBody>
      </p:sp>
      <p:sp>
        <p:nvSpPr>
          <p:cNvPr id="195" name="1-loop QED [1 diagram]…"/>
          <p:cNvSpPr txBox="1"/>
          <p:nvPr/>
        </p:nvSpPr>
        <p:spPr>
          <a:xfrm>
            <a:off x="3720422" y="8207063"/>
            <a:ext cx="2666422" cy="123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 defTabSz="825500">
              <a:defRPr sz="1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1-loop QED [1 diagram]</a:t>
            </a:r>
          </a:p>
          <a:p>
            <a:pPr algn="l" defTabSz="825500">
              <a:defRPr sz="1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2-loop QED [7 diagrams]</a:t>
            </a:r>
          </a:p>
          <a:p>
            <a:pPr algn="l" defTabSz="825500">
              <a:defRPr sz="1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3-loop QED [72 diagrams]</a:t>
            </a:r>
          </a:p>
          <a:p>
            <a:pPr algn="l" defTabSz="825500">
              <a:defRPr sz="1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4-loop QED [891 diagrams]</a:t>
            </a:r>
          </a:p>
          <a:p>
            <a:pPr algn="l" defTabSz="825500">
              <a:defRPr sz="1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5-loop QED [12 672 diagrams] 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8516" t="30207" r="35316" b="37277"/>
          <a:stretch>
            <a:fillRect/>
          </a:stretch>
        </p:blipFill>
        <p:spPr>
          <a:xfrm>
            <a:off x="8868015" y="6879369"/>
            <a:ext cx="2660037" cy="1072456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chwinger term"/>
          <p:cNvSpPr txBox="1"/>
          <p:nvPr/>
        </p:nvSpPr>
        <p:spPr>
          <a:xfrm>
            <a:off x="3502272" y="5903749"/>
            <a:ext cx="2128933" cy="1033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1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Schwinger term</a:t>
            </a:r>
          </a:p>
          <a:p>
            <a:pPr defTabSz="825500">
              <a:defRPr sz="1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 </a:t>
            </a:r>
            <a14:m>
              <m:oMath>
                <m:sSub>
                  <m:e>
                    <m:r>
                      <a:rPr xmlns:a="http://schemas.openxmlformats.org/drawingml/2006/mai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sub>
                </m:sSub>
                <m:r>
                  <a:rPr xmlns:a="http://schemas.openxmlformats.org/drawingml/2006/main" sz="1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1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α</m:t>
                </m:r>
                <m:r>
                  <a:rPr xmlns:a="http://schemas.openxmlformats.org/drawingml/2006/main" sz="1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1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  <m:r>
                  <a:rPr xmlns:a="http://schemas.openxmlformats.org/drawingml/2006/main" sz="1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</a:p>
        </p:txBody>
      </p:sp>
      <p:sp>
        <p:nvSpPr>
          <p:cNvPr id="198" name="Rectangle"/>
          <p:cNvSpPr/>
          <p:nvPr/>
        </p:nvSpPr>
        <p:spPr>
          <a:xfrm>
            <a:off x="4971847" y="6846337"/>
            <a:ext cx="1191608" cy="10835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9" name="Rectangle"/>
          <p:cNvSpPr/>
          <p:nvPr/>
        </p:nvSpPr>
        <p:spPr>
          <a:xfrm>
            <a:off x="6207360" y="6846337"/>
            <a:ext cx="273982" cy="10835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857" y="1531532"/>
            <a:ext cx="5771120" cy="3116405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Rectangle"/>
          <p:cNvSpPr/>
          <p:nvPr/>
        </p:nvSpPr>
        <p:spPr>
          <a:xfrm>
            <a:off x="2038048" y="3642500"/>
            <a:ext cx="658108" cy="4399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2" name="Rectangle"/>
          <p:cNvSpPr/>
          <p:nvPr/>
        </p:nvSpPr>
        <p:spPr>
          <a:xfrm>
            <a:off x="3326112" y="3780725"/>
            <a:ext cx="658108" cy="4399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" name="Rectangle"/>
          <p:cNvSpPr/>
          <p:nvPr/>
        </p:nvSpPr>
        <p:spPr>
          <a:xfrm>
            <a:off x="996845" y="2352142"/>
            <a:ext cx="658109" cy="4399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" name="Rectangle"/>
          <p:cNvSpPr/>
          <p:nvPr/>
        </p:nvSpPr>
        <p:spPr>
          <a:xfrm>
            <a:off x="1127282" y="2902816"/>
            <a:ext cx="658109" cy="5699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" name="Square"/>
          <p:cNvSpPr/>
          <p:nvPr/>
        </p:nvSpPr>
        <p:spPr>
          <a:xfrm>
            <a:off x="4964429" y="4145307"/>
            <a:ext cx="125724" cy="124772"/>
          </a:xfrm>
          <a:prstGeom prst="rect">
            <a:avLst/>
          </a:prstGeom>
          <a:solidFill>
            <a:srgbClr val="9C1F1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6" name="Rectangle"/>
          <p:cNvSpPr/>
          <p:nvPr/>
        </p:nvSpPr>
        <p:spPr>
          <a:xfrm>
            <a:off x="4451749" y="3920114"/>
            <a:ext cx="658109" cy="4399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7" name="Group" descr="Group"/>
          <p:cNvPicPr>
            <a:picLocks noChangeAspect="1"/>
          </p:cNvPicPr>
          <p:nvPr/>
        </p:nvPicPr>
        <p:blipFill>
          <a:blip r:embed="rId2">
            <a:extLst/>
          </a:blip>
          <a:srcRect l="29483" t="62814" r="35685" b="0"/>
          <a:stretch>
            <a:fillRect/>
          </a:stretch>
        </p:blipFill>
        <p:spPr>
          <a:xfrm>
            <a:off x="6465631" y="6855728"/>
            <a:ext cx="2561884" cy="1226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21597" y="3473434"/>
            <a:ext cx="3219145" cy="2326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"/>
          <p:cNvSpPr txBox="1"/>
          <p:nvPr/>
        </p:nvSpPr>
        <p:spPr>
          <a:xfrm>
            <a:off x="5796827" y="4118768"/>
            <a:ext cx="361951" cy="2977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     </a:t>
            </a:r>
          </a:p>
        </p:txBody>
      </p:sp>
      <p:sp>
        <p:nvSpPr>
          <p:cNvPr id="210" name="Slide Number"/>
          <p:cNvSpPr txBox="1"/>
          <p:nvPr>
            <p:ph type="sldNum" sz="quarter" idx="4294967295"/>
          </p:nvPr>
        </p:nvSpPr>
        <p:spPr>
          <a:xfrm>
            <a:off x="6395965" y="9220199"/>
            <a:ext cx="206097" cy="2874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1" name="Text"/>
          <p:cNvSpPr txBox="1"/>
          <p:nvPr/>
        </p:nvSpPr>
        <p:spPr>
          <a:xfrm>
            <a:off x="2781441" y="1339939"/>
            <a:ext cx="433226" cy="4357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2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sub>
                  </m:sSub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xit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xit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xit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12"/>
      <p:bldP build="whole" bldLvl="1" animBg="1" rev="0" advAuto="0" spid="206" grpId="11"/>
      <p:bldP build="whole" bldLvl="1" animBg="1" rev="0" advAuto="0" spid="197" grpId="4"/>
      <p:bldP build="whole" bldLvl="1" animBg="1" rev="0" advAuto="0" spid="203" grpId="2"/>
      <p:bldP build="whole" bldLvl="1" animBg="1" rev="0" advAuto="0" spid="204" grpId="6"/>
      <p:bldP build="whole" bldLvl="1" animBg="1" rev="0" advAuto="0" spid="198" grpId="5"/>
      <p:bldP build="whole" bldLvl="1" animBg="1" rev="0" advAuto="0" spid="202" grpId="10"/>
      <p:bldP build="whole" bldLvl="1" animBg="1" rev="0" advAuto="0" spid="208" grpId="13"/>
      <p:bldP build="whole" bldLvl="1" animBg="1" rev="0" advAuto="0" spid="196" grpId="9"/>
      <p:bldP build="whole" bldLvl="1" animBg="1" rev="0" advAuto="0" spid="194" grpId="14"/>
      <p:bldP build="p" bldLvl="5" animBg="1" rev="0" advAuto="0" spid="195" grpId="3"/>
      <p:bldP build="whole" bldLvl="1" animBg="1" rev="0" advAuto="0" spid="201" grpId="8"/>
      <p:bldP build="whole" bldLvl="1" animBg="1" rev="0" advAuto="0" spid="207" grpId="7"/>
      <p:bldP build="whole" bldLvl="1" animBg="1" rev="0" advAuto="0" spid="19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23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5332" y="4876800"/>
            <a:ext cx="4437239" cy="1392076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Straight Arrow Connector 38"/>
          <p:cNvSpPr/>
          <p:nvPr/>
        </p:nvSpPr>
        <p:spPr>
          <a:xfrm flipV="1">
            <a:off x="7530278" y="3746522"/>
            <a:ext cx="1647590" cy="1129797"/>
          </a:xfrm>
          <a:prstGeom prst="line">
            <a:avLst/>
          </a:prstGeom>
          <a:ln w="38100">
            <a:solidFill>
              <a:srgbClr val="0432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25" name="Straight Arrow Connector 39"/>
          <p:cNvSpPr/>
          <p:nvPr/>
        </p:nvSpPr>
        <p:spPr>
          <a:xfrm flipH="1">
            <a:off x="3352800" y="6223488"/>
            <a:ext cx="1986922" cy="239243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26" name="Straight Arrow Connector 40"/>
          <p:cNvSpPr/>
          <p:nvPr/>
        </p:nvSpPr>
        <p:spPr>
          <a:xfrm>
            <a:off x="7065272" y="6223488"/>
            <a:ext cx="1175748" cy="2392434"/>
          </a:xfrm>
          <a:prstGeom prst="line">
            <a:avLst/>
          </a:prstGeom>
          <a:ln w="38100">
            <a:solidFill>
              <a:srgbClr val="00B05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27" name="Content Placeholder 2"/>
          <p:cNvSpPr txBox="1"/>
          <p:nvPr/>
        </p:nvSpPr>
        <p:spPr>
          <a:xfrm>
            <a:off x="8738237" y="2620841"/>
            <a:ext cx="3920038" cy="99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65" tIns="45665" rIns="45665" bIns="45665">
            <a:spAutoFit/>
          </a:bodyPr>
          <a:lstStyle/>
          <a:p>
            <a:pPr indent="11111" algn="l">
              <a:spcBef>
                <a:spcPts val="600"/>
              </a:spcBef>
              <a:defRPr b="1" sz="280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Anomalous Precession Frequency, ⍵</a:t>
            </a:r>
            <a:r>
              <a:rPr baseline="-25000"/>
              <a:t>a</a:t>
            </a:r>
          </a:p>
        </p:txBody>
      </p:sp>
      <p:sp>
        <p:nvSpPr>
          <p:cNvPr id="628" name="Content Placeholder 2"/>
          <p:cNvSpPr txBox="1"/>
          <p:nvPr/>
        </p:nvSpPr>
        <p:spPr>
          <a:xfrm>
            <a:off x="6892314" y="8792605"/>
            <a:ext cx="6488373" cy="113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65" tIns="45665" rIns="45665" bIns="45665">
            <a:spAutoFit/>
          </a:bodyPr>
          <a:lstStyle/>
          <a:p>
            <a:pPr indent="11111" algn="l">
              <a:spcBef>
                <a:spcPts val="600"/>
              </a:spcBef>
              <a:defRPr b="1" sz="280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Muon Distribution, M</a:t>
            </a:r>
            <a:r>
              <a:rPr baseline="-25000"/>
              <a:t>μ</a:t>
            </a:r>
            <a:endParaRPr baseline="-25000"/>
          </a:p>
        </p:txBody>
      </p:sp>
      <p:sp>
        <p:nvSpPr>
          <p:cNvPr id="629" name="Rectangle 44"/>
          <p:cNvSpPr txBox="1"/>
          <p:nvPr/>
        </p:nvSpPr>
        <p:spPr>
          <a:xfrm>
            <a:off x="825617" y="8792605"/>
            <a:ext cx="3924351" cy="57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indent="11111">
              <a:defRPr b="1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Magnetic Field Map, ω</a:t>
            </a:r>
            <a:r>
              <a:rPr baseline="30000"/>
              <a:t>ʹ</a:t>
            </a:r>
            <a:r>
              <a:rPr baseline="-25000"/>
              <a:t>p</a:t>
            </a:r>
          </a:p>
        </p:txBody>
      </p:sp>
      <p:pic>
        <p:nvPicPr>
          <p:cNvPr id="630" name="Picture 45" descr="Picture 4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440" y="4791455"/>
            <a:ext cx="3514011" cy="28079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31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What We Actually Measure</a:t>
            </a:r>
          </a:p>
        </p:txBody>
      </p:sp>
      <p:pic>
        <p:nvPicPr>
          <p:cNvPr id="632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9030" y="5792542"/>
            <a:ext cx="3719764" cy="294585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Picture 35" descr="Picture 35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0082" y="5023115"/>
            <a:ext cx="7944718" cy="4494197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36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Spin Precession</a:t>
            </a:r>
          </a:p>
        </p:txBody>
      </p:sp>
      <p:pic>
        <p:nvPicPr>
          <p:cNvPr id="637" name="Google Shape;397;p26" descr="Google Shape;397;p26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319" y="1044500"/>
            <a:ext cx="6452875" cy="42289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6" name="Group 15"/>
          <p:cNvGrpSpPr/>
          <p:nvPr/>
        </p:nvGrpSpPr>
        <p:grpSpPr>
          <a:xfrm>
            <a:off x="371935" y="6392843"/>
            <a:ext cx="4785232" cy="2316256"/>
            <a:chOff x="0" y="0"/>
            <a:chExt cx="4785231" cy="2316255"/>
          </a:xfrm>
        </p:grpSpPr>
        <p:sp>
          <p:nvSpPr>
            <p:cNvPr id="638" name="Oval 16"/>
            <p:cNvSpPr/>
            <p:nvPr/>
          </p:nvSpPr>
          <p:spPr>
            <a:xfrm>
              <a:off x="1993846" y="545001"/>
              <a:ext cx="930463" cy="953753"/>
            </a:xfrm>
            <a:prstGeom prst="ellipse">
              <a:avLst/>
            </a:prstGeom>
            <a:solidFill>
              <a:srgbClr val="FF66FF"/>
            </a:solidFill>
            <a:ln w="25400" cap="flat">
              <a:solidFill>
                <a:srgbClr val="FF66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639" name="Picture 17" descr="Picture 1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59692" y="-1"/>
              <a:ext cx="576001" cy="499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44" name="Group 18"/>
            <p:cNvGrpSpPr/>
            <p:nvPr/>
          </p:nvGrpSpPr>
          <p:grpSpPr>
            <a:xfrm>
              <a:off x="0" y="-1"/>
              <a:ext cx="1595078" cy="1044587"/>
              <a:chOff x="0" y="0"/>
              <a:chExt cx="1595077" cy="1044585"/>
            </a:xfrm>
          </p:grpSpPr>
          <p:sp>
            <p:nvSpPr>
              <p:cNvPr id="640" name="Straight Arrow Connector 30"/>
              <p:cNvSpPr/>
              <p:nvPr/>
            </p:nvSpPr>
            <p:spPr>
              <a:xfrm flipH="1" flipV="1">
                <a:off x="0" y="545001"/>
                <a:ext cx="1595078" cy="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1" name="Straight Arrow Connector 31"/>
              <p:cNvSpPr/>
              <p:nvPr/>
            </p:nvSpPr>
            <p:spPr>
              <a:xfrm flipH="1" flipV="1">
                <a:off x="0" y="408750"/>
                <a:ext cx="1196308" cy="1"/>
              </a:xfrm>
              <a:prstGeom prst="line">
                <a:avLst/>
              </a:prstGeom>
              <a:noFill/>
              <a:ln w="28575" cap="flat">
                <a:solidFill>
                  <a:srgbClr val="0000FF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642" name="Picture 32" descr="Picture 32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32307" y="-1"/>
                <a:ext cx="531694" cy="3633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3" name="Picture 33" descr="Picture 33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88000" y="681251"/>
                <a:ext cx="576001" cy="3633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9" name="Group 19"/>
            <p:cNvGrpSpPr/>
            <p:nvPr/>
          </p:nvGrpSpPr>
          <p:grpSpPr>
            <a:xfrm>
              <a:off x="3190154" y="499584"/>
              <a:ext cx="1595078" cy="1044587"/>
              <a:chOff x="0" y="0"/>
              <a:chExt cx="1595077" cy="1044585"/>
            </a:xfrm>
          </p:grpSpPr>
          <p:sp>
            <p:nvSpPr>
              <p:cNvPr id="645" name="Straight Arrow Connector 26"/>
              <p:cNvSpPr/>
              <p:nvPr/>
            </p:nvSpPr>
            <p:spPr>
              <a:xfrm>
                <a:off x="-1" y="590417"/>
                <a:ext cx="1595079" cy="1"/>
              </a:xfrm>
              <a:prstGeom prst="line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6" name="Straight Arrow Connector 27"/>
              <p:cNvSpPr/>
              <p:nvPr/>
            </p:nvSpPr>
            <p:spPr>
              <a:xfrm>
                <a:off x="398769" y="454167"/>
                <a:ext cx="1196308" cy="1"/>
              </a:xfrm>
              <a:prstGeom prst="line">
                <a:avLst/>
              </a:prstGeom>
              <a:noFill/>
              <a:ln w="28575" cap="flat">
                <a:solidFill>
                  <a:srgbClr val="0000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647" name="Picture 28" descr="Picture 28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731076" y="-1"/>
                <a:ext cx="576002" cy="3179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8" name="Picture 29" descr="Picture 2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686769" y="726668"/>
                <a:ext cx="664616" cy="317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50" name="Straight Arrow Connector 20"/>
            <p:cNvSpPr/>
            <p:nvPr/>
          </p:nvSpPr>
          <p:spPr>
            <a:xfrm flipH="1">
              <a:off x="2126769" y="1635003"/>
              <a:ext cx="797539" cy="1"/>
            </a:xfrm>
            <a:prstGeom prst="line">
              <a:avLst/>
            </a:prstGeom>
            <a:noFill/>
            <a:ln w="28575" cap="flat">
              <a:solidFill>
                <a:srgbClr val="0000FF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651" name="Picture 21" descr="Picture 21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237538" y="1771253"/>
              <a:ext cx="620309" cy="408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2" name="Straight Arrow Connector 22"/>
            <p:cNvSpPr/>
            <p:nvPr/>
          </p:nvSpPr>
          <p:spPr>
            <a:xfrm flipH="1" flipV="1">
              <a:off x="0" y="1771253"/>
              <a:ext cx="1595078" cy="1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653" name="Picture 23" descr="Picture 23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10153" y="1226252"/>
              <a:ext cx="576001" cy="408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4" name="Picture 24" descr="Picture 24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65846" y="1907504"/>
              <a:ext cx="620308" cy="408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5" name="Straight Arrow Connector 25"/>
            <p:cNvSpPr/>
            <p:nvPr/>
          </p:nvSpPr>
          <p:spPr>
            <a:xfrm flipH="1">
              <a:off x="0" y="1635003"/>
              <a:ext cx="1196308" cy="1"/>
            </a:xfrm>
            <a:prstGeom prst="line">
              <a:avLst/>
            </a:prstGeom>
            <a:noFill/>
            <a:ln w="28575" cap="flat">
              <a:solidFill>
                <a:srgbClr val="00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657" name="TextBox 34"/>
          <p:cNvSpPr txBox="1"/>
          <p:nvPr/>
        </p:nvSpPr>
        <p:spPr>
          <a:xfrm>
            <a:off x="6797091" y="1941821"/>
            <a:ext cx="5599232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Parity violation in muon decays means the highest energy positrons are preferentially released in the direction of the muon spin</a:t>
            </a:r>
          </a:p>
        </p:txBody>
      </p:sp>
      <p:pic>
        <p:nvPicPr>
          <p:cNvPr id="658" name="Google Shape;427;p27" descr="Google Shape;427;p2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751371" y="4308554"/>
            <a:ext cx="5916573" cy="583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61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Spin Precession</a:t>
            </a:r>
          </a:p>
        </p:txBody>
      </p:sp>
      <p:pic>
        <p:nvPicPr>
          <p:cNvPr id="662" name="Google Shape;461;p30" descr="Google Shape;461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594" y="1138755"/>
            <a:ext cx="10783783" cy="6574061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TextBox 37"/>
          <p:cNvSpPr txBox="1"/>
          <p:nvPr/>
        </p:nvSpPr>
        <p:spPr>
          <a:xfrm>
            <a:off x="637393" y="7583792"/>
            <a:ext cx="11996506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500">
                <a:solidFill>
                  <a:srgbClr val="2F2F2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Need to account for acceptance changes due to beam motions and slow effects on the exponential due to muon losses</a:t>
            </a:r>
          </a:p>
        </p:txBody>
      </p:sp>
      <p:sp>
        <p:nvSpPr>
          <p:cNvPr id="664" name="TextBox 38"/>
          <p:cNvSpPr txBox="1"/>
          <p:nvPr/>
        </p:nvSpPr>
        <p:spPr>
          <a:xfrm>
            <a:off x="1139025" y="8453718"/>
            <a:ext cx="463617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Simple 5-parameter fit</a:t>
            </a:r>
          </a:p>
          <a:p>
            <a:pPr>
              <a:defRPr b="1"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χ</a:t>
            </a:r>
            <a:r>
              <a:rPr baseline="30000"/>
              <a:t>2 </a:t>
            </a:r>
            <a:r>
              <a:t>/ ndf = 8191 / 4149</a:t>
            </a:r>
          </a:p>
        </p:txBody>
      </p:sp>
      <p:sp>
        <p:nvSpPr>
          <p:cNvPr id="665" name="TextBox 39"/>
          <p:cNvSpPr txBox="1"/>
          <p:nvPr/>
        </p:nvSpPr>
        <p:spPr>
          <a:xfrm>
            <a:off x="7229603" y="8397772"/>
            <a:ext cx="4636173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Fit with extra terms</a:t>
            </a:r>
          </a:p>
          <a:p>
            <a:pPr>
              <a:defRPr b="1" sz="25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χ</a:t>
            </a:r>
            <a:r>
              <a:rPr baseline="30000"/>
              <a:t>2 </a:t>
            </a:r>
            <a:r>
              <a:t>/ ndf = 4005 / 4134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68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5332" y="4876800"/>
            <a:ext cx="4437239" cy="1392076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Straight Arrow Connector 38"/>
          <p:cNvSpPr/>
          <p:nvPr/>
        </p:nvSpPr>
        <p:spPr>
          <a:xfrm flipV="1">
            <a:off x="7530278" y="3746522"/>
            <a:ext cx="1647590" cy="1129797"/>
          </a:xfrm>
          <a:prstGeom prst="line">
            <a:avLst/>
          </a:prstGeom>
          <a:ln w="38100">
            <a:solidFill>
              <a:srgbClr val="0432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70" name="Straight Arrow Connector 39"/>
          <p:cNvSpPr/>
          <p:nvPr/>
        </p:nvSpPr>
        <p:spPr>
          <a:xfrm flipH="1">
            <a:off x="3352800" y="6223488"/>
            <a:ext cx="1986922" cy="239243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71" name="Straight Arrow Connector 40"/>
          <p:cNvSpPr/>
          <p:nvPr/>
        </p:nvSpPr>
        <p:spPr>
          <a:xfrm>
            <a:off x="7065272" y="6223488"/>
            <a:ext cx="1175748" cy="2392434"/>
          </a:xfrm>
          <a:prstGeom prst="line">
            <a:avLst/>
          </a:prstGeom>
          <a:ln w="38100">
            <a:solidFill>
              <a:srgbClr val="00B05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72" name="Content Placeholder 2"/>
          <p:cNvSpPr txBox="1"/>
          <p:nvPr/>
        </p:nvSpPr>
        <p:spPr>
          <a:xfrm>
            <a:off x="8738237" y="2620841"/>
            <a:ext cx="3920038" cy="99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65" tIns="45665" rIns="45665" bIns="45665">
            <a:spAutoFit/>
          </a:bodyPr>
          <a:lstStyle/>
          <a:p>
            <a:pPr indent="11111" algn="l">
              <a:spcBef>
                <a:spcPts val="600"/>
              </a:spcBef>
              <a:defRPr b="1" sz="2800">
                <a:solidFill>
                  <a:srgbClr val="0432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Anomalous Precession Frequency, ⍵</a:t>
            </a:r>
            <a:r>
              <a:rPr baseline="-25000"/>
              <a:t>a</a:t>
            </a:r>
          </a:p>
        </p:txBody>
      </p:sp>
      <p:sp>
        <p:nvSpPr>
          <p:cNvPr id="673" name="Content Placeholder 2"/>
          <p:cNvSpPr txBox="1"/>
          <p:nvPr/>
        </p:nvSpPr>
        <p:spPr>
          <a:xfrm>
            <a:off x="6892314" y="8792605"/>
            <a:ext cx="6488373" cy="113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65" tIns="45665" rIns="45665" bIns="45665">
            <a:spAutoFit/>
          </a:bodyPr>
          <a:lstStyle/>
          <a:p>
            <a:pPr indent="11111" algn="l">
              <a:spcBef>
                <a:spcPts val="600"/>
              </a:spcBef>
              <a:defRPr b="1" sz="2800">
                <a:solidFill>
                  <a:srgbClr val="00B05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Muon Distribution, M</a:t>
            </a:r>
            <a:r>
              <a:rPr baseline="-25000"/>
              <a:t>μ</a:t>
            </a:r>
            <a:endParaRPr baseline="-25000"/>
          </a:p>
        </p:txBody>
      </p:sp>
      <p:sp>
        <p:nvSpPr>
          <p:cNvPr id="674" name="Rectangle 44"/>
          <p:cNvSpPr txBox="1"/>
          <p:nvPr/>
        </p:nvSpPr>
        <p:spPr>
          <a:xfrm>
            <a:off x="825617" y="8792605"/>
            <a:ext cx="3924351" cy="57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indent="11111">
              <a:defRPr b="1"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Magnetic Field Map, ω</a:t>
            </a:r>
            <a:r>
              <a:rPr baseline="30000"/>
              <a:t>ʹ</a:t>
            </a:r>
            <a:r>
              <a:rPr baseline="-25000"/>
              <a:t>p</a:t>
            </a:r>
          </a:p>
        </p:txBody>
      </p:sp>
      <p:pic>
        <p:nvPicPr>
          <p:cNvPr id="675" name="Picture 45" descr="Picture 4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440" y="4791455"/>
            <a:ext cx="3514011" cy="28079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76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What We Actually Measure</a:t>
            </a:r>
          </a:p>
        </p:txBody>
      </p:sp>
      <p:pic>
        <p:nvPicPr>
          <p:cNvPr id="677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9030" y="5792542"/>
            <a:ext cx="3719764" cy="294585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78" name="Google Shape;472;p31" descr="Google Shape;472;p3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0972" y="1152671"/>
            <a:ext cx="3858264" cy="3011006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81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Real World Complications</a:t>
            </a:r>
          </a:p>
        </p:txBody>
      </p:sp>
      <p:pic>
        <p:nvPicPr>
          <p:cNvPr id="68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56" y="2070286"/>
            <a:ext cx="13140918" cy="5613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85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Bringing It All Together</a:t>
            </a:r>
          </a:p>
        </p:txBody>
      </p:sp>
      <p:pic>
        <p:nvPicPr>
          <p:cNvPr id="686" name="Google Shape;634;p41" descr="Google Shape;634;p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3448" y="2689233"/>
            <a:ext cx="10897559" cy="67243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9" name="Google Shape;629;p41"/>
          <p:cNvGrpSpPr/>
          <p:nvPr/>
        </p:nvGrpSpPr>
        <p:grpSpPr>
          <a:xfrm>
            <a:off x="320747" y="1368306"/>
            <a:ext cx="11690260" cy="1262614"/>
            <a:chOff x="0" y="0"/>
            <a:chExt cx="11690258" cy="1262613"/>
          </a:xfrm>
        </p:grpSpPr>
        <p:pic>
          <p:nvPicPr>
            <p:cNvPr id="687" name="Google Shape;630;p41" descr="Google Shape;630;p4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44004" y="-1"/>
              <a:ext cx="10046255" cy="12292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8" name="Google Shape;631;p41" descr="Google Shape;631;p4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9534" b="0"/>
            <a:stretch>
              <a:fillRect/>
            </a:stretch>
          </p:blipFill>
          <p:spPr>
            <a:xfrm>
              <a:off x="-1" y="128685"/>
              <a:ext cx="2888401" cy="1133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90" name="Google Shape;632;p41"/>
          <p:cNvSpPr/>
          <p:nvPr/>
        </p:nvSpPr>
        <p:spPr>
          <a:xfrm>
            <a:off x="3999720" y="1377722"/>
            <a:ext cx="7191741" cy="551632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sx="100000" sy="100000" kx="0" ky="0" algn="b" rotWithShape="0" blurRad="38100" dist="23000" dir="5400000">
              <a:srgbClr val="000000">
                <a:alpha val="349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1" name="Google Shape;633;p41"/>
          <p:cNvSpPr/>
          <p:nvPr/>
        </p:nvSpPr>
        <p:spPr>
          <a:xfrm>
            <a:off x="9223512" y="2008865"/>
            <a:ext cx="2738239" cy="475591"/>
          </a:xfrm>
          <a:prstGeom prst="rect">
            <a:avLst/>
          </a:prstGeom>
          <a:ln w="57150">
            <a:solidFill>
              <a:srgbClr val="9900FF"/>
            </a:solidFill>
          </a:ln>
          <a:effectLst>
            <a:outerShdw sx="100000" sy="100000" kx="0" ky="0" algn="b" rotWithShape="0" blurRad="38100" dist="23000" dir="5400000">
              <a:srgbClr val="000000">
                <a:alpha val="349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94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Unblinded Result</a:t>
            </a:r>
          </a:p>
        </p:txBody>
      </p:sp>
      <p:pic>
        <p:nvPicPr>
          <p:cNvPr id="695" name="Google Shape;655;p43" descr="Google Shape;655;p4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2778" y="1066241"/>
            <a:ext cx="11121602" cy="834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lide Number"/>
          <p:cNvSpPr txBox="1"/>
          <p:nvPr>
            <p:ph type="sldNum" sz="quarter" idx="4294967295"/>
          </p:nvPr>
        </p:nvSpPr>
        <p:spPr>
          <a:xfrm>
            <a:off x="7141529" y="10314117"/>
            <a:ext cx="339329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rgbClr val="656565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98" name="Muon g-2"/>
          <p:cNvSpPr txBox="1"/>
          <p:nvPr>
            <p:ph type="title"/>
          </p:nvPr>
        </p:nvSpPr>
        <p:spPr>
          <a:xfrm>
            <a:off x="697870" y="188199"/>
            <a:ext cx="11609060" cy="948998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469344">
              <a:lnSpc>
                <a:spcPts val="7000"/>
              </a:lnSpc>
              <a:spcBef>
                <a:spcPts val="1100"/>
              </a:spcBef>
              <a:defRPr cap="small" spc="0" sz="365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Unblinded Result</a:t>
            </a:r>
          </a:p>
        </p:txBody>
      </p:sp>
      <p:pic>
        <p:nvPicPr>
          <p:cNvPr id="699" name="Google Shape;663;p44" descr="Google Shape;663;p4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123" y="1057684"/>
            <a:ext cx="11237605" cy="8428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Questions ?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Questions ?</a:t>
            </a:r>
          </a:p>
        </p:txBody>
      </p:sp>
      <p:sp>
        <p:nvSpPr>
          <p:cNvPr id="7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73513" r="0" b="0"/>
          <a:stretch>
            <a:fillRect/>
          </a:stretch>
        </p:blipFill>
        <p:spPr>
          <a:xfrm>
            <a:off x="220274" y="1340444"/>
            <a:ext cx="4611212" cy="7862439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Final result for   ?…"/>
          <p:cNvSpPr txBox="1"/>
          <p:nvPr/>
        </p:nvSpPr>
        <p:spPr>
          <a:xfrm>
            <a:off x="5107397" y="2253318"/>
            <a:ext cx="7278980" cy="1318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9100" indent="-419100" algn="l" defTabSz="584200">
              <a:spcBef>
                <a:spcPts val="2700"/>
              </a:spcBef>
              <a:buSzPct val="30000"/>
              <a:buBlip>
                <a:blip r:embed="rId3"/>
              </a:buBlip>
              <a:defRPr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Final result for </a:t>
            </a:r>
            <a14:m>
              <m:oMath>
                <m:r>
                  <m:rPr>
                    <m:sty m:val="p"/>
                  </m:rPr>
                  <a:rPr xmlns:a="http://schemas.openxmlformats.org/drawingml/2006/main" sz="3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Δ</m:t>
                </m:r>
                <m:r>
                  <a:rPr xmlns:a="http://schemas.openxmlformats.org/drawingml/2006/main" sz="3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</m:oMath>
            </a14:m>
            <a:r>
              <a:t> ?</a:t>
            </a:r>
          </a:p>
          <a:p>
            <a:pPr marL="419100" indent="-419100" algn="l" defTabSz="584200">
              <a:spcBef>
                <a:spcPts val="2700"/>
              </a:spcBef>
              <a:buSzPct val="30000"/>
              <a:buBlip>
                <a:blip r:embed="rId3"/>
              </a:buBlip>
              <a:defRPr sz="2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How will it change/constrain BSM models?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49281" r="0" b="0"/>
          <a:stretch>
            <a:fillRect/>
          </a:stretch>
        </p:blipFill>
        <p:spPr>
          <a:xfrm>
            <a:off x="-9093" y="1219200"/>
            <a:ext cx="13013893" cy="1116123"/>
          </a:xfrm>
          <a:prstGeom prst="rect">
            <a:avLst/>
          </a:prstGeom>
          <a:ln w="12700">
            <a:miter lim="400000"/>
          </a:ln>
        </p:spPr>
      </p:pic>
      <p:sp>
        <p:nvSpPr>
          <p:cNvPr id="707" name="Text Box 9"/>
          <p:cNvSpPr txBox="1"/>
          <p:nvPr/>
        </p:nvSpPr>
        <p:spPr>
          <a:xfrm>
            <a:off x="244322" y="1402798"/>
            <a:ext cx="7711442" cy="723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500"/>
              </a:spcBef>
              <a:defRPr b="1" sz="4200">
                <a:solidFill>
                  <a:srgbClr val="FFFFFF"/>
                </a:solidFill>
              </a:defRPr>
            </a:lvl1pPr>
          </a:lstStyle>
          <a:p>
            <a:pPr/>
            <a:r>
              <a:t>E-field and pitch correction</a:t>
            </a:r>
          </a:p>
        </p:txBody>
      </p:sp>
      <p:pic>
        <p:nvPicPr>
          <p:cNvPr id="708" name="Google Shape;435;p28" descr="Google Shape;435;p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269" y="2907152"/>
            <a:ext cx="9214337" cy="758037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Google Shape;436;p28"/>
          <p:cNvSpPr txBox="1"/>
          <p:nvPr/>
        </p:nvSpPr>
        <p:spPr>
          <a:xfrm>
            <a:off x="874633" y="4209846"/>
            <a:ext cx="11246439" cy="1716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47" tIns="48747" rIns="48747" bIns="48747">
            <a:spAutoFit/>
          </a:bodyPr>
          <a:lstStyle/>
          <a:p>
            <a:pPr>
              <a:defRPr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We can minimise the first by choosing </a:t>
            </a:r>
            <a14:m>
              <m:oMath>
                <m:r>
                  <a:rPr xmlns:a="http://schemas.openxmlformats.org/drawingml/2006/main" sz="255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𝛾</m:t>
                </m:r>
              </m:oMath>
            </a14:m>
            <a:r>
              <a:t> = 29.3 to give p</a:t>
            </a:r>
            <a:r>
              <a:rPr baseline="-25000"/>
              <a:t>μ</a:t>
            </a:r>
            <a:r>
              <a:t> = 3.1GeV, the magic momentum</a:t>
            </a:r>
          </a:p>
          <a:p>
            <a:pPr>
              <a:defRPr sz="1700"/>
            </a:pPr>
          </a:p>
          <a:p>
            <a:pPr>
              <a:defRPr sz="21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 a 1.45T field, this sets the radius of the ring to 7.11m</a:t>
            </a:r>
            <a:endParaRPr sz="1700"/>
          </a:p>
          <a:p>
            <a:pPr algn="l">
              <a:defRPr sz="21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>
              <a:defRPr sz="210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However we now have 2 corrections to make to a</a:t>
            </a:r>
            <a:r>
              <a:rPr baseline="-25000"/>
              <a:t>μ</a:t>
            </a:r>
            <a:r>
              <a:t> because:</a:t>
            </a:r>
          </a:p>
        </p:txBody>
      </p:sp>
      <p:sp>
        <p:nvSpPr>
          <p:cNvPr id="710" name="Google Shape;437;p28"/>
          <p:cNvSpPr/>
          <p:nvPr/>
        </p:nvSpPr>
        <p:spPr>
          <a:xfrm>
            <a:off x="4542425" y="3809460"/>
            <a:ext cx="2891002" cy="4316"/>
          </a:xfrm>
          <a:prstGeom prst="line">
            <a:avLst/>
          </a:prstGeom>
          <a:ln w="28575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11" name="Google Shape;438;p28"/>
          <p:cNvSpPr/>
          <p:nvPr/>
        </p:nvSpPr>
        <p:spPr>
          <a:xfrm flipV="1">
            <a:off x="7892342" y="3809462"/>
            <a:ext cx="3108656" cy="31608"/>
          </a:xfrm>
          <a:prstGeom prst="line">
            <a:avLst/>
          </a:prstGeom>
          <a:ln w="28575">
            <a:solidFill>
              <a:srgbClr val="0000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12" name="Google Shape;439;p28"/>
          <p:cNvSpPr txBox="1"/>
          <p:nvPr/>
        </p:nvSpPr>
        <p:spPr>
          <a:xfrm>
            <a:off x="1973726" y="6132562"/>
            <a:ext cx="10298366" cy="1003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47" tIns="48747" rIns="48747" bIns="48747">
            <a:spAutoFit/>
          </a:bodyPr>
          <a:lstStyle/>
          <a:p>
            <a:pPr algn="l">
              <a:defRPr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Not all muons are at the ‘magic’ momentum of 3.1GeV </a:t>
            </a:r>
            <a:endParaRPr sz="1700"/>
          </a:p>
          <a:p>
            <a:pPr algn="l">
              <a:defRPr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>
              <a:defRPr sz="2100">
                <a:solidFill>
                  <a:srgbClr val="1D6B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Vertical momentum component aligned with B field </a:t>
            </a:r>
          </a:p>
        </p:txBody>
      </p:sp>
      <p:sp>
        <p:nvSpPr>
          <p:cNvPr id="713" name="Google Shape;440;p28"/>
          <p:cNvSpPr txBox="1"/>
          <p:nvPr/>
        </p:nvSpPr>
        <p:spPr>
          <a:xfrm rot="19058990">
            <a:off x="9324519" y="6145216"/>
            <a:ext cx="1127842" cy="498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47" tIns="48747" rIns="48747" bIns="48747">
            <a:spAutoFit/>
          </a:bodyPr>
          <a:lstStyle>
            <a:lvl1pPr algn="l">
              <a:defRPr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E-field correction</a:t>
            </a:r>
          </a:p>
        </p:txBody>
      </p:sp>
      <p:sp>
        <p:nvSpPr>
          <p:cNvPr id="714" name="Google Shape;441;p28"/>
          <p:cNvSpPr txBox="1"/>
          <p:nvPr/>
        </p:nvSpPr>
        <p:spPr>
          <a:xfrm rot="19058990">
            <a:off x="9717458" y="6864372"/>
            <a:ext cx="1112329" cy="49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47" tIns="48747" rIns="48747" bIns="48747">
            <a:spAutoFit/>
          </a:bodyPr>
          <a:lstStyle>
            <a:lvl1pPr algn="l">
              <a:defRPr sz="1400">
                <a:solidFill>
                  <a:srgbClr val="3366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Pitch correction</a:t>
            </a:r>
          </a:p>
        </p:txBody>
      </p:sp>
      <p:sp>
        <p:nvSpPr>
          <p:cNvPr id="715" name="Google Shape;442;p28"/>
          <p:cNvSpPr txBox="1"/>
          <p:nvPr/>
        </p:nvSpPr>
        <p:spPr>
          <a:xfrm>
            <a:off x="1763041" y="7520447"/>
            <a:ext cx="10965193" cy="393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47" tIns="48747" rIns="48747" bIns="48747">
            <a:spAutoFit/>
          </a:bodyPr>
          <a:lstStyle>
            <a:lvl1pPr marL="304810" indent="-304810" algn="l">
              <a:buClr>
                <a:srgbClr val="000000"/>
              </a:buClr>
              <a:buSzPts val="2100"/>
              <a:buFont typeface="Arial"/>
              <a:buChar char="•"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Both corrections depend on the quadrupole field strength, and are &lt; 0.5ppm</a:t>
            </a:r>
          </a:p>
        </p:txBody>
      </p:sp>
      <p:pic>
        <p:nvPicPr>
          <p:cNvPr id="716" name="Google Shape;443;p28" descr="Google Shape;443;p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85313" y="5981943"/>
            <a:ext cx="1327574" cy="650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Google Shape;444;p28" descr="Google Shape;444;p2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82006" y="6797430"/>
            <a:ext cx="1234952" cy="650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Picture 28" descr="Picture 2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42821" y="4130578"/>
            <a:ext cx="248630" cy="253703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TextBox 29"/>
          <p:cNvSpPr txBox="1"/>
          <p:nvPr/>
        </p:nvSpPr>
        <p:spPr>
          <a:xfrm>
            <a:off x="36626" y="2341767"/>
            <a:ext cx="12922454" cy="35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i="1" sz="1700">
                <a:solidFill>
                  <a:srgbClr val="474747"/>
                </a:solidFill>
              </a:defRPr>
            </a:lvl1pPr>
          </a:lstStyle>
          <a:p>
            <a:pPr/>
            <a:r>
              <a:t>The beam has a small vertical component which is focused using electrostatic quadrulpoles, but this introduces extra terms</a:t>
            </a:r>
          </a:p>
        </p:txBody>
      </p:sp>
      <p:sp>
        <p:nvSpPr>
          <p:cNvPr id="720" name="Slide Number Placeholder 17"/>
          <p:cNvSpPr txBox="1"/>
          <p:nvPr>
            <p:ph type="sldNum" sz="quarter" idx="4294967295"/>
          </p:nvPr>
        </p:nvSpPr>
        <p:spPr>
          <a:xfrm>
            <a:off x="10702867" y="7910170"/>
            <a:ext cx="297893" cy="2874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heory Initiative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Theory Initiative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6388992" y="9406077"/>
            <a:ext cx="22681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5" name="7 topical workshops…"/>
          <p:cNvSpPr txBox="1"/>
          <p:nvPr/>
        </p:nvSpPr>
        <p:spPr>
          <a:xfrm>
            <a:off x="308258" y="1450316"/>
            <a:ext cx="6213949" cy="195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81000" indent="-381000" algn="l" defTabSz="821531">
              <a:spcBef>
                <a:spcPts val="2000"/>
              </a:spcBef>
              <a:buSzPct val="30000"/>
              <a:buBlip>
                <a:blip r:embed="rId2"/>
              </a:buBlip>
              <a:defRPr sz="22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7 topical workshops</a:t>
            </a:r>
          </a:p>
          <a:p>
            <a:pPr marL="381000" indent="-381000" algn="l" defTabSz="821531">
              <a:spcBef>
                <a:spcPts val="2000"/>
              </a:spcBef>
              <a:buSzPct val="30000"/>
              <a:buBlip>
                <a:blip r:embed="rId2"/>
              </a:buBlip>
              <a:defRPr sz="22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White Paper published in 2020</a:t>
            </a:r>
          </a:p>
        </p:txBody>
      </p:sp>
      <p:pic>
        <p:nvPicPr>
          <p:cNvPr id="216" name="Gm2_Workshop_2018_FullRes-4.jpg" descr="Gm2_Workshop_2018_FullRes-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5969" y="3829797"/>
            <a:ext cx="11372862" cy="5238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73221"/>
          <a:stretch>
            <a:fillRect/>
          </a:stretch>
        </p:blipFill>
        <p:spPr>
          <a:xfrm>
            <a:off x="5174301" y="1082087"/>
            <a:ext cx="6720519" cy="248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49281" r="0" b="0"/>
          <a:stretch>
            <a:fillRect/>
          </a:stretch>
        </p:blipFill>
        <p:spPr>
          <a:xfrm>
            <a:off x="-9093" y="1219200"/>
            <a:ext cx="13013893" cy="1116123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Text Box 9"/>
          <p:cNvSpPr txBox="1"/>
          <p:nvPr/>
        </p:nvSpPr>
        <p:spPr>
          <a:xfrm>
            <a:off x="244322" y="1402800"/>
            <a:ext cx="8566082" cy="1371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500"/>
              </a:spcBef>
              <a:defRPr b="1" sz="4200">
                <a:solidFill>
                  <a:srgbClr val="FFFFFF"/>
                </a:solidFill>
              </a:defRPr>
            </a:lvl1pPr>
          </a:lstStyle>
          <a:p>
            <a:pPr/>
            <a:r>
              <a:t>Muon losses and phase correction</a:t>
            </a:r>
          </a:p>
        </p:txBody>
      </p:sp>
      <p:pic>
        <p:nvPicPr>
          <p:cNvPr id="724" name="그림 5" descr="그림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96" y="3724202"/>
            <a:ext cx="6075610" cy="4226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그림 6" descr="그림 6"/>
          <p:cNvPicPr>
            <a:picLocks noChangeAspect="1"/>
          </p:cNvPicPr>
          <p:nvPr/>
        </p:nvPicPr>
        <p:blipFill>
          <a:blip r:embed="rId4">
            <a:extLst/>
          </a:blip>
          <a:srcRect l="667" t="49239" r="0" b="0"/>
          <a:stretch>
            <a:fillRect/>
          </a:stretch>
        </p:blipFill>
        <p:spPr>
          <a:xfrm>
            <a:off x="6474061" y="3652025"/>
            <a:ext cx="5721547" cy="4334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Google Shape;427;p27" descr="Google Shape;427;p2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6856" y="2518921"/>
            <a:ext cx="7328694" cy="637281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TextBox 1"/>
          <p:cNvSpPr txBox="1"/>
          <p:nvPr/>
        </p:nvSpPr>
        <p:spPr>
          <a:xfrm>
            <a:off x="36626" y="2335322"/>
            <a:ext cx="5180062" cy="618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700">
                <a:solidFill>
                  <a:srgbClr val="0079BF"/>
                </a:solidFill>
              </a:defRPr>
            </a:lvl1pPr>
          </a:lstStyle>
          <a:p>
            <a:pPr/>
            <a:r>
              <a:t>Changes in the phase leak into changes in the spin precession frequency</a:t>
            </a:r>
          </a:p>
        </p:txBody>
      </p:sp>
      <p:sp>
        <p:nvSpPr>
          <p:cNvPr id="728" name="TextBox 2"/>
          <p:cNvSpPr txBox="1"/>
          <p:nvPr/>
        </p:nvSpPr>
        <p:spPr>
          <a:xfrm>
            <a:off x="444174" y="7819256"/>
            <a:ext cx="5984169" cy="593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700"/>
            </a:lvl1pPr>
          </a:lstStyle>
          <a:p>
            <a:pPr/>
            <a:r>
              <a:t>Low momentum muons are lost faster than high momentum muons at early times</a:t>
            </a:r>
          </a:p>
        </p:txBody>
      </p:sp>
      <p:sp>
        <p:nvSpPr>
          <p:cNvPr id="729" name="TextBox 5"/>
          <p:cNvSpPr txBox="1"/>
          <p:nvPr/>
        </p:nvSpPr>
        <p:spPr>
          <a:xfrm>
            <a:off x="2899205" y="3357833"/>
            <a:ext cx="1546269" cy="35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700">
                <a:solidFill>
                  <a:srgbClr val="0079BF"/>
                </a:solidFill>
              </a:defRPr>
            </a:lvl1pPr>
          </a:lstStyle>
          <a:p>
            <a:pPr/>
            <a:r>
              <a:t>Muon losses</a:t>
            </a:r>
          </a:p>
        </p:txBody>
      </p:sp>
      <p:sp>
        <p:nvSpPr>
          <p:cNvPr id="730" name="TextBox 6"/>
          <p:cNvSpPr txBox="1"/>
          <p:nvPr/>
        </p:nvSpPr>
        <p:spPr>
          <a:xfrm>
            <a:off x="8901843" y="3357833"/>
            <a:ext cx="1848706" cy="35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700">
                <a:solidFill>
                  <a:srgbClr val="0079BF"/>
                </a:solidFill>
              </a:defRPr>
            </a:lvl1pPr>
          </a:lstStyle>
          <a:p>
            <a:pPr/>
            <a:r>
              <a:t>Phase correction</a:t>
            </a:r>
          </a:p>
        </p:txBody>
      </p:sp>
      <p:sp>
        <p:nvSpPr>
          <p:cNvPr id="731" name="TextBox 7"/>
          <p:cNvSpPr txBox="1"/>
          <p:nvPr/>
        </p:nvSpPr>
        <p:spPr>
          <a:xfrm>
            <a:off x="7190799" y="7819256"/>
            <a:ext cx="4959148" cy="593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700"/>
            </a:lvl1pPr>
          </a:lstStyle>
          <a:p>
            <a:pPr/>
            <a:r>
              <a:t>Damaged resistors caused the beam to move during the fill</a:t>
            </a:r>
          </a:p>
        </p:txBody>
      </p:sp>
      <p:sp>
        <p:nvSpPr>
          <p:cNvPr id="732" name="Slide Number Placeholder 9"/>
          <p:cNvSpPr txBox="1"/>
          <p:nvPr>
            <p:ph type="sldNum" sz="quarter" idx="4294967295"/>
          </p:nvPr>
        </p:nvSpPr>
        <p:spPr>
          <a:xfrm>
            <a:off x="6350067" y="9220200"/>
            <a:ext cx="297892" cy="2874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49281" r="0" b="0"/>
          <a:stretch>
            <a:fillRect/>
          </a:stretch>
        </p:blipFill>
        <p:spPr>
          <a:xfrm>
            <a:off x="-9093" y="1219200"/>
            <a:ext cx="13013893" cy="1116123"/>
          </a:xfrm>
          <a:prstGeom prst="rect">
            <a:avLst/>
          </a:prstGeom>
          <a:ln w="12700">
            <a:miter lim="400000"/>
          </a:ln>
        </p:spPr>
      </p:pic>
      <p:sp>
        <p:nvSpPr>
          <p:cNvPr id="735" name="Text Box 9"/>
          <p:cNvSpPr txBox="1"/>
          <p:nvPr/>
        </p:nvSpPr>
        <p:spPr>
          <a:xfrm>
            <a:off x="244322" y="1402798"/>
            <a:ext cx="8566082" cy="723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500"/>
              </a:spcBef>
              <a:defRPr b="1" sz="4200">
                <a:solidFill>
                  <a:srgbClr val="FFFFFF"/>
                </a:solidFill>
              </a:defRPr>
            </a:lvl1pPr>
          </a:lstStyle>
          <a:p>
            <a:pPr/>
            <a:r>
              <a:t>Field Transients</a:t>
            </a:r>
          </a:p>
        </p:txBody>
      </p:sp>
      <p:pic>
        <p:nvPicPr>
          <p:cNvPr id="736" name="Google Shape;594;p39" descr="Google Shape;594;p3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000" y="4973653"/>
            <a:ext cx="5443290" cy="34783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2" name="Google Shape;595;p39"/>
          <p:cNvGrpSpPr/>
          <p:nvPr/>
        </p:nvGrpSpPr>
        <p:grpSpPr>
          <a:xfrm>
            <a:off x="7561512" y="2802118"/>
            <a:ext cx="5443290" cy="5732284"/>
            <a:chOff x="0" y="0"/>
            <a:chExt cx="5443288" cy="5732283"/>
          </a:xfrm>
        </p:grpSpPr>
        <p:pic>
          <p:nvPicPr>
            <p:cNvPr id="737" name="Google Shape;596;p39" descr="Google Shape;596;p3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50172" r="0" b="6263"/>
            <a:stretch>
              <a:fillRect/>
            </a:stretch>
          </p:blipFill>
          <p:spPr>
            <a:xfrm>
              <a:off x="753800" y="2891170"/>
              <a:ext cx="4568863" cy="2841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8" name="Google Shape;597;p39" descr="Google Shape;597;p3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56436"/>
            <a:stretch>
              <a:fillRect/>
            </a:stretch>
          </p:blipFill>
          <p:spPr>
            <a:xfrm>
              <a:off x="693703" y="0"/>
              <a:ext cx="4749586" cy="29535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9" name="Google Shape;598;p39"/>
            <p:cNvSpPr txBox="1"/>
            <p:nvPr/>
          </p:nvSpPr>
          <p:spPr>
            <a:xfrm>
              <a:off x="0" y="2063257"/>
              <a:ext cx="1814840" cy="5463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7519" tIns="97519" rIns="97519" bIns="97519" numCol="1" anchor="t">
              <a:spAutoFit/>
            </a:bodyPr>
            <a:lstStyle>
              <a:lvl1pPr>
                <a:defRPr sz="1200"/>
              </a:lvl1pPr>
            </a:lstStyle>
            <a:p>
              <a:pPr/>
              <a:r>
                <a:t>Grey regions = muon storage times</a:t>
              </a:r>
            </a:p>
          </p:txBody>
        </p:sp>
        <p:sp>
          <p:nvSpPr>
            <p:cNvPr id="740" name="Google Shape;599;p39"/>
            <p:cNvSpPr/>
            <p:nvPr/>
          </p:nvSpPr>
          <p:spPr>
            <a:xfrm flipV="1">
              <a:off x="1552467" y="2009168"/>
              <a:ext cx="949434" cy="454040"/>
            </a:xfrm>
            <a:prstGeom prst="line">
              <a:avLst/>
            </a:prstGeom>
            <a:noFill/>
            <a:ln w="9525" cap="flat">
              <a:solidFill>
                <a:srgbClr val="5E5E5E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41" name="Google Shape;600;p39"/>
            <p:cNvSpPr/>
            <p:nvPr/>
          </p:nvSpPr>
          <p:spPr>
            <a:xfrm>
              <a:off x="1660823" y="2842134"/>
              <a:ext cx="1393399" cy="646268"/>
            </a:xfrm>
            <a:prstGeom prst="line">
              <a:avLst/>
            </a:prstGeom>
            <a:noFill/>
            <a:ln w="9525" cap="flat">
              <a:solidFill>
                <a:srgbClr val="5E5E5E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743" name="TextBox 8"/>
          <p:cNvSpPr txBox="1"/>
          <p:nvPr/>
        </p:nvSpPr>
        <p:spPr>
          <a:xfrm>
            <a:off x="755496" y="2661469"/>
            <a:ext cx="6898728" cy="162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1700">
                <a:solidFill>
                  <a:srgbClr val="0079BF"/>
                </a:solidFill>
              </a:defRPr>
            </a:pPr>
            <a:r>
              <a:t>Corrections due to fast transient fields from the pulsed systems</a:t>
            </a:r>
          </a:p>
          <a:p>
            <a:pPr>
              <a:defRPr sz="1700"/>
            </a:pPr>
          </a:p>
          <a:p>
            <a:pPr>
              <a:defRPr sz="1700"/>
            </a:pPr>
            <a:r>
              <a:t>Muons experience a field change which the fixed probes don’t see due to shielding</a:t>
            </a:r>
          </a:p>
          <a:p>
            <a:pPr>
              <a:defRPr sz="1700"/>
            </a:pPr>
          </a:p>
          <a:p>
            <a:pPr>
              <a:defRPr sz="1700"/>
            </a:pPr>
            <a:r>
              <a:t>Effects measured in dedicated measurement campaigns</a:t>
            </a:r>
          </a:p>
        </p:txBody>
      </p:sp>
      <p:sp>
        <p:nvSpPr>
          <p:cNvPr id="744" name="TextBox 9"/>
          <p:cNvSpPr txBox="1"/>
          <p:nvPr/>
        </p:nvSpPr>
        <p:spPr>
          <a:xfrm>
            <a:off x="3334725" y="6698175"/>
            <a:ext cx="974653" cy="35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700">
                <a:solidFill>
                  <a:srgbClr val="0079BF"/>
                </a:solidFill>
              </a:defRPr>
            </a:lvl1pPr>
          </a:lstStyle>
          <a:p>
            <a:pPr/>
            <a:r>
              <a:t>kickers</a:t>
            </a:r>
          </a:p>
        </p:txBody>
      </p:sp>
      <p:sp>
        <p:nvSpPr>
          <p:cNvPr id="745" name="TextBox 10"/>
          <p:cNvSpPr txBox="1"/>
          <p:nvPr/>
        </p:nvSpPr>
        <p:spPr>
          <a:xfrm>
            <a:off x="10450996" y="2464492"/>
            <a:ext cx="935599" cy="35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700">
                <a:solidFill>
                  <a:srgbClr val="0079BF"/>
                </a:solidFill>
              </a:defRPr>
            </a:lvl1pPr>
          </a:lstStyle>
          <a:p>
            <a:pPr/>
            <a:r>
              <a:t>quads</a:t>
            </a:r>
          </a:p>
        </p:txBody>
      </p:sp>
      <p:sp>
        <p:nvSpPr>
          <p:cNvPr id="746" name="Slide Number Placeholder 21"/>
          <p:cNvSpPr txBox="1"/>
          <p:nvPr>
            <p:ph type="sldNum" sz="quarter" idx="4294967295"/>
          </p:nvPr>
        </p:nvSpPr>
        <p:spPr>
          <a:xfrm>
            <a:off x="6350067" y="9220200"/>
            <a:ext cx="297892" cy="2874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634;p41" descr="Google Shape;634;p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8382" y="3329585"/>
            <a:ext cx="8427248" cy="5200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0" t="49281" r="0" b="0"/>
          <a:stretch>
            <a:fillRect/>
          </a:stretch>
        </p:blipFill>
        <p:spPr>
          <a:xfrm>
            <a:off x="-9093" y="1219200"/>
            <a:ext cx="13013893" cy="1116123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Text Box 9"/>
          <p:cNvSpPr txBox="1"/>
          <p:nvPr/>
        </p:nvSpPr>
        <p:spPr>
          <a:xfrm>
            <a:off x="244322" y="1402798"/>
            <a:ext cx="7711442" cy="723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500"/>
              </a:spcBef>
              <a:defRPr b="1" sz="4200">
                <a:solidFill>
                  <a:srgbClr val="FFFFFF"/>
                </a:solidFill>
              </a:defRPr>
            </a:lvl1pPr>
          </a:lstStyle>
          <a:p>
            <a:pPr/>
            <a:r>
              <a:t>Bringing it all together</a:t>
            </a:r>
          </a:p>
        </p:txBody>
      </p:sp>
      <p:grpSp>
        <p:nvGrpSpPr>
          <p:cNvPr id="753" name="Google Shape;629;p41"/>
          <p:cNvGrpSpPr/>
          <p:nvPr/>
        </p:nvGrpSpPr>
        <p:grpSpPr>
          <a:xfrm>
            <a:off x="2469852" y="2573996"/>
            <a:ext cx="8306566" cy="897156"/>
            <a:chOff x="0" y="0"/>
            <a:chExt cx="8306564" cy="897155"/>
          </a:xfrm>
        </p:grpSpPr>
        <p:pic>
          <p:nvPicPr>
            <p:cNvPr id="751" name="Google Shape;630;p41" descr="Google Shape;630;p4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68154" y="0"/>
              <a:ext cx="7138411" cy="873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2" name="Google Shape;631;p41" descr="Google Shape;631;p41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9534" b="0"/>
            <a:stretch>
              <a:fillRect/>
            </a:stretch>
          </p:blipFill>
          <p:spPr>
            <a:xfrm>
              <a:off x="0" y="91437"/>
              <a:ext cx="2052365" cy="805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4" name="Google Shape;632;p41"/>
          <p:cNvSpPr/>
          <p:nvPr/>
        </p:nvSpPr>
        <p:spPr>
          <a:xfrm>
            <a:off x="5051769" y="2511793"/>
            <a:ext cx="5296642" cy="487681"/>
          </a:xfrm>
          <a:prstGeom prst="rect">
            <a:avLst/>
          </a:prstGeom>
          <a:ln w="57150">
            <a:solidFill>
              <a:srgbClr val="FF9900"/>
            </a:solidFill>
          </a:ln>
          <a:effectLst>
            <a:outerShdw sx="100000" sy="100000" kx="0" ky="0" algn="b" rotWithShape="0" blurRad="38100" dist="23000" dir="5400000">
              <a:srgbClr val="000000">
                <a:alpha val="349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5" name="Google Shape;633;p41"/>
          <p:cNvSpPr/>
          <p:nvPr/>
        </p:nvSpPr>
        <p:spPr>
          <a:xfrm>
            <a:off x="8798149" y="3006479"/>
            <a:ext cx="1966300" cy="415617"/>
          </a:xfrm>
          <a:prstGeom prst="rect">
            <a:avLst/>
          </a:prstGeom>
          <a:ln w="57150">
            <a:solidFill>
              <a:srgbClr val="9900FF"/>
            </a:solidFill>
          </a:ln>
          <a:effectLst>
            <a:outerShdw sx="100000" sy="100000" kx="0" ky="0" algn="b" rotWithShape="0" blurRad="38100" dist="23000" dir="5400000">
              <a:srgbClr val="000000">
                <a:alpha val="349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6" name="Slide Number Placeholder 1"/>
          <p:cNvSpPr txBox="1"/>
          <p:nvPr>
            <p:ph type="sldNum" sz="quarter" idx="4294967295"/>
          </p:nvPr>
        </p:nvSpPr>
        <p:spPr>
          <a:xfrm>
            <a:off x="11468198" y="7992964"/>
            <a:ext cx="297892" cy="2874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49281" r="0" b="0"/>
          <a:stretch>
            <a:fillRect/>
          </a:stretch>
        </p:blipFill>
        <p:spPr>
          <a:xfrm>
            <a:off x="-9093" y="1219200"/>
            <a:ext cx="13013893" cy="1116123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Text Box 9"/>
          <p:cNvSpPr txBox="1"/>
          <p:nvPr/>
        </p:nvSpPr>
        <p:spPr>
          <a:xfrm>
            <a:off x="244322" y="1402798"/>
            <a:ext cx="7711442" cy="723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500"/>
              </a:spcBef>
              <a:defRPr b="1" sz="4200">
                <a:solidFill>
                  <a:srgbClr val="FFFFFF"/>
                </a:solidFill>
              </a:defRPr>
            </a:lvl1pPr>
          </a:lstStyle>
          <a:p>
            <a:pPr/>
            <a:r>
              <a:t>Clock Blinding</a:t>
            </a:r>
          </a:p>
        </p:txBody>
      </p:sp>
      <p:pic>
        <p:nvPicPr>
          <p:cNvPr id="76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2885" y="2490104"/>
            <a:ext cx="5973136" cy="5822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6298" y="4068435"/>
            <a:ext cx="6110764" cy="4244422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TextBox 1"/>
          <p:cNvSpPr txBox="1"/>
          <p:nvPr/>
        </p:nvSpPr>
        <p:spPr>
          <a:xfrm>
            <a:off x="312370" y="2815964"/>
            <a:ext cx="6019325" cy="593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700"/>
            </a:lvl1pPr>
          </a:lstStyle>
          <a:p>
            <a:pPr/>
            <a:r>
              <a:t>The exact clock frequency was blinded in hardware – only known to 2 people outside the collaboration</a:t>
            </a:r>
          </a:p>
        </p:txBody>
      </p:sp>
      <p:sp>
        <p:nvSpPr>
          <p:cNvPr id="763" name="Slide Number Placeholder 2"/>
          <p:cNvSpPr txBox="1"/>
          <p:nvPr>
            <p:ph type="sldNum" sz="quarter" idx="4294967295"/>
          </p:nvPr>
        </p:nvSpPr>
        <p:spPr>
          <a:xfrm>
            <a:off x="6350067" y="9220200"/>
            <a:ext cx="297892" cy="2874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9483" y="1219200"/>
            <a:ext cx="9792356" cy="7315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66" name="Slide Number Placeholder 14"/>
          <p:cNvSpPr txBox="1"/>
          <p:nvPr>
            <p:ph type="sldNum" sz="quarter" idx="4294967295"/>
          </p:nvPr>
        </p:nvSpPr>
        <p:spPr>
          <a:xfrm>
            <a:off x="6350067" y="9220200"/>
            <a:ext cx="297892" cy="2874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lide Number Placeholder 14"/>
          <p:cNvSpPr txBox="1"/>
          <p:nvPr>
            <p:ph type="sldNum" sz="quarter" idx="4294967295"/>
          </p:nvPr>
        </p:nvSpPr>
        <p:spPr>
          <a:xfrm>
            <a:off x="6350067" y="9220200"/>
            <a:ext cx="297892" cy="2874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69" name="Content Placeholder 9"/>
          <p:cNvSpPr txBox="1"/>
          <p:nvPr>
            <p:ph type="body" sz="quarter" idx="1"/>
          </p:nvPr>
        </p:nvSpPr>
        <p:spPr>
          <a:xfrm>
            <a:off x="1877002" y="2234196"/>
            <a:ext cx="9250682" cy="562114"/>
          </a:xfrm>
          <a:prstGeom prst="rect">
            <a:avLst/>
          </a:prstGeom>
        </p:spPr>
        <p:txBody>
          <a:bodyPr/>
          <a:lstStyle>
            <a:lvl1pPr marL="381000" indent="-381000">
              <a:defRPr sz="2300"/>
            </a:lvl1pPr>
          </a:lstStyle>
          <a:p>
            <a:pPr/>
            <a:r>
              <a:t>Propagating all individual uncertainties, final error table for Run 1:</a:t>
            </a:r>
          </a:p>
        </p:txBody>
      </p:sp>
      <p:pic>
        <p:nvPicPr>
          <p:cNvPr id="77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8602" y="2796308"/>
            <a:ext cx="5385483" cy="4259107"/>
          </a:xfrm>
          <a:prstGeom prst="rect">
            <a:avLst/>
          </a:prstGeom>
          <a:ln w="12700">
            <a:miter lim="400000"/>
          </a:ln>
        </p:spPr>
      </p:pic>
      <p:sp>
        <p:nvSpPr>
          <p:cNvPr id="771" name="Content Placeholder 5"/>
          <p:cNvSpPr txBox="1"/>
          <p:nvPr/>
        </p:nvSpPr>
        <p:spPr>
          <a:xfrm>
            <a:off x="7204582" y="5426726"/>
            <a:ext cx="4220712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50620" indent="-250620" algn="l" defTabSz="457200">
              <a:lnSpc>
                <a:spcPct val="120000"/>
              </a:lnSpc>
              <a:buSzPct val="100000"/>
              <a:buFont typeface="Arial"/>
              <a:buChar char="•"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Systematic error is </a:t>
            </a:r>
            <a:r>
              <a:rPr b="1"/>
              <a:t>157 ppb</a:t>
            </a:r>
            <a:r>
              <a:t>:</a:t>
            </a:r>
            <a:endParaRPr sz="2400">
              <a:solidFill>
                <a:srgbClr val="404040"/>
              </a:solidFill>
            </a:endParaRPr>
          </a:p>
          <a:p>
            <a:pPr lvl="1" marL="672275" indent="-301423" algn="l" defTabSz="457200">
              <a:lnSpc>
                <a:spcPct val="120000"/>
              </a:lnSpc>
              <a:buSzPct val="100000"/>
              <a:buFont typeface="Arial"/>
              <a:buChar char="–"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Nearly halved BNL error</a:t>
            </a:r>
            <a:endParaRPr sz="2200">
              <a:solidFill>
                <a:srgbClr val="404040"/>
              </a:solidFill>
            </a:endParaRPr>
          </a:p>
          <a:p>
            <a:pPr lvl="1" marL="672275" indent="-301423" algn="l" defTabSz="457200">
              <a:lnSpc>
                <a:spcPct val="120000"/>
              </a:lnSpc>
              <a:buSzPct val="100000"/>
              <a:buFont typeface="Arial"/>
              <a:buChar char="–"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Not yet at 100 ppb goal</a:t>
            </a:r>
          </a:p>
        </p:txBody>
      </p:sp>
      <p:sp>
        <p:nvSpPr>
          <p:cNvPr id="772" name="Content Placeholder 5"/>
          <p:cNvSpPr txBox="1"/>
          <p:nvPr/>
        </p:nvSpPr>
        <p:spPr>
          <a:xfrm>
            <a:off x="7193946" y="4293084"/>
            <a:ext cx="4089723" cy="744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50620" indent="-250620" algn="l" defTabSz="457200">
              <a:lnSpc>
                <a:spcPct val="120000"/>
              </a:lnSpc>
              <a:buSzPct val="100000"/>
              <a:buFont typeface="Arial"/>
              <a:buChar char="•"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Statistical error is </a:t>
            </a:r>
            <a:r>
              <a:rPr b="1"/>
              <a:t>434 ppb</a:t>
            </a:r>
            <a:r>
              <a:t>:</a:t>
            </a:r>
            <a:endParaRPr sz="2400">
              <a:solidFill>
                <a:srgbClr val="404040"/>
              </a:solidFill>
            </a:endParaRPr>
          </a:p>
          <a:p>
            <a:pPr lvl="1" marL="611312" indent="-240461" algn="l" defTabSz="457200">
              <a:lnSpc>
                <a:spcPct val="120000"/>
              </a:lnSpc>
              <a:buSzPct val="100000"/>
              <a:buFont typeface="Arial"/>
              <a:buChar char="–"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Vastly dominates this result</a:t>
            </a:r>
          </a:p>
        </p:txBody>
      </p:sp>
      <p:sp>
        <p:nvSpPr>
          <p:cNvPr id="773" name="Content Placeholder 5"/>
          <p:cNvSpPr txBox="1"/>
          <p:nvPr/>
        </p:nvSpPr>
        <p:spPr>
          <a:xfrm>
            <a:off x="7204581" y="3060406"/>
            <a:ext cx="4089724" cy="744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50620" indent="-250620" algn="l" defTabSz="457200">
              <a:lnSpc>
                <a:spcPct val="120000"/>
              </a:lnSpc>
              <a:buSzPct val="100000"/>
              <a:buFont typeface="Arial"/>
              <a:buChar char="•"/>
              <a:defRPr b="1"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462 ppb </a:t>
            </a:r>
            <a:r>
              <a:rPr b="0"/>
              <a:t>overall error</a:t>
            </a:r>
            <a:endParaRPr sz="2400">
              <a:solidFill>
                <a:srgbClr val="404040"/>
              </a:solidFill>
            </a:endParaRPr>
          </a:p>
          <a:p>
            <a:pPr lvl="1" marL="491081" indent="-240461" algn="l" defTabSz="457200">
              <a:lnSpc>
                <a:spcPct val="120000"/>
              </a:lnSpc>
              <a:buSzPct val="100000"/>
              <a:buFont typeface="Arial"/>
              <a:buChar char="–"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25 ppb from external inputs</a:t>
            </a:r>
          </a:p>
        </p:txBody>
      </p:sp>
      <p:sp>
        <p:nvSpPr>
          <p:cNvPr id="774" name="Rectangle 8"/>
          <p:cNvSpPr txBox="1"/>
          <p:nvPr/>
        </p:nvSpPr>
        <p:spPr>
          <a:xfrm>
            <a:off x="1814544" y="7178570"/>
            <a:ext cx="9159239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65770" indent="-365770">
              <a:buSzPct val="100000"/>
              <a:buFont typeface="Arial"/>
              <a:buChar char="•"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Systematic uncertainty dominated by two lines that will improve in future…</a:t>
            </a:r>
          </a:p>
        </p:txBody>
      </p:sp>
      <p:sp>
        <p:nvSpPr>
          <p:cNvPr id="775" name="Oval 9"/>
          <p:cNvSpPr/>
          <p:nvPr/>
        </p:nvSpPr>
        <p:spPr>
          <a:xfrm>
            <a:off x="6620278" y="6607971"/>
            <a:ext cx="503861" cy="297863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1700">
                <a:solidFill>
                  <a:srgbClr val="FFFFFF"/>
                </a:solidFill>
              </a:defRPr>
            </a:pPr>
          </a:p>
        </p:txBody>
      </p:sp>
      <p:sp>
        <p:nvSpPr>
          <p:cNvPr id="776" name="Oval 10"/>
          <p:cNvSpPr/>
          <p:nvPr/>
        </p:nvSpPr>
        <p:spPr>
          <a:xfrm>
            <a:off x="6610223" y="3358422"/>
            <a:ext cx="503861" cy="297863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1700">
                <a:solidFill>
                  <a:srgbClr val="FFFFFF"/>
                </a:solidFill>
              </a:defRPr>
            </a:pPr>
          </a:p>
        </p:txBody>
      </p:sp>
      <p:sp>
        <p:nvSpPr>
          <p:cNvPr id="777" name="Oval 11"/>
          <p:cNvSpPr/>
          <p:nvPr/>
        </p:nvSpPr>
        <p:spPr>
          <a:xfrm>
            <a:off x="6610480" y="6144536"/>
            <a:ext cx="503861" cy="297863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1700">
                <a:solidFill>
                  <a:srgbClr val="FFFFFF"/>
                </a:solidFill>
              </a:defRPr>
            </a:pPr>
          </a:p>
        </p:txBody>
      </p:sp>
      <p:sp>
        <p:nvSpPr>
          <p:cNvPr id="778" name="Rounded Rectangle 12"/>
          <p:cNvSpPr/>
          <p:nvPr/>
        </p:nvSpPr>
        <p:spPr>
          <a:xfrm>
            <a:off x="1758768" y="5173169"/>
            <a:ext cx="5345261" cy="297863"/>
          </a:xfrm>
          <a:prstGeom prst="roundRect">
            <a:avLst>
              <a:gd name="adj" fmla="val 16667"/>
            </a:avLst>
          </a:prstGeom>
          <a:ln w="28575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1700">
                <a:solidFill>
                  <a:srgbClr val="FFFFFF"/>
                </a:solidFill>
              </a:defRPr>
            </a:pPr>
          </a:p>
        </p:txBody>
      </p:sp>
      <p:sp>
        <p:nvSpPr>
          <p:cNvPr id="779" name="Rounded Rectangle 15"/>
          <p:cNvSpPr/>
          <p:nvPr/>
        </p:nvSpPr>
        <p:spPr>
          <a:xfrm>
            <a:off x="1742780" y="4485130"/>
            <a:ext cx="5345261" cy="297863"/>
          </a:xfrm>
          <a:prstGeom prst="roundRect">
            <a:avLst>
              <a:gd name="adj" fmla="val 16667"/>
            </a:avLst>
          </a:prstGeom>
          <a:ln w="28575">
            <a:solidFill>
              <a:srgbClr val="FF0000"/>
            </a:solidFill>
          </a:ln>
        </p:spPr>
        <p:txBody>
          <a:bodyPr lIns="50800" tIns="50800" rIns="50800" bIns="50800" anchor="ctr"/>
          <a:lstStyle/>
          <a:p>
            <a:pPr>
              <a:defRPr sz="17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3" grpId="1"/>
      <p:bldP build="whole" bldLvl="1" animBg="1" rev="0" advAuto="0" spid="776" grpId="4"/>
      <p:bldP build="whole" bldLvl="1" animBg="1" rev="0" advAuto="0" spid="779" grpId="9"/>
      <p:bldP build="whole" bldLvl="1" animBg="1" rev="0" advAuto="0" spid="774" grpId="7"/>
      <p:bldP build="whole" bldLvl="1" animBg="1" rev="0" advAuto="0" spid="772" grpId="3"/>
      <p:bldP build="whole" bldLvl="1" animBg="1" rev="0" advAuto="0" spid="777" grpId="6"/>
      <p:bldP build="whole" bldLvl="1" animBg="1" rev="0" advAuto="0" spid="775" grpId="2"/>
      <p:bldP build="whole" bldLvl="1" animBg="1" rev="0" advAuto="0" spid="771" grpId="5"/>
      <p:bldP build="whole" bldLvl="1" animBg="1" rev="0" advAuto="0" spid="778" grpId="8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lide Number Placeholder 14"/>
          <p:cNvSpPr txBox="1"/>
          <p:nvPr>
            <p:ph type="sldNum" sz="quarter" idx="4294967295"/>
          </p:nvPr>
        </p:nvSpPr>
        <p:spPr>
          <a:xfrm>
            <a:off x="6350067" y="9220200"/>
            <a:ext cx="297892" cy="2874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2" name="Content Placeholder 12" descr="Content Placeholder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6279" y="1966938"/>
            <a:ext cx="7965441" cy="472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3221" y="6331442"/>
            <a:ext cx="4107770" cy="15005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84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9165" y="6402203"/>
            <a:ext cx="4246860" cy="134575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85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99981" y="4243792"/>
            <a:ext cx="4565228" cy="20049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86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24271" y="4301680"/>
            <a:ext cx="4565228" cy="18288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87" name="Content Placeholder 12" descr="Content Placeholder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96279" y="2379203"/>
            <a:ext cx="7965441" cy="1711089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Rectangle 9"/>
          <p:cNvSpPr/>
          <p:nvPr/>
        </p:nvSpPr>
        <p:spPr>
          <a:xfrm>
            <a:off x="2696279" y="1966938"/>
            <a:ext cx="7890466" cy="212335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17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Content Placeholder 10" descr="Content Placeholder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5398" y="6079749"/>
            <a:ext cx="7992147" cy="17979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91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9556" y="4164096"/>
            <a:ext cx="8063831" cy="18140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92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2323" y="1870193"/>
            <a:ext cx="3939149" cy="21923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93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14527" y="1870192"/>
            <a:ext cx="3743018" cy="208316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lide Number Placeholder 14"/>
          <p:cNvSpPr txBox="1"/>
          <p:nvPr>
            <p:ph type="sldNum" sz="quarter" idx="4294967295"/>
          </p:nvPr>
        </p:nvSpPr>
        <p:spPr>
          <a:xfrm>
            <a:off x="6350067" y="9220200"/>
            <a:ext cx="297892" cy="2874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796" name="Table 8"/>
          <p:cNvGraphicFramePr/>
          <p:nvPr/>
        </p:nvGraphicFramePr>
        <p:xfrm>
          <a:off x="2592787" y="2423153"/>
          <a:ext cx="7922092" cy="447582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882731"/>
                <a:gridCol w="1679787"/>
                <a:gridCol w="1679787"/>
                <a:gridCol w="1679787"/>
              </a:tblGrid>
              <a:tr h="520192"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2E528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 sz="1800"/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BNL (E821)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2E528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 sz="1800"/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FNAL Run 1 (E989)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2E528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 sz="1800"/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Improve in Runs 2+?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2E5286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Gain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~10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Pileup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~30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CBO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~40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Time Randomisation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-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~10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Early-to-late effect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~15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 &amp; Pitch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55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Lost Muons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Phase Acceptance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-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75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Others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-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b="1"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Total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b="1"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210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b="1"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108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1"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lide Number Placeholder 14"/>
          <p:cNvSpPr txBox="1"/>
          <p:nvPr>
            <p:ph type="sldNum" sz="quarter" idx="4294967295"/>
          </p:nvPr>
        </p:nvSpPr>
        <p:spPr>
          <a:xfrm>
            <a:off x="6350067" y="9220200"/>
            <a:ext cx="297892" cy="2874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799" name="Table 8"/>
          <p:cNvGraphicFramePr/>
          <p:nvPr/>
        </p:nvGraphicFramePr>
        <p:xfrm>
          <a:off x="2597940" y="2117219"/>
          <a:ext cx="7922092" cy="500220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882731"/>
                <a:gridCol w="1679787"/>
                <a:gridCol w="1679787"/>
                <a:gridCol w="1679787"/>
              </a:tblGrid>
              <a:tr h="520192"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2E528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 sz="1800"/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BNL 2001
(E821)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2E528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 sz="1800"/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FNAL Run 1 (E989)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2E528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 sz="1800"/>
                      </a:pPr>
                      <a:r>
                        <a:rPr b="1" sz="1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Improve in Runs 2+?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2E5286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Absolute Calibration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Trolley Calibration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28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Configuration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23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26379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Trolley Baseline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25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Fixed Probe Baseline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-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Trolley Temp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*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~20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Tracking Error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-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~25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Muon Weighting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~18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Transients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*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99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*Others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-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95563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b="1"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Total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b="1"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170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b="1"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114</a:t>
                      </a: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1" sz="1400">
                          <a:solidFill>
                            <a:srgbClr val="2E5286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8768" marR="48768" marT="48768" marB="48768" anchor="t" anchorCtr="0" horzOverflow="overflow">
                    <a:lnL w="12700">
                      <a:solidFill>
                        <a:srgbClr val="2E5286"/>
                      </a:solidFill>
                    </a:lnL>
                    <a:lnR w="12700">
                      <a:solidFill>
                        <a:srgbClr val="2E5286"/>
                      </a:solidFill>
                    </a:lnR>
                    <a:lnT w="12700">
                      <a:solidFill>
                        <a:srgbClr val="2E5286"/>
                      </a:solidFill>
                    </a:lnT>
                    <a:lnB w="12700">
                      <a:solidFill>
                        <a:srgbClr val="2E528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resent Status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Present Status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xfrm>
            <a:off x="6388992" y="9406077"/>
            <a:ext cx="22681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221" name="Table"/>
          <p:cNvGraphicFramePr/>
          <p:nvPr/>
        </p:nvGraphicFramePr>
        <p:xfrm>
          <a:off x="387217" y="5778866"/>
          <a:ext cx="6111068" cy="290240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607219"/>
                <a:gridCol w="1883718"/>
                <a:gridCol w="1511543"/>
                <a:gridCol w="1295010"/>
              </a:tblGrid>
              <a:tr h="491435">
                <a:tc>
                  <a:txBody>
                    <a:bodyPr/>
                    <a:lstStyle/>
                    <a:p>
                      <a:pPr defTabSz="914400">
                        <a:defRPr b="0" sz="200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b="0" sz="200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t>a</a:t>
                      </a:r>
                      <a:r>
                        <a:rPr baseline="-5999"/>
                        <a:t>𝝁  </a:t>
                      </a:r>
                      <a:r>
                        <a:t>× 10</a:t>
                      </a:r>
                      <a:r>
                        <a:rPr baseline="31999"/>
                        <a:t>14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b="0" sz="200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t>𝜹a</a:t>
                      </a:r>
                      <a:r>
                        <a:rPr baseline="-5999"/>
                        <a:t>𝝁  </a:t>
                      </a:r>
                      <a:r>
                        <a:t>× 10</a:t>
                      </a:r>
                      <a:r>
                        <a:rPr baseline="31999"/>
                        <a:t>14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b="0" sz="200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t>𝜹a</a:t>
                      </a:r>
                      <a:r>
                        <a:rPr baseline="-5999"/>
                        <a:t>𝝁 </a:t>
                      </a:r>
                      <a:r>
                        <a:t>/a</a:t>
                      </a:r>
                      <a:r>
                        <a:rPr baseline="-5999"/>
                        <a:t>𝝁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</a:tr>
              <a:tr h="399051">
                <a:tc>
                  <a:txBody>
                    <a:bodyPr/>
                    <a:lstStyle/>
                    <a:p>
                      <a:pPr defTabSz="914400">
                        <a:defRPr b="0" sz="1800"/>
                      </a:pPr>
                      <a:r>
                        <a:rPr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Experiment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  <a:solidFill>
                      <a:schemeClr val="accent5">
                        <a:hueOff val="-152895"/>
                        <a:lumOff val="123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pc="-39"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116 592 061 000 
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5">
                        <a:hueOff val="-152895"/>
                        <a:lumOff val="123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pc="-39"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41 000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5">
                        <a:hueOff val="-152895"/>
                        <a:lumOff val="1236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20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t>4×10</a:t>
                      </a:r>
                      <a:r>
                        <a:rPr baseline="31999"/>
                        <a:t>-7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5">
                        <a:hueOff val="-152895"/>
                        <a:lumOff val="12368"/>
                      </a:schemeClr>
                    </a:solidFill>
                  </a:tcPr>
                </a:tc>
              </a:tr>
              <a:tr h="399051">
                <a:tc>
                  <a:txBody>
                    <a:bodyPr/>
                    <a:lstStyle/>
                    <a:p>
                      <a:pPr defTabSz="914400">
                        <a:defRPr b="0" sz="1800"/>
                      </a:pPr>
                      <a:r>
                        <a:rPr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SM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3274B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pc="-39"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116 591 810 000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0054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pc="-39"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43 000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00549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20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t>4×10</a:t>
                      </a:r>
                      <a:r>
                        <a:rPr baseline="31999"/>
                        <a:t>-7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005493">
                        <a:alpha val="50000"/>
                      </a:srgbClr>
                    </a:solidFill>
                  </a:tcPr>
                </a:tc>
              </a:tr>
              <a:tr h="394068">
                <a:tc>
                  <a:txBody>
                    <a:bodyPr/>
                    <a:lstStyle/>
                    <a:p>
                      <a:pPr defTabSz="914400">
                        <a:defRPr b="0"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QED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chemeClr val="accent1">
                        <a:lumOff val="-135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825500">
                        <a:defRPr sz="1800"/>
                      </a:pPr>
                      <a:r>
                        <a:rPr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116 584 718 931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104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20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t>9×10</a:t>
                      </a:r>
                      <a:r>
                        <a:rPr baseline="31999"/>
                        <a:t>-10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7232">
                <a:tc>
                  <a:txBody>
                    <a:bodyPr/>
                    <a:lstStyle/>
                    <a:p>
                      <a:pPr defTabSz="914400">
                        <a:defRPr b="0"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HVP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3174B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6 845 000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20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40 000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20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t>6×10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398101">
                <a:tc>
                  <a:txBody>
                    <a:bodyPr/>
                    <a:lstStyle/>
                    <a:p>
                      <a:pPr defTabSz="914400">
                        <a:defRPr b="0"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Electroweak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3274B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153 600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1 000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2000"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t>7×10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98063">
                <a:tc>
                  <a:txBody>
                    <a:bodyPr/>
                    <a:lstStyle/>
                    <a:p>
                      <a:pPr defTabSz="914400">
                        <a:defRPr b="0" sz="1800"/>
                      </a:pPr>
                      <a:r>
                        <a:rPr sz="2000">
                          <a:solidFill>
                            <a:srgbClr val="FFFFFF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HLbL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3174B5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20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92 000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4E5E8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20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18 000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4E5E8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2000">
                          <a:solidFill>
                            <a:srgbClr val="942193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r>
                        <a:t>2×10</a:t>
                      </a:r>
                      <a:r>
                        <a:rPr baseline="31999"/>
                        <a:t>-1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4E5E8"/>
                    </a:solidFill>
                  </a:tcPr>
                </a:tc>
              </a:tr>
            </a:tbl>
          </a:graphicData>
        </a:graphic>
      </p:graphicFrame>
      <p:sp>
        <p:nvSpPr>
          <p:cNvPr id="222" name="Abi, et al., Phys. Rev. Lett. 126 (2021) 14, 141801…"/>
          <p:cNvSpPr txBox="1"/>
          <p:nvPr/>
        </p:nvSpPr>
        <p:spPr>
          <a:xfrm>
            <a:off x="378244" y="4798473"/>
            <a:ext cx="473452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457200" algn="l" defTabSz="457200">
              <a:lnSpc>
                <a:spcPts val="3100"/>
              </a:lnSpc>
              <a:spcBef>
                <a:spcPts val="600"/>
              </a:spcBef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Abi, et al., Phys. Rev. Lett. 126 (2021) 14, 141801</a:t>
            </a:r>
          </a:p>
          <a:p>
            <a:pPr marL="457200" indent="-457200" algn="l" defTabSz="457200">
              <a:lnSpc>
                <a:spcPts val="3100"/>
              </a:lnSpc>
              <a:spcBef>
                <a:spcPts val="600"/>
              </a:spcBef>
              <a:tabLst>
                <a:tab pos="139700" algn="l"/>
                <a:tab pos="457200" algn="l"/>
              </a:tabLst>
              <a:defRPr sz="1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Aoyama, et al., Phys. Rept. 887 (2020) 1-166</a:t>
            </a:r>
          </a:p>
        </p:txBody>
      </p:sp>
      <p:pic>
        <p:nvPicPr>
          <p:cNvPr id="223" name="Group" descr="Grou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8546" y="1219434"/>
            <a:ext cx="4336723" cy="31337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" name="Group"/>
          <p:cNvGrpSpPr/>
          <p:nvPr/>
        </p:nvGrpSpPr>
        <p:grpSpPr>
          <a:xfrm>
            <a:off x="7835407" y="5713738"/>
            <a:ext cx="4010806" cy="3007260"/>
            <a:chOff x="0" y="0"/>
            <a:chExt cx="4010805" cy="3007258"/>
          </a:xfrm>
        </p:grpSpPr>
        <p:sp>
          <p:nvSpPr>
            <p:cNvPr id="224" name="Hadronic vacuum polarization (HVP)"/>
            <p:cNvSpPr txBox="1"/>
            <p:nvPr/>
          </p:nvSpPr>
          <p:spPr>
            <a:xfrm>
              <a:off x="153283" y="48634"/>
              <a:ext cx="2020514" cy="1401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spcBef>
                  <a:spcPts val="500"/>
                </a:spcBef>
                <a:defRPr sz="2000">
                  <a:solidFill>
                    <a:srgbClr val="3275B4"/>
                  </a:solidFill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pPr/>
              <a:r>
                <a:t>Hadronic vacuum polarization (HVP)</a:t>
              </a:r>
            </a:p>
          </p:txBody>
        </p:sp>
        <p:pic>
          <p:nvPicPr>
            <p:cNvPr id="22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940259" y="0"/>
              <a:ext cx="2070547" cy="1498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24923" y="1516958"/>
              <a:ext cx="1701127" cy="1490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7" name="Hadronic light-by-light scattering (HLbL)"/>
            <p:cNvSpPr txBox="1"/>
            <p:nvPr/>
          </p:nvSpPr>
          <p:spPr>
            <a:xfrm>
              <a:off x="0" y="1561325"/>
              <a:ext cx="2327081" cy="1401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spcBef>
                  <a:spcPts val="500"/>
                </a:spcBef>
                <a:defRPr sz="2000">
                  <a:solidFill>
                    <a:srgbClr val="3273B5"/>
                  </a:solidFill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pPr/>
              <a:r>
                <a:t>Hadronic light-by-light scattering (HLbL)</a:t>
              </a:r>
            </a:p>
          </p:txBody>
        </p:sp>
      </p:grpSp>
      <p:sp>
        <p:nvSpPr>
          <p:cNvPr id="229" name="Mismatch implies “New Physics” or insufficient understanding of the SM!"/>
          <p:cNvSpPr txBox="1"/>
          <p:nvPr/>
        </p:nvSpPr>
        <p:spPr>
          <a:xfrm>
            <a:off x="5956928" y="2405306"/>
            <a:ext cx="612827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457200" defTabSz="821531">
              <a:spcBef>
                <a:spcPts val="2000"/>
              </a:spcBef>
              <a:defRPr b="1" sz="22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Mismatch implies “</a:t>
            </a:r>
            <a:r>
              <a:t>New Physics” or insufficient understanding of the SM!</a:t>
            </a:r>
          </a:p>
        </p:txBody>
      </p:sp>
      <p:sp>
        <p:nvSpPr>
          <p:cNvPr id="230" name="Hadronic contributions are limiting factor in SM prediction"/>
          <p:cNvSpPr txBox="1"/>
          <p:nvPr/>
        </p:nvSpPr>
        <p:spPr>
          <a:xfrm>
            <a:off x="7242841" y="4798473"/>
            <a:ext cx="497060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457200" defTabSz="821531">
              <a:spcBef>
                <a:spcPts val="2000"/>
              </a:spcBef>
              <a:defRPr b="1" sz="22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Hadronic contributions are limiting factor in SM prediction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2"/>
      <p:bldP build="whole" bldLvl="1" animBg="1" rev="0" advAuto="0" spid="228" grpId="3"/>
      <p:bldP build="whole" bldLvl="1" animBg="1" rev="0" advAuto="0" spid="221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49281" r="0" b="0"/>
          <a:stretch>
            <a:fillRect/>
          </a:stretch>
        </p:blipFill>
        <p:spPr>
          <a:xfrm>
            <a:off x="1625600" y="1219200"/>
            <a:ext cx="9753600" cy="836508"/>
          </a:xfrm>
          <a:prstGeom prst="rect">
            <a:avLst/>
          </a:prstGeom>
          <a:ln w="12700">
            <a:miter lim="400000"/>
          </a:ln>
        </p:spPr>
      </p:pic>
      <p:sp>
        <p:nvSpPr>
          <p:cNvPr id="802" name="Text Box 9"/>
          <p:cNvSpPr txBox="1"/>
          <p:nvPr/>
        </p:nvSpPr>
        <p:spPr>
          <a:xfrm>
            <a:off x="2077719" y="1390228"/>
            <a:ext cx="7711442" cy="52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700"/>
              </a:spcBef>
              <a:defRPr b="1" sz="2900">
                <a:solidFill>
                  <a:srgbClr val="FFFFFF"/>
                </a:solidFill>
              </a:defRPr>
            </a:lvl1pPr>
          </a:lstStyle>
          <a:p>
            <a:pPr/>
            <a:r>
              <a:t>Run-1 Specific Issue</a:t>
            </a:r>
          </a:p>
        </p:txBody>
      </p:sp>
      <p:pic>
        <p:nvPicPr>
          <p:cNvPr id="803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559" y="4275430"/>
            <a:ext cx="5264745" cy="3996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그림 20" descr="그림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9931" y="2402932"/>
            <a:ext cx="3469031" cy="2749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12972" y="5236059"/>
            <a:ext cx="4119180" cy="2956801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TextBox 14"/>
          <p:cNvSpPr txBox="1"/>
          <p:nvPr/>
        </p:nvSpPr>
        <p:spPr>
          <a:xfrm>
            <a:off x="7880605" y="5452807"/>
            <a:ext cx="1110827" cy="3393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700"/>
            </a:lvl1pPr>
          </a:lstStyle>
          <a:p>
            <a:pPr/>
            <a:r>
              <a:t>June 2018</a:t>
            </a:r>
          </a:p>
        </p:txBody>
      </p:sp>
      <p:sp>
        <p:nvSpPr>
          <p:cNvPr id="807" name="TextBox 15"/>
          <p:cNvSpPr txBox="1"/>
          <p:nvPr/>
        </p:nvSpPr>
        <p:spPr>
          <a:xfrm>
            <a:off x="1875725" y="2402932"/>
            <a:ext cx="4831763" cy="2306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04810" indent="-304810">
              <a:buSzPct val="100000"/>
              <a:buFont typeface="Arial"/>
              <a:buChar char="•"/>
              <a:defRPr sz="2100"/>
            </a:pPr>
            <a:r>
              <a:t>The beam oscillations were observed to change frequency over time in the fill</a:t>
            </a:r>
          </a:p>
          <a:p>
            <a:pPr marL="304810" indent="-304810">
              <a:buSzPct val="100000"/>
              <a:buFont typeface="Arial"/>
              <a:buChar char="•"/>
              <a:defRPr sz="2100"/>
            </a:pPr>
          </a:p>
          <a:p>
            <a:pPr marL="304810" indent="-304810">
              <a:buSzPct val="100000"/>
              <a:buFont typeface="Arial"/>
              <a:buChar char="•"/>
              <a:defRPr sz="2100"/>
            </a:pPr>
            <a:r>
              <a:t>Found to be due</a:t>
            </a:r>
            <a:r>
              <a:t> to 2/32 faulty resistors in t</a:t>
            </a:r>
            <a:r>
              <a:t>he</a:t>
            </a:r>
            <a:r>
              <a:t> quads</a:t>
            </a:r>
          </a:p>
        </p:txBody>
      </p:sp>
      <p:sp>
        <p:nvSpPr>
          <p:cNvPr id="808" name="Slide Number Placeholder 1"/>
          <p:cNvSpPr txBox="1"/>
          <p:nvPr>
            <p:ph type="sldNum" sz="quarter" idx="4294967295"/>
          </p:nvPr>
        </p:nvSpPr>
        <p:spPr>
          <a:xfrm>
            <a:off x="6350067" y="9220200"/>
            <a:ext cx="297892" cy="2874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heory Summary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Theory Summary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6388992" y="9406077"/>
            <a:ext cx="22681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33702" r="0" b="0"/>
          <a:stretch>
            <a:fillRect/>
          </a:stretch>
        </p:blipFill>
        <p:spPr>
          <a:xfrm>
            <a:off x="317500" y="3957695"/>
            <a:ext cx="12369723" cy="4090827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https://muon-gm2-theory.illinois.edu"/>
          <p:cNvSpPr txBox="1"/>
          <p:nvPr/>
        </p:nvSpPr>
        <p:spPr>
          <a:xfrm>
            <a:off x="9168696" y="8013129"/>
            <a:ext cx="338961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https://muon-gm2-theory.illinois.edu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73221"/>
          <a:stretch>
            <a:fillRect/>
          </a:stretch>
        </p:blipFill>
        <p:spPr>
          <a:xfrm>
            <a:off x="3142059" y="1017207"/>
            <a:ext cx="6720518" cy="248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heory Summary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Theory Summary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6388992" y="9406077"/>
            <a:ext cx="22681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7785" y="1266435"/>
            <a:ext cx="6009230" cy="2040717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hep-ph/2203.15810"/>
          <p:cNvSpPr txBox="1"/>
          <p:nvPr/>
        </p:nvSpPr>
        <p:spPr>
          <a:xfrm>
            <a:off x="9856137" y="3218795"/>
            <a:ext cx="192980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 hep-ph/2203.15810</a:t>
            </a:r>
          </a:p>
        </p:txBody>
      </p:sp>
      <p:sp>
        <p:nvSpPr>
          <p:cNvPr id="242" name="Rectangle"/>
          <p:cNvSpPr/>
          <p:nvPr/>
        </p:nvSpPr>
        <p:spPr>
          <a:xfrm>
            <a:off x="1251077" y="8693722"/>
            <a:ext cx="7052470" cy="33957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5958" y="3502446"/>
            <a:ext cx="10752884" cy="5695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"/>
          <p:cNvSpPr/>
          <p:nvPr/>
        </p:nvSpPr>
        <p:spPr>
          <a:xfrm>
            <a:off x="5115398" y="6977373"/>
            <a:ext cx="5832079" cy="1998219"/>
          </a:xfrm>
          <a:prstGeom prst="rect">
            <a:avLst/>
          </a:prstGeom>
          <a:solidFill>
            <a:schemeClr val="accent4">
              <a:hueOff val="-1247790"/>
              <a:lumOff val="-12326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6" name="Rectangle"/>
          <p:cNvSpPr/>
          <p:nvPr/>
        </p:nvSpPr>
        <p:spPr>
          <a:xfrm>
            <a:off x="5130386" y="5921399"/>
            <a:ext cx="5802103" cy="948999"/>
          </a:xfrm>
          <a:prstGeom prst="rect">
            <a:avLst/>
          </a:prstGeom>
          <a:solidFill>
            <a:schemeClr val="accent3">
              <a:hueOff val="914338"/>
              <a:satOff val="31515"/>
              <a:lumOff val="-30790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7" name="Rectangle"/>
          <p:cNvSpPr/>
          <p:nvPr/>
        </p:nvSpPr>
        <p:spPr>
          <a:xfrm>
            <a:off x="5130386" y="4985466"/>
            <a:ext cx="5802103" cy="828959"/>
          </a:xfrm>
          <a:prstGeom prst="rect">
            <a:avLst/>
          </a:prstGeom>
          <a:solidFill>
            <a:schemeClr val="accent2">
              <a:hueOff val="192982"/>
              <a:satOff val="17755"/>
              <a:lumOff val="-28483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8" name="QED Contributions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QED Contributions</a:t>
            </a:r>
          </a:p>
        </p:txBody>
      </p:sp>
      <p:sp>
        <p:nvSpPr>
          <p:cNvPr id="249" name="Slide Number"/>
          <p:cNvSpPr txBox="1"/>
          <p:nvPr>
            <p:ph type="sldNum" sz="quarter" idx="2"/>
          </p:nvPr>
        </p:nvSpPr>
        <p:spPr>
          <a:xfrm>
            <a:off x="6388992" y="9406077"/>
            <a:ext cx="22681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0" name="1-loop QED [1 diagram]: Schwinger term…"/>
          <p:cNvSpPr txBox="1"/>
          <p:nvPr/>
        </p:nvSpPr>
        <p:spPr>
          <a:xfrm>
            <a:off x="304800" y="4026656"/>
            <a:ext cx="6213949" cy="6064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3"/>
              </a:buBlip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1-loop QED [1 diagram]: Schwinger term </a:t>
            </a:r>
            <a14:m>
              <m:oMath>
                <m:r>
                  <a:rPr xmlns:a="http://schemas.openxmlformats.org/drawingml/2006/main" sz="2350" i="1">
                    <a:solidFill>
                      <a:srgbClr val="004C7F"/>
                    </a:solidFill>
                    <a:latin typeface="Cambria Math" panose="02040503050406030204" pitchFamily="18" charset="0"/>
                  </a:rPr>
                  <m:t>α</m:t>
                </m:r>
                <m:r>
                  <a:rPr xmlns:a="http://schemas.openxmlformats.org/drawingml/2006/main" sz="2350" i="1">
                    <a:solidFill>
                      <a:srgbClr val="004C7F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2350" i="1">
                    <a:solidFill>
                      <a:srgbClr val="004C7F"/>
                    </a:solidFill>
                    <a:latin typeface="Cambria Math" panose="02040503050406030204" pitchFamily="18" charset="0"/>
                  </a:rPr>
                  <m:t>2</m:t>
                </m:r>
                <m:r>
                  <a:rPr xmlns:a="http://schemas.openxmlformats.org/drawingml/2006/main" sz="2350" i="1">
                    <a:solidFill>
                      <a:srgbClr val="004C7F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3"/>
              </a:buBlip>
              <a:defRPr sz="220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2-loop QED [7 diagrams]</a:t>
            </a: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3"/>
              </a:buBlip>
              <a:defRPr sz="22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3-loop QED [72 diagrams]</a:t>
            </a: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3"/>
              </a:buBlip>
              <a:defRPr sz="2200">
                <a:solidFill>
                  <a:schemeClr val="accent4">
                    <a:hueOff val="-1247790"/>
                    <a:lumOff val="-12326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4-loop QED [891 diagrams]</a:t>
            </a: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3"/>
              </a:buBlip>
              <a:defRPr sz="2200">
                <a:solidFill>
                  <a:schemeClr val="accent5">
                    <a:lumOff val="-29866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5-loop QED [12 672 diagrams] </a:t>
            </a: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3"/>
              </a:buBlip>
              <a:defRPr sz="2200">
                <a:solidFill>
                  <a:schemeClr val="accent6">
                    <a:satOff val="-16844"/>
                    <a:lumOff val="-30747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6-loop QED estimate 0.0(1)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16474" y="3927790"/>
            <a:ext cx="1294197" cy="748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5086583" y="5729446"/>
            <a:ext cx="5832136" cy="1172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5086583" y="7052916"/>
            <a:ext cx="5832189" cy="1922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86638" y="4948454"/>
            <a:ext cx="5832079" cy="91052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Rectangle"/>
          <p:cNvSpPr/>
          <p:nvPr/>
        </p:nvSpPr>
        <p:spPr>
          <a:xfrm>
            <a:off x="7215872" y="3906199"/>
            <a:ext cx="1270001" cy="791552"/>
          </a:xfrm>
          <a:prstGeom prst="rect">
            <a:avLst/>
          </a:prstGeom>
          <a:solidFill>
            <a:schemeClr val="accent1">
              <a:hueOff val="114395"/>
              <a:lumOff val="-24975"/>
              <a:alpha val="5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59" name="Group"/>
          <p:cNvGrpSpPr/>
          <p:nvPr/>
        </p:nvGrpSpPr>
        <p:grpSpPr>
          <a:xfrm>
            <a:off x="1954383" y="1078670"/>
            <a:ext cx="9096034" cy="2307051"/>
            <a:chOff x="0" y="0"/>
            <a:chExt cx="9096033" cy="2307049"/>
          </a:xfrm>
        </p:grpSpPr>
        <p:sp>
          <p:nvSpPr>
            <p:cNvPr id="256" name="Rectangle"/>
            <p:cNvSpPr/>
            <p:nvPr/>
          </p:nvSpPr>
          <p:spPr>
            <a:xfrm>
              <a:off x="75912" y="698689"/>
              <a:ext cx="5948439" cy="199842"/>
            </a:xfrm>
            <a:prstGeom prst="rect">
              <a:avLst/>
            </a:prstGeom>
            <a:solidFill>
              <a:schemeClr val="accent6">
                <a:satOff val="-16844"/>
                <a:lumOff val="-30747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chemeClr val="accent6">
                      <a:satOff val="-16844"/>
                      <a:lumOff val="-30747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57" name="Rectangle"/>
            <p:cNvSpPr/>
            <p:nvPr/>
          </p:nvSpPr>
          <p:spPr>
            <a:xfrm>
              <a:off x="7153295" y="541758"/>
              <a:ext cx="1922270" cy="199842"/>
            </a:xfrm>
            <a:prstGeom prst="rect">
              <a:avLst/>
            </a:prstGeom>
            <a:solidFill>
              <a:schemeClr val="accent6">
                <a:satOff val="-16844"/>
                <a:lumOff val="-30747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chemeClr val="accent6">
                      <a:satOff val="-16844"/>
                      <a:lumOff val="-30747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58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9096034" cy="2307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QED Contributions"/>
          <p:cNvSpPr txBox="1"/>
          <p:nvPr>
            <p:ph type="ctrTitle"/>
          </p:nvPr>
        </p:nvSpPr>
        <p:spPr>
          <a:xfrm>
            <a:off x="697871" y="188199"/>
            <a:ext cx="11609058" cy="9489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ctr" defTabSz="642937">
              <a:lnSpc>
                <a:spcPts val="9600"/>
              </a:lnSpc>
              <a:spcBef>
                <a:spcPts val="1600"/>
              </a:spcBef>
              <a:defRPr cap="small" spc="0" sz="5000">
                <a:solidFill>
                  <a:srgbClr val="005493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>
              <a:defRPr b="0"/>
            </a:pPr>
            <a:r>
              <a:rPr b="1"/>
              <a:t>QED Contributions</a:t>
            </a:r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xfrm>
            <a:off x="6388992" y="9406077"/>
            <a:ext cx="22681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5" name="1-loop QED [1 diagram]…"/>
          <p:cNvSpPr txBox="1"/>
          <p:nvPr/>
        </p:nvSpPr>
        <p:spPr>
          <a:xfrm>
            <a:off x="304800" y="4026656"/>
            <a:ext cx="6213949" cy="6064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2"/>
              </a:buBlip>
              <a:defRPr sz="2200">
                <a:solidFill>
                  <a:schemeClr val="accent1">
                    <a:hueOff val="114395"/>
                    <a:lumOff val="-24975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1-loop QED [1 diagram]</a:t>
            </a: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2"/>
              </a:buBlip>
              <a:defRPr sz="2200"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2-loop QED [7 diagrams]</a:t>
            </a: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2"/>
              </a:buBlip>
              <a:defRPr sz="22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3-loop QED [72 diagrams]</a:t>
            </a: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2"/>
              </a:buBlip>
              <a:defRPr sz="2200">
                <a:solidFill>
                  <a:schemeClr val="accent4">
                    <a:hueOff val="-1247790"/>
                    <a:lumOff val="-12326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4-loop QED [891 diagrams]</a:t>
            </a: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2"/>
              </a:buBlip>
              <a:defRPr sz="2200">
                <a:solidFill>
                  <a:schemeClr val="accent5">
                    <a:lumOff val="-29866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5-loop QED [12 672 diagrams] </a:t>
            </a:r>
          </a:p>
          <a:p>
            <a:pPr marL="381000" indent="-381000" algn="l" defTabSz="821531">
              <a:spcBef>
                <a:spcPts val="4800"/>
              </a:spcBef>
              <a:buSzPct val="30000"/>
              <a:buBlip>
                <a:blip r:embed="rId2"/>
              </a:buBlip>
              <a:defRPr sz="2200">
                <a:solidFill>
                  <a:schemeClr val="accent6">
                    <a:satOff val="-16844"/>
                    <a:lumOff val="-30747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6-loop QED estimate 0.0(1)</a:t>
            </a:r>
          </a:p>
        </p:txBody>
      </p:sp>
      <p:grpSp>
        <p:nvGrpSpPr>
          <p:cNvPr id="269" name="Group"/>
          <p:cNvGrpSpPr/>
          <p:nvPr/>
        </p:nvGrpSpPr>
        <p:grpSpPr>
          <a:xfrm>
            <a:off x="1954383" y="1078670"/>
            <a:ext cx="9096034" cy="2307051"/>
            <a:chOff x="0" y="0"/>
            <a:chExt cx="9096033" cy="2307049"/>
          </a:xfrm>
        </p:grpSpPr>
        <p:sp>
          <p:nvSpPr>
            <p:cNvPr id="266" name="Rectangle"/>
            <p:cNvSpPr/>
            <p:nvPr/>
          </p:nvSpPr>
          <p:spPr>
            <a:xfrm>
              <a:off x="75912" y="698689"/>
              <a:ext cx="5948439" cy="199842"/>
            </a:xfrm>
            <a:prstGeom prst="rect">
              <a:avLst/>
            </a:prstGeom>
            <a:solidFill>
              <a:schemeClr val="accent6">
                <a:satOff val="-16844"/>
                <a:lumOff val="-30747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chemeClr val="accent6">
                      <a:satOff val="-16844"/>
                      <a:lumOff val="-30747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67" name="Rectangle"/>
            <p:cNvSpPr/>
            <p:nvPr/>
          </p:nvSpPr>
          <p:spPr>
            <a:xfrm>
              <a:off x="7153295" y="541758"/>
              <a:ext cx="1922271" cy="199842"/>
            </a:xfrm>
            <a:prstGeom prst="rect">
              <a:avLst/>
            </a:prstGeom>
            <a:solidFill>
              <a:schemeClr val="accent6">
                <a:satOff val="-16844"/>
                <a:lumOff val="-30747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chemeClr val="accent6">
                      <a:satOff val="-16844"/>
                      <a:lumOff val="-30747"/>
                    </a:schemeClr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6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096034" cy="2307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5432" y="5583077"/>
            <a:ext cx="7153142" cy="50104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71" name="tau lepton mass"/>
          <p:cNvSpPr txBox="1"/>
          <p:nvPr/>
        </p:nvSpPr>
        <p:spPr>
          <a:xfrm>
            <a:off x="6463674" y="4259925"/>
            <a:ext cx="2151314" cy="436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6">
                    <a:satOff val="-20754"/>
                    <a:lumOff val="-16738"/>
                  </a:schemeClr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tau lepton mass </a:t>
            </a:r>
            <a14:m>
              <m:oMath>
                <m:sSub>
                  <m:e>
                    <m:r>
                      <a:rPr xmlns:a="http://schemas.openxmlformats.org/drawingml/2006/main" sz="2150" i="1">
                        <a:solidFill>
                          <a:srgbClr val="D31876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2150" i="1">
                        <a:solidFill>
                          <a:srgbClr val="D31876"/>
                        </a:solidFill>
                        <a:latin typeface="Cambria Math" panose="02040503050406030204" pitchFamily="18" charset="0"/>
                      </a:rPr>
                      <m:t>τ</m:t>
                    </m:r>
                  </m:sub>
                </m:sSub>
              </m:oMath>
            </a14:m>
            <a:endParaRPr>
              <a:solidFill>
                <a:srgbClr val="D41876"/>
              </a:solidFill>
            </a:endParaRPr>
          </a:p>
        </p:txBody>
      </p:sp>
      <p:sp>
        <p:nvSpPr>
          <p:cNvPr id="272" name="fine structure constant"/>
          <p:cNvSpPr txBox="1"/>
          <p:nvPr/>
        </p:nvSpPr>
        <p:spPr>
          <a:xfrm>
            <a:off x="9692829" y="4269799"/>
            <a:ext cx="2787375" cy="426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fine structure constant </a:t>
            </a:r>
            <a14:m>
              <m:oMath>
                <m:r>
                  <a:rPr xmlns:a="http://schemas.openxmlformats.org/drawingml/2006/main" sz="2300" i="1">
                    <a:solidFill>
                      <a:srgbClr val="00A1FE"/>
                    </a:solidFill>
                    <a:latin typeface="Cambria Math" panose="02040503050406030204" pitchFamily="18" charset="0"/>
                  </a:rPr>
                  <m:t>α</m:t>
                </m:r>
              </m:oMath>
            </a14:m>
            <a:endParaRPr>
              <a:solidFill>
                <a:srgbClr val="00A2FF"/>
              </a:solidFill>
            </a:endParaRPr>
          </a:p>
        </p:txBody>
      </p:sp>
      <p:sp>
        <p:nvSpPr>
          <p:cNvPr id="273" name="Line"/>
          <p:cNvSpPr/>
          <p:nvPr/>
        </p:nvSpPr>
        <p:spPr>
          <a:xfrm flipV="1">
            <a:off x="4142063" y="6154392"/>
            <a:ext cx="4723257" cy="995697"/>
          </a:xfrm>
          <a:prstGeom prst="line">
            <a:avLst/>
          </a:prstGeom>
          <a:ln w="25400">
            <a:solidFill>
              <a:schemeClr val="accent4">
                <a:hueOff val="-1247790"/>
                <a:lumOff val="-1232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4" name="Line"/>
          <p:cNvSpPr/>
          <p:nvPr/>
        </p:nvSpPr>
        <p:spPr>
          <a:xfrm flipV="1">
            <a:off x="4523676" y="6164729"/>
            <a:ext cx="4653948" cy="1930132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5" name="Line"/>
          <p:cNvSpPr/>
          <p:nvPr/>
        </p:nvSpPr>
        <p:spPr>
          <a:xfrm flipV="1">
            <a:off x="4143357" y="6133714"/>
            <a:ext cx="5534596" cy="2851681"/>
          </a:xfrm>
          <a:prstGeom prst="line">
            <a:avLst/>
          </a:prstGeom>
          <a:ln w="25400">
            <a:solidFill>
              <a:schemeClr val="accent6">
                <a:satOff val="-16844"/>
                <a:lumOff val="-30747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6" name="Line"/>
          <p:cNvSpPr/>
          <p:nvPr/>
        </p:nvSpPr>
        <p:spPr>
          <a:xfrm>
            <a:off x="8463392" y="4753916"/>
            <a:ext cx="1" cy="758157"/>
          </a:xfrm>
          <a:prstGeom prst="line">
            <a:avLst/>
          </a:prstGeom>
          <a:ln w="25400">
            <a:solidFill>
              <a:schemeClr val="accent6">
                <a:satOff val="-20754"/>
                <a:lumOff val="-16738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7" name="Line"/>
          <p:cNvSpPr/>
          <p:nvPr/>
        </p:nvSpPr>
        <p:spPr>
          <a:xfrm flipH="1">
            <a:off x="10200994" y="4753916"/>
            <a:ext cx="1" cy="758157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