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1499" r:id="rId3"/>
    <p:sldId id="1496" r:id="rId4"/>
    <p:sldId id="1486" r:id="rId5"/>
    <p:sldId id="1487" r:id="rId6"/>
    <p:sldId id="1429" r:id="rId7"/>
    <p:sldId id="1473" r:id="rId8"/>
    <p:sldId id="1490" r:id="rId9"/>
    <p:sldId id="1491" r:id="rId10"/>
    <p:sldId id="1492" r:id="rId11"/>
    <p:sldId id="293" r:id="rId12"/>
    <p:sldId id="1494" r:id="rId13"/>
    <p:sldId id="1460" r:id="rId14"/>
    <p:sldId id="1495" r:id="rId15"/>
    <p:sldId id="1474" r:id="rId16"/>
    <p:sldId id="1428" r:id="rId17"/>
    <p:sldId id="1489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8000"/>
    <a:srgbClr val="00FFFF"/>
    <a:srgbClr val="FF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10" autoAdjust="0"/>
    <p:restoredTop sz="50000" autoAdjust="0"/>
  </p:normalViewPr>
  <p:slideViewPr>
    <p:cSldViewPr snapToGrid="0" snapToObjects="1">
      <p:cViewPr varScale="1">
        <p:scale>
          <a:sx n="148" d="100"/>
          <a:sy n="148" d="100"/>
        </p:scale>
        <p:origin x="104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9/22/22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9/22/22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</a:t>
            </a:r>
          </a:p>
          <a:p>
            <a:r>
              <a:rPr lang="en-US" altLang="zh-CN" dirty="0"/>
              <a:t>welcome to talk</a:t>
            </a:r>
          </a:p>
          <a:p>
            <a:r>
              <a:rPr lang="en-US" altLang="zh-CN" dirty="0"/>
              <a:t>thank invitation</a:t>
            </a:r>
          </a:p>
          <a:p>
            <a:r>
              <a:rPr lang="en-US" altLang="zh-CN" dirty="0"/>
              <a:t>talk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0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C0AB-480C-BB40-8995-A2F59EA9C8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A242DF-FFB8-4A4F-9E3F-AE6FD9B25024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6829D-10F8-0F4C-A002-83FAF42D18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1E78F-D33A-1446-A229-251B9CFBB9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 dirty="0"/>
              <a:t>since a long time ago</a:t>
            </a:r>
          </a:p>
          <a:p>
            <a:pPr lvl="0"/>
            <a:r>
              <a:rPr lang="en-US" dirty="0"/>
              <a:t>*They even have written a wiki page for it!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* One big difference is that, TKI is multi-dimensional and we will discuss all these observations in the following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8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7D421D-9889-12EF-CF83-2CE879D3E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9144000" cy="520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114499" y="-45095"/>
            <a:ext cx="4029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K. Long (ICL/STFC) &amp; X. Lu (UW)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 behalf of the </a:t>
            </a:r>
            <a:r>
              <a:rPr lang="en-US" b="1" dirty="0" err="1">
                <a:solidFill>
                  <a:schemeClr val="bg1"/>
                </a:solidFill>
              </a:rPr>
              <a:t>nuSTORM</a:t>
            </a:r>
            <a:r>
              <a:rPr lang="en-US" b="1" dirty="0">
                <a:solidFill>
                  <a:schemeClr val="bg1"/>
                </a:solidFill>
              </a:rPr>
              <a:t> collaboration</a:t>
            </a:r>
            <a:br>
              <a:rPr lang="en-US" b="1" dirty="0">
                <a:solidFill>
                  <a:schemeClr val="bg1"/>
                </a:solidFill>
              </a:rPr>
            </a:b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pPr algn="r"/>
              <a:t>22 September, 2022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B60E98-A968-CB6F-FFBA-1E680B928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4926"/>
          <a:stretch/>
        </p:blipFill>
        <p:spPr>
          <a:xfrm>
            <a:off x="7507301" y="3992920"/>
            <a:ext cx="1636697" cy="11025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ICHEP 2022">
            <a:extLst>
              <a:ext uri="{FF2B5EF4-FFF2-40B4-BE49-F238E27FC236}">
                <a16:creationId xmlns:a16="http://schemas.microsoft.com/office/drawing/2014/main" id="{5C36C719-761D-6073-AE05-F5AB8AE24C6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-4739" r="339" b="4739"/>
          <a:stretch/>
        </p:blipFill>
        <p:spPr bwMode="auto">
          <a:xfrm>
            <a:off x="-26081" y="4020086"/>
            <a:ext cx="5995701" cy="11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cience and Technology Facilities Council">
            <a:extLst>
              <a:ext uri="{FF2B5EF4-FFF2-40B4-BE49-F238E27FC236}">
                <a16:creationId xmlns:a16="http://schemas.microsoft.com/office/drawing/2014/main" id="{E18F40CE-50BE-0719-1F5B-84D3989EF6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3"/>
            <a:ext cx="1213708" cy="1010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EC5C-7799-A028-B663-6F521B30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C81C2-1C9B-758A-3A22-63B813EC4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1A079-E476-08EA-058A-594499B9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7 July, 2022, ICHEP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5BF2C-EC29-0953-AAC5-9A22C0AA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Long &amp; Lu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9FCB1-1468-054E-19D7-569BF3FA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3327ED-6933-DD47-9E83-9F0918B7EB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0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85406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8080-B278-7641-9BFD-0775D23E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850" y="1720388"/>
            <a:ext cx="7624298" cy="553998"/>
          </a:xfrm>
        </p:spPr>
        <p:txBody>
          <a:bodyPr wrap="square">
            <a:spAutoFit/>
          </a:bodyPr>
          <a:lstStyle/>
          <a:p>
            <a:r>
              <a:rPr lang="en-GB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Muon Collider and </a:t>
            </a:r>
            <a:r>
              <a:rPr lang="en-GB" sz="3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nuSTORM</a:t>
            </a:r>
            <a:endParaRPr lang="en-US" sz="225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7F4CB7-B6C2-46FB-C887-F4E3F96C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0" y="-137271"/>
            <a:ext cx="1350000" cy="10689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D0301D-D3DD-02D7-ACF6-92ABBB8A4CD6}"/>
              </a:ext>
            </a:extLst>
          </p:cNvPr>
          <p:cNvSpPr/>
          <p:nvPr/>
        </p:nvSpPr>
        <p:spPr>
          <a:xfrm>
            <a:off x="2403123" y="3393868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</a:t>
            </a:r>
            <a:r>
              <a:rPr lang="en-GB" sz="16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r>
              <a:rPr lang="en-GB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</a:t>
            </a:r>
          </a:p>
          <a:p>
            <a:pPr lvl="0" algn="ctr"/>
            <a:r>
              <a:rPr lang="en-GB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PPAP community meeting</a:t>
            </a:r>
          </a:p>
          <a:p>
            <a:pPr lvl="0" algn="ctr"/>
            <a:r>
              <a:rPr lang="en-GB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Manchester, 22 Sept. 2022</a:t>
            </a:r>
            <a:endParaRPr lang="en-US" sz="16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nuStorm Logo">
            <a:extLst>
              <a:ext uri="{FF2B5EF4-FFF2-40B4-BE49-F238E27FC236}">
                <a16:creationId xmlns:a16="http://schemas.microsoft.com/office/drawing/2014/main" id="{249ADD0C-180B-17AE-5FCB-69395EE6B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3360" r="13339" b="26728"/>
          <a:stretch/>
        </p:blipFill>
        <p:spPr bwMode="auto">
          <a:xfrm>
            <a:off x="6975123" y="0"/>
            <a:ext cx="216887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D80FB69-CCBF-37A1-5C4C-85E145212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8" y="2601437"/>
            <a:ext cx="6858000" cy="714793"/>
          </a:xfrm>
        </p:spPr>
        <p:txBody>
          <a:bodyPr/>
          <a:lstStyle/>
          <a:p>
            <a:pPr lvl="0"/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Xianguo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LU /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STKaiti" panose="02010600040101010101" pitchFamily="2" charset="-122"/>
              </a:rPr>
              <a:t>卢显国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ea typeface="STKaiti" panose="02010600040101010101" pitchFamily="2" charset="-122"/>
            </a:endParaRPr>
          </a:p>
          <a:p>
            <a:pPr lvl="0"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Warwick</a:t>
            </a:r>
          </a:p>
          <a:p>
            <a:endParaRPr lang="en-GB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3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D2A321-1A31-C223-23CC-69B49792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nuSTORM@CERN</a:t>
            </a:r>
            <a:r>
              <a:rPr lang="en-US" sz="2800" dirty="0"/>
              <a:t>: working towards a detector concept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39D04C-F973-3AA4-D63F-3C7FD2FB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0057"/>
            <a:ext cx="5065486" cy="432344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nuSIM</a:t>
            </a:r>
            <a:r>
              <a:rPr lang="en-US" dirty="0"/>
              <a:t> ready to allow performance evaluation:</a:t>
            </a:r>
          </a:p>
          <a:p>
            <a:pPr lvl="1"/>
            <a:r>
              <a:rPr lang="en-US" dirty="0"/>
              <a:t>Require “highly capable” detector:</a:t>
            </a:r>
          </a:p>
          <a:p>
            <a:pPr lvl="2"/>
            <a:r>
              <a:rPr lang="en-US" dirty="0"/>
              <a:t>Scattered lepton</a:t>
            </a:r>
          </a:p>
          <a:p>
            <a:pPr lvl="2"/>
            <a:r>
              <a:rPr lang="en-US" dirty="0"/>
              <a:t>Inclusive and exclusive final states</a:t>
            </a:r>
          </a:p>
          <a:p>
            <a:r>
              <a:rPr lang="en-US" dirty="0"/>
              <a:t>Initial study use DUNE ND-</a:t>
            </a:r>
            <a:r>
              <a:rPr lang="en-US" dirty="0" err="1"/>
              <a:t>GAr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TPC reference design</a:t>
            </a:r>
          </a:p>
          <a:p>
            <a:pPr lvl="2"/>
            <a:r>
              <a:rPr lang="en-US" dirty="0"/>
              <a:t>10-bar argon-based gas TPC</a:t>
            </a:r>
          </a:p>
          <a:p>
            <a:pPr lvl="2"/>
            <a:r>
              <a:rPr lang="en-US" dirty="0"/>
              <a:t>Large gas volume </a:t>
            </a:r>
          </a:p>
          <a:p>
            <a:pPr lvl="2"/>
            <a:r>
              <a:rPr lang="en-US" dirty="0"/>
              <a:t>Surrounded by calorimeter</a:t>
            </a:r>
          </a:p>
          <a:p>
            <a:pPr lvl="1"/>
            <a:r>
              <a:rPr lang="en-US" dirty="0"/>
              <a:t>4𝝅 acceptance, very low threshold </a:t>
            </a:r>
          </a:p>
          <a:p>
            <a:pPr lvl="1"/>
            <a:r>
              <a:rPr lang="en-US" dirty="0"/>
              <a:t>B-field provides sign selection</a:t>
            </a:r>
          </a:p>
          <a:p>
            <a:pPr lvl="1"/>
            <a:r>
              <a:rPr lang="en-US" i="1" dirty="0"/>
              <a:t>e</a:t>
            </a:r>
            <a:r>
              <a:rPr lang="en-US" dirty="0"/>
              <a:t>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id; final state reconstruction</a:t>
            </a:r>
            <a:endParaRPr lang="en-US" i="1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C2346-1D1D-1603-A74E-6F45BCC9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5A84E-BD5F-85B1-AF5C-15A75978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98" y="609366"/>
            <a:ext cx="3952604" cy="43234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B876D1-B152-299C-C493-56D702415740}"/>
              </a:ext>
            </a:extLst>
          </p:cNvPr>
          <p:cNvSpPr/>
          <p:nvPr/>
        </p:nvSpPr>
        <p:spPr>
          <a:xfrm>
            <a:off x="7075714" y="689252"/>
            <a:ext cx="1999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DUNE, instruments </a:t>
            </a:r>
            <a:r>
              <a:rPr lang="en-GB" sz="11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en-GB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31 (2021)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57517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02E9BA4-7C0A-414A-AE00-CBD9A4CD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614"/>
          <a:stretch/>
        </p:blipFill>
        <p:spPr>
          <a:xfrm>
            <a:off x="6527047" y="860916"/>
            <a:ext cx="2490338" cy="51643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9E5ABEB-8664-F040-8420-4B6F0F9B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Fermilab Neutrino Seminar 01/04/21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1F516E-FBD1-D145-9CAA-C95794AF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Xianguo LU/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Oxford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974D394-3C1A-0D48-BB0C-65542454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4F96D-104B-994F-9EF9-5FB316F4F181}"/>
              </a:ext>
            </a:extLst>
          </p:cNvPr>
          <p:cNvSpPr txBox="1"/>
          <p:nvPr/>
        </p:nvSpPr>
        <p:spPr>
          <a:xfrm>
            <a:off x="455957" y="740824"/>
            <a:ext cx="4998719" cy="413980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/>
            <a:r>
              <a:rPr lang="en-US" sz="2250" b="1" dirty="0">
                <a:solidFill>
                  <a:srgbClr val="808080"/>
                </a:solidFill>
                <a:latin typeface="Times New Roman" pitchFamily="18"/>
                <a:ea typeface="AR PL KaitiM GB" pitchFamily="2"/>
                <a:cs typeface="Lohit Hindi" pitchFamily="2"/>
              </a:rPr>
              <a:t>Transverse Kinematic Imbalance (TKI)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E5467-8EE7-EF4B-8B87-59031C00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9" y="1266355"/>
            <a:ext cx="5676081" cy="224948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03EFF40-8721-AF47-9BBD-AC831DDD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33" y="688990"/>
            <a:ext cx="754333" cy="6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/>
              <p:nvPr/>
            </p:nvSpPr>
            <p:spPr>
              <a:xfrm>
                <a:off x="3514863" y="3515839"/>
                <a:ext cx="1697174" cy="1031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61235" tIns="30617" rIns="61235" bIns="30617" anchorCtr="0" compatLnSpc="0">
                <a:spAutoFit/>
              </a:bodyPr>
              <a:lstStyle/>
              <a:p>
                <a:pPr hangingPunct="0"/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Nuclear target (</a:t>
                </a:r>
                <a14:m>
                  <m:oMath xmlns:m="http://schemas.openxmlformats.org/officeDocument/2006/math">
                    <m:r>
                      <a:rPr lang="en-GB" sz="1350" i="1"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𝐴</m:t>
                    </m:r>
                    <m:r>
                      <a:rPr lang="en-GB" sz="1350" i="1"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&gt;1</m:t>
                    </m:r>
                  </m:oMath>
                </a14:m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)</a:t>
                </a:r>
              </a:p>
              <a:p>
                <a:pPr marL="214313" indent="-214313" hangingPunct="0">
                  <a:buFont typeface="Wingdings" pitchFamily="2" charset="2"/>
                  <a:buChar char="q"/>
                </a:pPr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Fermi motion</a:t>
                </a:r>
              </a:p>
              <a:p>
                <a:pPr marL="214313" indent="-214313" hangingPunct="0">
                  <a:buFont typeface="Wingdings" pitchFamily="2" charset="2"/>
                  <a:buChar char="q"/>
                </a:pPr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Removal energy</a:t>
                </a:r>
              </a:p>
              <a:p>
                <a:pPr marL="214313" indent="-214313" hangingPunct="0">
                  <a:buFont typeface="Wingdings" pitchFamily="2" charset="2"/>
                  <a:buChar char="q"/>
                </a:pPr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FSI</a:t>
                </a:r>
              </a:p>
              <a:p>
                <a:pPr marL="214313" indent="-214313" hangingPunct="0">
                  <a:buFont typeface="Wingdings" pitchFamily="2" charset="2"/>
                  <a:buChar char="q"/>
                </a:pPr>
                <a:r>
                  <a:rPr lang="en-US" sz="1350" dirty="0">
                    <a:latin typeface="Times New Roman" pitchFamily="18"/>
                    <a:ea typeface="AR PL KaitiM GB" pitchFamily="2"/>
                    <a:cs typeface="Lohit Hindi" pitchFamily="2"/>
                  </a:rPr>
                  <a:t>2p2h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863" y="3515839"/>
                <a:ext cx="1697174" cy="1031649"/>
              </a:xfrm>
              <a:prstGeom prst="rect">
                <a:avLst/>
              </a:prstGeom>
              <a:blipFill>
                <a:blip r:embed="rId6"/>
                <a:stretch>
                  <a:fillRect l="-1481" r="-741" b="-48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57118EC-3245-2A4E-95EC-E4D6A9BAF051}"/>
              </a:ext>
            </a:extLst>
          </p:cNvPr>
          <p:cNvSpPr txBox="1"/>
          <p:nvPr/>
        </p:nvSpPr>
        <p:spPr>
          <a:xfrm>
            <a:off x="438969" y="3515839"/>
            <a:ext cx="2172817" cy="253551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anchorCtr="0" compatLnSpc="0">
            <a:spAutoFit/>
          </a:bodyPr>
          <a:lstStyle/>
          <a:p>
            <a:pPr hangingPunct="0"/>
            <a:r>
              <a:rPr lang="en-US" sz="1350" dirty="0">
                <a:latin typeface="Times New Roman" pitchFamily="18"/>
                <a:ea typeface="AR PL KaitiM GB" pitchFamily="2"/>
                <a:cs typeface="Lohit Hindi" pitchFamily="2"/>
              </a:rPr>
              <a:t>Stationary free nucleon target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025D7E1-54DE-A642-9673-250858E53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91" b="41018"/>
          <a:stretch/>
        </p:blipFill>
        <p:spPr>
          <a:xfrm>
            <a:off x="6527047" y="1549281"/>
            <a:ext cx="2490338" cy="6246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5E688D1-9C8E-E541-8B24-C2569E19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9" b="27161"/>
          <a:stretch/>
        </p:blipFill>
        <p:spPr>
          <a:xfrm>
            <a:off x="6527047" y="2303623"/>
            <a:ext cx="2490338" cy="3487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1B94DE0-281B-BE47-BEE6-0DBF29583DEF}"/>
              </a:ext>
            </a:extLst>
          </p:cNvPr>
          <p:cNvSpPr txBox="1"/>
          <p:nvPr/>
        </p:nvSpPr>
        <p:spPr>
          <a:xfrm>
            <a:off x="6527046" y="1373729"/>
            <a:ext cx="30809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/>
              <a:t>[…]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400C7D-3430-3C4D-8BF7-9C7F6251D724}"/>
              </a:ext>
            </a:extLst>
          </p:cNvPr>
          <p:cNvSpPr txBox="1"/>
          <p:nvPr/>
        </p:nvSpPr>
        <p:spPr>
          <a:xfrm>
            <a:off x="6527047" y="2143793"/>
            <a:ext cx="30809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/>
              <a:t>[…]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55E22A-345A-2147-9179-68317A6995AE}"/>
              </a:ext>
            </a:extLst>
          </p:cNvPr>
          <p:cNvSpPr txBox="1"/>
          <p:nvPr/>
        </p:nvSpPr>
        <p:spPr>
          <a:xfrm>
            <a:off x="6457950" y="94087"/>
            <a:ext cx="25021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3">
                    <a:lumMod val="75000"/>
                  </a:schemeClr>
                </a:solidFill>
              </a:rPr>
              <a:t>Our collider neighbors have been using something similar since a long time ago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4C572-8D2D-3F47-AD00-374CD4416F01}"/>
              </a:ext>
            </a:extLst>
          </p:cNvPr>
          <p:cNvSpPr txBox="1"/>
          <p:nvPr/>
        </p:nvSpPr>
        <p:spPr>
          <a:xfrm>
            <a:off x="6457950" y="2684697"/>
            <a:ext cx="232849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50" dirty="0"/>
              <a:t>TKI</a:t>
            </a:r>
          </a:p>
          <a:p>
            <a:r>
              <a:rPr lang="en-GB" sz="1350" dirty="0"/>
              <a:t>Multi-dimensional observation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GB" sz="1350" dirty="0"/>
              <a:t>Momentum (magnitude)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GB" sz="1350" dirty="0"/>
              <a:t>Angle</a:t>
            </a:r>
          </a:p>
          <a:p>
            <a:pPr marL="214313" indent="-214313">
              <a:buFont typeface="Wingdings" pitchFamily="2" charset="2"/>
              <a:buChar char="q"/>
            </a:pPr>
            <a:r>
              <a:rPr lang="en-GB" sz="1350" dirty="0"/>
              <a:t>Asymmetry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9E948-33E1-EEDA-6CC1-A6B3BA3417D4}"/>
              </a:ext>
            </a:extLst>
          </p:cNvPr>
          <p:cNvSpPr txBox="1"/>
          <p:nvPr/>
        </p:nvSpPr>
        <p:spPr>
          <a:xfrm>
            <a:off x="5454676" y="3908109"/>
            <a:ext cx="3562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Community efforts:</a:t>
            </a:r>
          </a:p>
          <a:p>
            <a:r>
              <a:rPr lang="en-GB" dirty="0"/>
              <a:t>T2K, MINERvA (analysis coordinator in the UK), </a:t>
            </a:r>
            <a:r>
              <a:rPr lang="en-GB" dirty="0" err="1"/>
              <a:t>MicroBooNE</a:t>
            </a:r>
            <a:r>
              <a:rPr lang="en-GB" dirty="0"/>
              <a:t>, SBND,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1ED66-B20E-5CC9-0258-0AF76EF72230}"/>
              </a:ext>
            </a:extLst>
          </p:cNvPr>
          <p:cNvSpPr txBox="1"/>
          <p:nvPr/>
        </p:nvSpPr>
        <p:spPr>
          <a:xfrm>
            <a:off x="99254" y="50451"/>
            <a:ext cx="6085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+mj-lt"/>
              </a:rPr>
              <a:t>nuSTORM@CERN</a:t>
            </a:r>
            <a:r>
              <a:rPr lang="en-US" sz="2800" b="1" dirty="0">
                <a:latin typeface="+mj-lt"/>
              </a:rPr>
              <a:t>: first analysis concept</a:t>
            </a:r>
            <a:endParaRPr lang="en-GB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7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86CE7-4F49-B909-CBE4-9961D9E0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nuSTORM@CERN</a:t>
            </a:r>
            <a:r>
              <a:rPr lang="en-US" dirty="0"/>
              <a:t>: 𝑬</a:t>
            </a:r>
            <a:r>
              <a:rPr lang="en-US" baseline="-25000" dirty="0"/>
              <a:t>𝝂</a:t>
            </a:r>
            <a:r>
              <a:rPr lang="en-US" dirty="0"/>
              <a:t>-scan measurements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A56C57-64B8-51BB-061B-B29EA223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57897"/>
            <a:ext cx="9144000" cy="128560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Cross-section estimation using (preliminary) </a:t>
            </a:r>
            <a:r>
              <a:rPr lang="en-US" dirty="0" err="1"/>
              <a:t>nuSTORM</a:t>
            </a:r>
            <a:r>
              <a:rPr lang="en-US" dirty="0"/>
              <a:t> flux</a:t>
            </a:r>
          </a:p>
          <a:p>
            <a:r>
              <a:rPr lang="en-US" dirty="0"/>
              <a:t>Energy evolution “tunable” to </a:t>
            </a:r>
            <a:r>
              <a:rPr lang="en-US" dirty="0" err="1"/>
              <a:t>optimise</a:t>
            </a:r>
            <a:r>
              <a:rPr lang="en-US" dirty="0"/>
              <a:t> sensitivity of measurement</a:t>
            </a:r>
          </a:p>
          <a:p>
            <a:r>
              <a:rPr lang="en-US" dirty="0">
                <a:solidFill>
                  <a:schemeClr val="tx1"/>
                </a:solidFill>
              </a:rPr>
              <a:t>Start of study of energy dependence of various exclusive measurements: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 provide precise constraints on nuclear effects and their evolution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9BFB2-47D6-0416-1915-D192D1D9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9B14-9675-5FDF-462C-6CD83A8D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44818" y="54716"/>
            <a:ext cx="3068022" cy="42741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A3F6D-1DBF-98CD-2B39-AEC585EC1157}"/>
              </a:ext>
            </a:extLst>
          </p:cNvPr>
          <p:cNvSpPr txBox="1"/>
          <p:nvPr/>
        </p:nvSpPr>
        <p:spPr>
          <a:xfrm>
            <a:off x="77638" y="651298"/>
            <a:ext cx="33755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FF00"/>
                </a:solidFill>
              </a:rPr>
              <a:t>High-pressure gas TPC acceptance</a:t>
            </a:r>
            <a:endParaRPr lang="en-US" b="1" baseline="-25000" dirty="0">
              <a:solidFill>
                <a:srgbClr val="00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80088-F538-8F6A-31E0-BD4664108CBA}"/>
              </a:ext>
            </a:extLst>
          </p:cNvPr>
          <p:cNvSpPr txBox="1"/>
          <p:nvPr/>
        </p:nvSpPr>
        <p:spPr>
          <a:xfrm>
            <a:off x="3453201" y="572839"/>
            <a:ext cx="944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T. Alves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M. Pfaff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X. Lu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804F0-3FC2-CEB4-FFD9-4309644B8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3" y="1153709"/>
            <a:ext cx="2540000" cy="2590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7AFA000-4911-849C-FA62-EC4C019AD999}"/>
              </a:ext>
            </a:extLst>
          </p:cNvPr>
          <p:cNvSpPr txBox="1">
            <a:spLocks/>
          </p:cNvSpPr>
          <p:nvPr/>
        </p:nvSpPr>
        <p:spPr>
          <a:xfrm>
            <a:off x="0" y="3839177"/>
            <a:ext cx="9144000" cy="1285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Start of study of energy dependence of various exclusive measurements:</a:t>
            </a:r>
          </a:p>
          <a:p>
            <a:pPr lvl="1"/>
            <a:r>
              <a:rPr lang="en-US" dirty="0"/>
              <a:t>To provide precise constraints on nuclear effects and their </a:t>
            </a:r>
            <a:r>
              <a:rPr lang="en-US" i="1" dirty="0"/>
              <a:t>energy</a:t>
            </a:r>
            <a:r>
              <a:rPr lang="en-US" dirty="0"/>
              <a:t> evolution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7136AC-C283-C0F9-9040-AD051F4D7ACB}"/>
              </a:ext>
            </a:extLst>
          </p:cNvPr>
          <p:cNvCxnSpPr>
            <a:cxnSpLocks/>
          </p:cNvCxnSpPr>
          <p:nvPr/>
        </p:nvCxnSpPr>
        <p:spPr>
          <a:xfrm>
            <a:off x="2199736" y="2446211"/>
            <a:ext cx="2920160" cy="6075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C7051CB-3AE6-6427-A303-4FF99EC18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938" y="1622587"/>
            <a:ext cx="3149600" cy="2578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4BC140-7C19-3721-5E43-AB47F449461C}"/>
              </a:ext>
            </a:extLst>
          </p:cNvPr>
          <p:cNvCxnSpPr>
            <a:cxnSpLocks/>
          </p:cNvCxnSpPr>
          <p:nvPr/>
        </p:nvCxnSpPr>
        <p:spPr>
          <a:xfrm>
            <a:off x="5502029" y="2510287"/>
            <a:ext cx="293172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4596"/>
            <a:ext cx="9144000" cy="4416334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 (</a:t>
            </a:r>
            <a:r>
              <a:rPr lang="en-US" dirty="0">
                <a:sym typeface="Wingdings" pitchFamily="2" charset="2"/>
              </a:rPr>
              <a:t>perfect synergy with accelerator neutrino community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2"/>
            <a:r>
              <a:rPr lang="en-US" dirty="0"/>
              <a:t>Neutrino energy scan; spectrum at each point precisely known</a:t>
            </a:r>
          </a:p>
          <a:p>
            <a:pPr lvl="2"/>
            <a:r>
              <a:rPr lang="en-US" dirty="0"/>
              <a:t>Monoenergetic flux (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!!) emulated by flux combinations with flexible component shaping</a:t>
            </a:r>
            <a:r>
              <a:rPr lang="en-US" dirty="0">
                <a:sym typeface="Wingdings" pitchFamily="2" charset="2"/>
              </a:rPr>
              <a:t>  </a:t>
            </a:r>
            <a:endParaRPr lang="en-US" dirty="0"/>
          </a:p>
          <a:p>
            <a:pPr lvl="1"/>
            <a:r>
              <a:rPr lang="en-US" dirty="0"/>
              <a:t>Exquisitely sensitive BSM &amp; sterile neutrino searches</a:t>
            </a:r>
          </a:p>
          <a:p>
            <a:pPr lvl="1"/>
            <a:r>
              <a:rPr lang="en-US" dirty="0"/>
              <a:t>Serve as muon accelerator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of high brightness stored muons beams</a:t>
            </a:r>
          </a:p>
          <a:p>
            <a:pPr lvl="2"/>
            <a:endParaRPr lang="en-US" dirty="0"/>
          </a:p>
          <a:p>
            <a:r>
              <a:rPr lang="en-US" dirty="0"/>
              <a:t>5-year goal: prepare robust case and “pre-CDR” for </a:t>
            </a:r>
            <a:r>
              <a:rPr lang="en-US" dirty="0" err="1"/>
              <a:t>nuSTORM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62DC4-4518-2B58-FE90-1BCB14DF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0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4DB5E-657F-0C48-ADD4-3715352D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nuSTORM</a:t>
            </a:r>
            <a:r>
              <a:rPr lang="en-US" sz="3200" dirty="0"/>
              <a:t> on the route to the Muon Collider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F0ACC-3204-EB4C-B227-6A76794C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Accelerator key systems/technology issues:</a:t>
            </a:r>
          </a:p>
          <a:p>
            <a:pPr lvl="1"/>
            <a:r>
              <a:rPr lang="en-US" dirty="0"/>
              <a:t>High power, pulsed proton beam</a:t>
            </a:r>
          </a:p>
          <a:p>
            <a:pPr lvl="1"/>
            <a:r>
              <a:rPr lang="en-US" dirty="0"/>
              <a:t>Pion production target and capture:</a:t>
            </a:r>
          </a:p>
          <a:p>
            <a:pPr lvl="2"/>
            <a:r>
              <a:rPr lang="en-US" dirty="0"/>
              <a:t>Target, high-field solenoid capture</a:t>
            </a:r>
          </a:p>
          <a:p>
            <a:pPr lvl="1"/>
            <a:r>
              <a:rPr lang="en-US" dirty="0"/>
              <a:t>6D ionization cooling to achieve luminosity goals:</a:t>
            </a:r>
          </a:p>
          <a:p>
            <a:pPr lvl="2"/>
            <a:r>
              <a:rPr lang="en-US" dirty="0"/>
              <a:t>High-field solenoids, compact lattice</a:t>
            </a:r>
          </a:p>
          <a:p>
            <a:pPr lvl="2"/>
            <a:r>
              <a:rPr lang="en-US" dirty="0"/>
              <a:t>High-gradient RF in magnetic field</a:t>
            </a:r>
          </a:p>
          <a:p>
            <a:pPr lvl="1"/>
            <a:r>
              <a:rPr lang="en-US" dirty="0"/>
              <a:t>Rapid acceleration:</a:t>
            </a:r>
          </a:p>
          <a:p>
            <a:pPr lvl="2"/>
            <a:r>
              <a:rPr lang="en-US" dirty="0"/>
              <a:t>RCS or FFA</a:t>
            </a:r>
          </a:p>
          <a:p>
            <a:pPr lvl="1"/>
            <a:r>
              <a:rPr lang="en-US" dirty="0"/>
              <a:t>Collider ring:</a:t>
            </a:r>
          </a:p>
          <a:p>
            <a:pPr lvl="2"/>
            <a:r>
              <a:rPr lang="en-US" dirty="0"/>
              <a:t>Combined function magnets</a:t>
            </a:r>
          </a:p>
          <a:p>
            <a:pPr lvl="2"/>
            <a:r>
              <a:rPr lang="en-US" dirty="0"/>
              <a:t>Beam protection</a:t>
            </a:r>
          </a:p>
          <a:p>
            <a:pPr lvl="2"/>
            <a:r>
              <a:rPr lang="en-US" dirty="0"/>
              <a:t>Strong focusing at IP and maintenance of short bunch length</a:t>
            </a:r>
          </a:p>
          <a:p>
            <a:r>
              <a:rPr lang="en-US" dirty="0"/>
              <a:t>In a facility that delivers neutrino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2CB83-6824-8E44-B09B-293ABBBC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56BEE-1AF1-B74C-89F0-3CAC55CA6A7B}"/>
              </a:ext>
            </a:extLst>
          </p:cNvPr>
          <p:cNvSpPr txBox="1"/>
          <p:nvPr/>
        </p:nvSpPr>
        <p:spPr>
          <a:xfrm>
            <a:off x="5115177" y="1428687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724E3-02AA-D849-9BD8-AFE521C53A81}"/>
              </a:ext>
            </a:extLst>
          </p:cNvPr>
          <p:cNvSpPr txBox="1"/>
          <p:nvPr/>
        </p:nvSpPr>
        <p:spPr>
          <a:xfrm>
            <a:off x="6557992" y="1888690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13CD9-4C9A-C643-9DB4-E09BE46C32F9}"/>
              </a:ext>
            </a:extLst>
          </p:cNvPr>
          <p:cNvSpPr txBox="1"/>
          <p:nvPr/>
        </p:nvSpPr>
        <p:spPr>
          <a:xfrm>
            <a:off x="4074014" y="3739565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F006-BABF-AF42-B34D-C5DF233BFB6D}"/>
              </a:ext>
            </a:extLst>
          </p:cNvPr>
          <p:cNvSpPr txBox="1"/>
          <p:nvPr/>
        </p:nvSpPr>
        <p:spPr>
          <a:xfrm>
            <a:off x="2934233" y="4015168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D3F47-27FB-DE49-BA95-C0B8CF25EEE2}"/>
              </a:ext>
            </a:extLst>
          </p:cNvPr>
          <p:cNvSpPr txBox="1"/>
          <p:nvPr/>
        </p:nvSpPr>
        <p:spPr>
          <a:xfrm>
            <a:off x="2292439" y="3088684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50" dirty="0" err="1"/>
              <a:t>nuSTORM</a:t>
            </a:r>
            <a:r>
              <a:rPr lang="en-US" sz="2850" dirty="0"/>
              <a:t> for </a:t>
            </a:r>
            <a:r>
              <a:rPr lang="en-US" sz="2850" dirty="0" err="1">
                <a:latin typeface="Symbol" pitchFamily="2" charset="2"/>
              </a:rPr>
              <a:t>n</a:t>
            </a:r>
            <a:r>
              <a:rPr lang="en-US" sz="2850" i="1" dirty="0" err="1"/>
              <a:t>N</a:t>
            </a:r>
            <a:r>
              <a:rPr lang="en-US" sz="2850" dirty="0"/>
              <a:t> scattering @ CERN — parameters</a:t>
            </a:r>
            <a:endParaRPr lang="en-GB" sz="285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350"/>
              <a:pPr/>
              <a:t>16</a:t>
            </a:fld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E8F28-323D-C14C-BD65-7E91BF89DAED}"/>
              </a:ext>
            </a:extLst>
          </p:cNvPr>
          <p:cNvSpPr txBox="1"/>
          <p:nvPr/>
        </p:nvSpPr>
        <p:spPr>
          <a:xfrm>
            <a:off x="5904854" y="836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A03A6-B5B7-2347-8BF1-E4C3AA64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50" y="660116"/>
            <a:ext cx="4745812" cy="43707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3B624-B4E9-8733-AA46-9D391222D3B7}"/>
              </a:ext>
            </a:extLst>
          </p:cNvPr>
          <p:cNvSpPr txBox="1"/>
          <p:nvPr/>
        </p:nvSpPr>
        <p:spPr>
          <a:xfrm>
            <a:off x="0" y="4699259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03C3E-9D36-954A-A594-34C8ACA8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43AC4-9BA4-2D49-AB70-4C6464EE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454F99-5BBF-7045-8544-95992AF916E5}"/>
              </a:ext>
            </a:extLst>
          </p:cNvPr>
          <p:cNvSpPr txBox="1"/>
          <p:nvPr/>
        </p:nvSpPr>
        <p:spPr>
          <a:xfrm rot="20605597">
            <a:off x="1960179" y="4699214"/>
            <a:ext cx="13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Under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00853-176D-214E-B10C-139424E0414B}"/>
              </a:ext>
            </a:extLst>
          </p:cNvPr>
          <p:cNvSpPr txBox="1"/>
          <p:nvPr/>
        </p:nvSpPr>
        <p:spPr>
          <a:xfrm rot="1998213">
            <a:off x="6300038" y="773957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8000"/>
                </a:solidFill>
              </a:rPr>
              <a:t>Under discussion!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D751-A0A4-AD4E-B8AD-2049793680DB}"/>
              </a:ext>
            </a:extLst>
          </p:cNvPr>
          <p:cNvSpPr txBox="1"/>
          <p:nvPr/>
        </p:nvSpPr>
        <p:spPr>
          <a:xfrm>
            <a:off x="5538270" y="2829207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FF00"/>
                </a:solidFill>
              </a:rPr>
              <a:t>6D cooling</a:t>
            </a:r>
            <a:br>
              <a:rPr lang="en-US" sz="1000" b="1" dirty="0">
                <a:solidFill>
                  <a:srgbClr val="FFFF00"/>
                </a:solidFill>
              </a:rPr>
            </a:br>
            <a:r>
              <a:rPr lang="en-US" sz="1000" b="1" dirty="0">
                <a:solidFill>
                  <a:srgbClr val="FFFF00"/>
                </a:solidFill>
              </a:rPr>
              <a:t>test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2E315-772C-354D-B6E5-4F29CF0B7C4B}"/>
              </a:ext>
            </a:extLst>
          </p:cNvPr>
          <p:cNvSpPr txBox="1"/>
          <p:nvPr/>
        </p:nvSpPr>
        <p:spPr>
          <a:xfrm>
            <a:off x="6206191" y="2692252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FF00"/>
                </a:solidFill>
              </a:rPr>
              <a:t>ENUBET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C5A1F-F194-884E-B050-D194CA5CCE6F}"/>
              </a:ext>
            </a:extLst>
          </p:cNvPr>
          <p:cNvSpPr txBox="1"/>
          <p:nvPr/>
        </p:nvSpPr>
        <p:spPr>
          <a:xfrm>
            <a:off x="7216570" y="299840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FFFF00"/>
                </a:solidFill>
              </a:rPr>
              <a:t>nuSTORM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4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FEBE-0D38-CD2D-5665-4435A08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Latest 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A2CBA-535B-EEC1-63D1-2F60317D2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PPAP IF Preliminary Activity Submission Wave 3 (Sept, 2022)</a:t>
            </a:r>
          </a:p>
          <a:p>
            <a:pPr lvl="1"/>
            <a:r>
              <a:rPr lang="en-GB" dirty="0"/>
              <a:t>Neutrinos from Stored Muons, </a:t>
            </a:r>
            <a:r>
              <a:rPr lang="en-GB" dirty="0" err="1"/>
              <a:t>nuSTORM</a:t>
            </a:r>
            <a:r>
              <a:rPr lang="en-GB" dirty="0"/>
              <a:t>, will serve a first-rank </a:t>
            </a:r>
            <a:r>
              <a:rPr lang="en-GB" dirty="0">
                <a:solidFill>
                  <a:srgbClr val="00FF00"/>
                </a:solidFill>
              </a:rPr>
              <a:t>neutrino-physics</a:t>
            </a:r>
            <a:r>
              <a:rPr lang="en-GB" dirty="0"/>
              <a:t> programme, provide the ideal </a:t>
            </a:r>
            <a:r>
              <a:rPr lang="en-GB" dirty="0">
                <a:solidFill>
                  <a:srgbClr val="00FF00"/>
                </a:solidFill>
              </a:rPr>
              <a:t>muon-collider </a:t>
            </a:r>
            <a:r>
              <a:rPr lang="en-GB" dirty="0"/>
              <a:t>test bed, and prove novel </a:t>
            </a:r>
            <a:r>
              <a:rPr lang="en-GB" dirty="0">
                <a:solidFill>
                  <a:srgbClr val="00FF00"/>
                </a:solidFill>
              </a:rPr>
              <a:t>particle-accelerator</a:t>
            </a:r>
            <a:r>
              <a:rPr lang="en-GB" dirty="0"/>
              <a:t> techniques.</a:t>
            </a:r>
          </a:p>
          <a:p>
            <a:pPr lvl="1"/>
            <a:r>
              <a:rPr lang="en-GB" dirty="0"/>
              <a:t>The principal objectives of the 3-year Preliminary Activity (PA) are:</a:t>
            </a:r>
          </a:p>
          <a:p>
            <a:pPr lvl="2"/>
            <a:r>
              <a:rPr lang="en-GB" dirty="0">
                <a:solidFill>
                  <a:srgbClr val="FF8000"/>
                </a:solidFill>
              </a:rPr>
              <a:t>The completion of the detailed conceptual design for </a:t>
            </a:r>
            <a:r>
              <a:rPr lang="en-GB" dirty="0" err="1"/>
              <a:t>nuSTORM</a:t>
            </a:r>
            <a:r>
              <a:rPr lang="en-GB" dirty="0"/>
              <a:t> located at CERN</a:t>
            </a:r>
            <a:r>
              <a:rPr lang="en-GB" dirty="0">
                <a:solidFill>
                  <a:srgbClr val="FF8000"/>
                </a:solidFill>
              </a:rPr>
              <a:t>, including the design of the detector suite that maximises its physics potential; and</a:t>
            </a:r>
          </a:p>
          <a:p>
            <a:pPr lvl="2"/>
            <a:r>
              <a:rPr lang="en-GB" dirty="0">
                <a:solidFill>
                  <a:srgbClr val="FF8000"/>
                </a:solidFill>
              </a:rPr>
              <a:t>The detailed conceptual design of the </a:t>
            </a:r>
            <a:r>
              <a:rPr lang="en-GB" dirty="0"/>
              <a:t>6D cooling experiment</a:t>
            </a:r>
            <a:r>
              <a:rPr lang="en-GB" dirty="0">
                <a:solidFill>
                  <a:srgbClr val="FF8000"/>
                </a:solidFill>
              </a:rPr>
              <a:t>. </a:t>
            </a:r>
          </a:p>
          <a:p>
            <a:pPr marL="914400" lvl="2" indent="0">
              <a:buNone/>
            </a:pPr>
            <a:r>
              <a:rPr lang="en-GB" dirty="0">
                <a:solidFill>
                  <a:srgbClr val="FF8000"/>
                </a:solidFill>
              </a:rPr>
              <a:t>The designs will be presented in definitive </a:t>
            </a:r>
            <a:r>
              <a:rPr lang="en-GB" dirty="0"/>
              <a:t>Conceptual Design Reports </a:t>
            </a:r>
            <a:r>
              <a:rPr lang="en-GB" dirty="0">
                <a:solidFill>
                  <a:srgbClr val="FF8000"/>
                </a:solidFill>
              </a:rPr>
              <a:t>(CDRs).  The CDRs will be submitted </a:t>
            </a:r>
            <a:r>
              <a:rPr lang="en-GB" dirty="0"/>
              <a:t>to the next update of the European Strategy for Particle Physics (ESPP)</a:t>
            </a:r>
            <a:r>
              <a:rPr lang="en-GB" dirty="0">
                <a:solidFill>
                  <a:srgbClr val="FF8000"/>
                </a:solidFill>
              </a:rPr>
              <a:t> to make the case for </a:t>
            </a:r>
            <a:r>
              <a:rPr lang="en-GB" dirty="0" err="1">
                <a:solidFill>
                  <a:srgbClr val="FF8000"/>
                </a:solidFill>
              </a:rPr>
              <a:t>nuSTORM</a:t>
            </a:r>
            <a:r>
              <a:rPr lang="en-GB" dirty="0">
                <a:solidFill>
                  <a:srgbClr val="FF8000"/>
                </a:solidFill>
              </a:rPr>
              <a:t> and the 6D-ionization-cooling demonstrator to enter the pre-construction phase.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C803-2DF8-69F3-A8F7-3807A773D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5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876E-7E75-2B8C-A07C-AC1135F6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Recent Community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BB4D1-4FBC-5EA9-C9F1-E9E1D2042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b="0" dirty="0"/>
              <a:t>2020 update to the European Strategy for Particle Physics (ESPP) </a:t>
            </a:r>
          </a:p>
          <a:p>
            <a:pPr lvl="1"/>
            <a:r>
              <a:rPr lang="en-GB" b="0" dirty="0"/>
              <a:t>highlighted the consideration of a European infrastructure for </a:t>
            </a:r>
            <a:r>
              <a:rPr lang="en-GB" b="0" dirty="0">
                <a:solidFill>
                  <a:srgbClr val="00FF00"/>
                </a:solidFill>
              </a:rPr>
              <a:t>precision measurements of neutrino scattering cross sections </a:t>
            </a:r>
            <a:r>
              <a:rPr lang="en-GB" b="0" dirty="0"/>
              <a:t>and </a:t>
            </a:r>
            <a:r>
              <a:rPr lang="en-GB" b="0" dirty="0">
                <a:solidFill>
                  <a:srgbClr val="00FF00"/>
                </a:solidFill>
              </a:rPr>
              <a:t>muon beam R&amp;D </a:t>
            </a:r>
            <a:r>
              <a:rPr lang="en-GB" b="0" dirty="0"/>
              <a:t>as </a:t>
            </a:r>
            <a:r>
              <a:rPr lang="en-GB" b="0" dirty="0">
                <a:solidFill>
                  <a:schemeClr val="accent6">
                    <a:lumMod val="75000"/>
                  </a:schemeClr>
                </a:solidFill>
              </a:rPr>
              <a:t>a High Priority Initiative</a:t>
            </a:r>
            <a:r>
              <a:rPr lang="en-GB" b="0" dirty="0"/>
              <a:t>.</a:t>
            </a:r>
          </a:p>
          <a:p>
            <a:r>
              <a:rPr lang="en-GB" b="0" dirty="0"/>
              <a:t>Accelerator R&amp;D Roadmap prepared by the European Laboratory Directors Group </a:t>
            </a:r>
          </a:p>
          <a:p>
            <a:pPr lvl="1"/>
            <a:r>
              <a:rPr lang="en-GB" b="0" dirty="0"/>
              <a:t>highlighted the need to complete the design of </a:t>
            </a:r>
            <a:r>
              <a:rPr lang="en-GB" b="0" dirty="0">
                <a:solidFill>
                  <a:srgbClr val="00FF00"/>
                </a:solidFill>
              </a:rPr>
              <a:t>6D muon-cooling demonstrator </a:t>
            </a:r>
            <a:r>
              <a:rPr lang="en-GB" b="0" dirty="0"/>
              <a:t>before the next ESPP update and noted synergy with </a:t>
            </a:r>
            <a:r>
              <a:rPr lang="en-GB" b="0" dirty="0" err="1">
                <a:solidFill>
                  <a:srgbClr val="00FF00"/>
                </a:solidFill>
              </a:rPr>
              <a:t>nuSTORM</a:t>
            </a:r>
            <a:endParaRPr lang="en-GB" b="0" dirty="0">
              <a:solidFill>
                <a:srgbClr val="00FF00"/>
              </a:solidFill>
            </a:endParaRPr>
          </a:p>
          <a:p>
            <a:r>
              <a:rPr lang="en-GB" b="0" dirty="0"/>
              <a:t>PPAP 2021 roadmap</a:t>
            </a:r>
          </a:p>
          <a:p>
            <a:pPr lvl="1"/>
            <a:r>
              <a:rPr lang="en-GB" b="0" dirty="0"/>
              <a:t>“The UK should </a:t>
            </a:r>
            <a:r>
              <a:rPr lang="en-GB" b="0" dirty="0">
                <a:solidFill>
                  <a:srgbClr val="00FF00"/>
                </a:solidFill>
              </a:rPr>
              <a:t>maintain its recognized expertise in Muon Collider studies </a:t>
            </a:r>
            <a:r>
              <a:rPr lang="en-GB" b="0" dirty="0"/>
              <a:t>concentrating on medium-term projects focused on feasibility demonstration </a:t>
            </a:r>
            <a:r>
              <a:rPr lang="en-GB" b="0" dirty="0">
                <a:solidFill>
                  <a:srgbClr val="00FF00"/>
                </a:solidFill>
              </a:rPr>
              <a:t>exploring synergies with neutrino physics such as </a:t>
            </a:r>
            <a:r>
              <a:rPr lang="en-GB" b="0" dirty="0" err="1">
                <a:solidFill>
                  <a:srgbClr val="00FF00"/>
                </a:solidFill>
              </a:rPr>
              <a:t>nuSTORM</a:t>
            </a:r>
            <a:r>
              <a:rPr lang="en-GB" b="0" dirty="0"/>
              <a:t>” </a:t>
            </a:r>
          </a:p>
          <a:p>
            <a:pPr lvl="1"/>
            <a:r>
              <a:rPr lang="en-GB" b="0" dirty="0"/>
              <a:t>“To extract the most physics out of the long-baseline neutrino experiments the UK should build on its existing expertise to pursue </a:t>
            </a:r>
            <a:r>
              <a:rPr lang="en-GB" b="0" dirty="0">
                <a:solidFill>
                  <a:srgbClr val="00FF00"/>
                </a:solidFill>
              </a:rPr>
              <a:t>a complementary programme of precision measurements of neutrino interaction cross-sections and neutrino fluxes</a:t>
            </a:r>
            <a:r>
              <a:rPr lang="en-GB" b="0" dirty="0"/>
              <a:t>.”</a:t>
            </a:r>
          </a:p>
          <a:p>
            <a:r>
              <a:rPr lang="en-GB" b="0" dirty="0" err="1"/>
              <a:t>nuSTORM</a:t>
            </a:r>
            <a:r>
              <a:rPr lang="en-GB" b="0" dirty="0"/>
              <a:t> and the international Muon Collider (IMC) are now being reviewed in the US Snowmass2021 summer study.  </a:t>
            </a:r>
          </a:p>
          <a:p>
            <a:pPr lvl="1"/>
            <a:r>
              <a:rPr lang="en-GB" b="0" dirty="0"/>
              <a:t>expected to conclude that development of the IMC is important for the US particle physics programme and to recommend principal risk mitigation R&amp;D be carried out by 2035.</a:t>
            </a:r>
          </a:p>
          <a:p>
            <a:r>
              <a:rPr lang="en-GB" b="0" dirty="0"/>
              <a:t>The IMC programme has successfully attracted European Horizon Europe funding (</a:t>
            </a:r>
            <a:r>
              <a:rPr lang="en-GB" b="0" dirty="0" err="1"/>
              <a:t>muCol</a:t>
            </a:r>
            <a:r>
              <a:rPr lang="en-GB" b="0" dirty="0"/>
              <a:t> project, 2022-INFRA-DEV-01-01), scoring 14.5/15.</a:t>
            </a:r>
          </a:p>
          <a:p>
            <a:r>
              <a:rPr lang="en-GB" b="0" dirty="0"/>
              <a:t>September 2022: Invited for PPAP Preliminary Activity Submission, not endorsed by STFC.</a:t>
            </a:r>
          </a:p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F89F0-8247-3217-5674-A6DA8DB4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4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74765-3487-864C-8033-26212321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6042C3-8566-D74A-BD5F-F1F8B0DF3A1F}"/>
              </a:ext>
            </a:extLst>
          </p:cNvPr>
          <p:cNvGrpSpPr/>
          <p:nvPr/>
        </p:nvGrpSpPr>
        <p:grpSpPr>
          <a:xfrm>
            <a:off x="-69120" y="84605"/>
            <a:ext cx="9652400" cy="4004357"/>
            <a:chOff x="-69120" y="668908"/>
            <a:chExt cx="9652400" cy="40043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F3F82-8073-DB40-9368-3FB411A6D474}"/>
                </a:ext>
              </a:extLst>
            </p:cNvPr>
            <p:cNvGrpSpPr/>
            <p:nvPr/>
          </p:nvGrpSpPr>
          <p:grpSpPr>
            <a:xfrm>
              <a:off x="-69120" y="668908"/>
              <a:ext cx="9269716" cy="3827260"/>
              <a:chOff x="-69120" y="1086664"/>
              <a:chExt cx="9269716" cy="382726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4A2E7F-986B-A24F-8481-44049855CD4E}"/>
                  </a:ext>
                </a:extLst>
              </p:cNvPr>
              <p:cNvGrpSpPr/>
              <p:nvPr/>
            </p:nvGrpSpPr>
            <p:grpSpPr>
              <a:xfrm>
                <a:off x="-69120" y="1086664"/>
                <a:ext cx="9269716" cy="3827260"/>
                <a:chOff x="-69120" y="1086664"/>
                <a:chExt cx="9269716" cy="382726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3F332AD-C9EA-5C49-93A2-D21F1B50117B}"/>
                    </a:ext>
                  </a:extLst>
                </p:cNvPr>
                <p:cNvGrpSpPr/>
                <p:nvPr/>
              </p:nvGrpSpPr>
              <p:grpSpPr>
                <a:xfrm>
                  <a:off x="-69120" y="3240000"/>
                  <a:ext cx="9269716" cy="385537"/>
                  <a:chOff x="-69120" y="3240000"/>
                  <a:chExt cx="9269716" cy="385537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751AE1B5-8F65-7F40-B77C-2313AFFB5A67}"/>
                      </a:ext>
                    </a:extLst>
                  </p:cNvPr>
                  <p:cNvGrpSpPr/>
                  <p:nvPr/>
                </p:nvGrpSpPr>
                <p:grpSpPr>
                  <a:xfrm>
                    <a:off x="165100" y="3240000"/>
                    <a:ext cx="8912225" cy="146880"/>
                    <a:chOff x="165100" y="3240000"/>
                    <a:chExt cx="8912225" cy="146880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08819A08-64BF-A24B-B0B5-3D1665FAA0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65100" y="3240000"/>
                      <a:ext cx="8912225" cy="0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FF0000"/>
                      </a:solidFill>
                      <a:prstDash val="solid"/>
                      <a:tailEnd type="arrow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558EFEFC-7D73-5D48-934E-3C78DDBC4A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7352" y="3248640"/>
                      <a:ext cx="8717417" cy="138240"/>
                      <a:chOff x="252941" y="3212976"/>
                      <a:chExt cx="5742856" cy="138240"/>
                    </a:xfrm>
                  </p:grpSpPr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C4AB2464-677C-9141-920D-4357FFE0189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5294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743A5FCB-31E4-C747-A461-55EAA30E132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7127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26380231-0B5D-C844-A8AB-50A8900C50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68961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49613EFF-3245-7F45-9241-08C9A034DC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406578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AEA11EA7-C900-F042-8D27-5ADD7EAA8F3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12436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4" name="Straight Connector 53">
                        <a:extLst>
                          <a:ext uri="{FF2B5EF4-FFF2-40B4-BE49-F238E27FC236}">
                            <a16:creationId xmlns:a16="http://schemas.microsoft.com/office/drawing/2014/main" id="{E40CF466-12E8-D644-BFE1-ED06B88D37D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42704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5" name="Straight Connector 54">
                        <a:extLst>
                          <a:ext uri="{FF2B5EF4-FFF2-40B4-BE49-F238E27FC236}">
                            <a16:creationId xmlns:a16="http://schemas.microsoft.com/office/drawing/2014/main" id="{5F6A6644-2306-AE44-99EE-BE4FCA80E87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56103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959E2701-CC31-2C4D-8496-24406BDC4D4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27800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96B07B5C-234F-6B4D-9103-7D4E3CFC3EF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995797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</p:grp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2ED62C0-790B-F040-A608-C75393CEDA7C}"/>
                      </a:ext>
                    </a:extLst>
                  </p:cNvPr>
                  <p:cNvSpPr txBox="1"/>
                  <p:nvPr/>
                </p:nvSpPr>
                <p:spPr>
                  <a:xfrm>
                    <a:off x="-69120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1950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D9201C9-4656-4542-A186-B727213BE1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3431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1960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4455B9C-384C-C843-9582-226667B85C85}"/>
                      </a:ext>
                    </a:extLst>
                  </p:cNvPr>
                  <p:cNvSpPr txBox="1"/>
                  <p:nvPr/>
                </p:nvSpPr>
                <p:spPr>
                  <a:xfrm>
                    <a:off x="2113833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1970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42D45AC-2960-374D-A034-29B4F5401F5D}"/>
                      </a:ext>
                    </a:extLst>
                  </p:cNvPr>
                  <p:cNvSpPr txBox="1"/>
                  <p:nvPr/>
                </p:nvSpPr>
                <p:spPr>
                  <a:xfrm>
                    <a:off x="3196674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1980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91A4797-A575-A846-BC13-AFDACFD9489C}"/>
                      </a:ext>
                    </a:extLst>
                  </p:cNvPr>
                  <p:cNvSpPr txBox="1"/>
                  <p:nvPr/>
                </p:nvSpPr>
                <p:spPr>
                  <a:xfrm>
                    <a:off x="4291737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1990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A07BC1B-D9E7-B943-8284-923292E81420}"/>
                      </a:ext>
                    </a:extLst>
                  </p:cNvPr>
                  <p:cNvSpPr txBox="1"/>
                  <p:nvPr/>
                </p:nvSpPr>
                <p:spPr>
                  <a:xfrm>
                    <a:off x="5382139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2000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A15F6C5-A491-774C-9B27-05999F45718C}"/>
                      </a:ext>
                    </a:extLst>
                  </p:cNvPr>
                  <p:cNvSpPr txBox="1"/>
                  <p:nvPr/>
                </p:nvSpPr>
                <p:spPr>
                  <a:xfrm>
                    <a:off x="6461752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2010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AEADA13-9876-F44B-89A5-67A8EFFFB97C}"/>
                      </a:ext>
                    </a:extLst>
                  </p:cNvPr>
                  <p:cNvSpPr txBox="1"/>
                  <p:nvPr/>
                </p:nvSpPr>
                <p:spPr>
                  <a:xfrm>
                    <a:off x="7560868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2020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9356241-4AF1-DA4A-AC7E-37123609F0E0}"/>
                      </a:ext>
                    </a:extLst>
                  </p:cNvPr>
                  <p:cNvSpPr txBox="1"/>
                  <p:nvPr/>
                </p:nvSpPr>
                <p:spPr>
                  <a:xfrm>
                    <a:off x="8650445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2030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297C8A9-E27A-6E4E-BDC1-27D59EF5AB2C}"/>
                    </a:ext>
                  </a:extLst>
                </p:cNvPr>
                <p:cNvSpPr txBox="1"/>
                <p:nvPr/>
              </p:nvSpPr>
              <p:spPr>
                <a:xfrm>
                  <a:off x="272004" y="2315520"/>
                  <a:ext cx="99258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BNL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first neutrino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“beam”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F2FB617-466D-9747-BA78-410D3EA29882}"/>
                    </a:ext>
                  </a:extLst>
                </p:cNvPr>
                <p:cNvCxnSpPr/>
                <p:nvPr/>
              </p:nvCxnSpPr>
              <p:spPr>
                <a:xfrm>
                  <a:off x="1140435" y="2825280"/>
                  <a:ext cx="0" cy="41472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03339DD-83EB-EC48-9A2D-BE20AFCD412F}"/>
                    </a:ext>
                  </a:extLst>
                </p:cNvPr>
                <p:cNvSpPr txBox="1"/>
                <p:nvPr/>
              </p:nvSpPr>
              <p:spPr>
                <a:xfrm>
                  <a:off x="-31828" y="1086664"/>
                  <a:ext cx="180370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Horn and bubble chamber</a:t>
                  </a:r>
                </a:p>
                <a:p>
                  <a:pPr algn="ctr" defTabSz="914378">
                    <a:defRPr/>
                  </a:pPr>
                  <a:r>
                    <a:rPr lang="en-US" sz="1200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First neutrino beam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65EA781-B7B8-8045-BE9F-C836B9829B66}"/>
                    </a:ext>
                  </a:extLst>
                </p:cNvPr>
                <p:cNvCxnSpPr/>
                <p:nvPr/>
              </p:nvCxnSpPr>
              <p:spPr>
                <a:xfrm>
                  <a:off x="1459759" y="1825328"/>
                  <a:ext cx="0" cy="141467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0BE5240-4B8E-5245-A4A7-C40046C2DAE5}"/>
                    </a:ext>
                  </a:extLst>
                </p:cNvPr>
                <p:cNvSpPr txBox="1"/>
                <p:nvPr/>
              </p:nvSpPr>
              <p:spPr>
                <a:xfrm>
                  <a:off x="398309" y="3897661"/>
                  <a:ext cx="130035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Calibri"/>
                    </a:rPr>
                    <a:t>e</a:t>
                  </a: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/</a:t>
                  </a: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Symbol"/>
                    </a:rPr>
                    <a:t>m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universality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743798E-B204-A747-9D99-0F52C4B2603C}"/>
                    </a:ext>
                  </a:extLst>
                </p:cNvPr>
                <p:cNvSpPr txBox="1"/>
                <p:nvPr/>
              </p:nvSpPr>
              <p:spPr>
                <a:xfrm>
                  <a:off x="1546198" y="3990594"/>
                  <a:ext cx="109036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Neutral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Current</a:t>
                  </a:r>
                  <a:b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</a:b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discovery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565D84F-FA88-C44C-9BDE-6F70A795FF3E}"/>
                    </a:ext>
                  </a:extLst>
                </p:cNvPr>
                <p:cNvSpPr txBox="1"/>
                <p:nvPr/>
              </p:nvSpPr>
              <p:spPr>
                <a:xfrm>
                  <a:off x="1589761" y="2601678"/>
                  <a:ext cx="158248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Horn #2 &amp; 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Gargamelle</a:t>
                  </a:r>
                  <a:endPara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endParaRP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281033B-D004-9548-985D-211A4B51C8F7}"/>
                    </a:ext>
                  </a:extLst>
                </p:cNvPr>
                <p:cNvCxnSpPr/>
                <p:nvPr/>
              </p:nvCxnSpPr>
              <p:spPr>
                <a:xfrm flipV="1">
                  <a:off x="2576081" y="3257280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3B2CBF-0F66-E84E-8A54-958285A9BC08}"/>
                    </a:ext>
                  </a:extLst>
                </p:cNvPr>
                <p:cNvSpPr txBox="1"/>
                <p:nvPr/>
              </p:nvSpPr>
              <p:spPr>
                <a:xfrm>
                  <a:off x="2869241" y="1546352"/>
                  <a:ext cx="264207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Gargamelle</a:t>
                  </a: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, Aachen/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Padova</a:t>
                  </a: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, CDHS, 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CHARM, BEBC, CCFR, NOMAD, CHORUS</a:t>
                  </a:r>
                </a:p>
              </p:txBody>
            </p:sp>
            <p:sp>
              <p:nvSpPr>
                <p:cNvPr id="29" name="Left Brace 28">
                  <a:extLst>
                    <a:ext uri="{FF2B5EF4-FFF2-40B4-BE49-F238E27FC236}">
                      <a16:creationId xmlns:a16="http://schemas.microsoft.com/office/drawing/2014/main" id="{6024816E-F7EB-7B42-96F4-9EA3952FABA9}"/>
                    </a:ext>
                  </a:extLst>
                </p:cNvPr>
                <p:cNvSpPr/>
                <p:nvPr/>
              </p:nvSpPr>
              <p:spPr>
                <a:xfrm rot="5400000">
                  <a:off x="4101908" y="2107515"/>
                  <a:ext cx="182684" cy="192925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914378">
                    <a:defRPr/>
                  </a:pPr>
                  <a:endParaRPr lang="en-US" kern="0">
                    <a:solidFill>
                      <a:srgbClr val="BFBFBF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AF42CD8-62FC-6D4B-BCD0-4A27466F0291}"/>
                    </a:ext>
                  </a:extLst>
                </p:cNvPr>
                <p:cNvSpPr txBox="1"/>
                <p:nvPr/>
              </p:nvSpPr>
              <p:spPr>
                <a:xfrm>
                  <a:off x="3409615" y="2255664"/>
                  <a:ext cx="2222083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BNL/FNAL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CITF, HPWF, 7’ BC, 15’ BC, E605, 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E613, E734, E776, 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NuTEV</a:t>
                  </a:r>
                  <a:endPara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93DD789-FC3E-2D45-9059-9C93F56B995E}"/>
                    </a:ext>
                  </a:extLst>
                </p:cNvPr>
                <p:cNvSpPr txBox="1"/>
                <p:nvPr/>
              </p:nvSpPr>
              <p:spPr>
                <a:xfrm>
                  <a:off x="2811380" y="1207204"/>
                  <a:ext cx="84350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IHEP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SKAT, JINR</a:t>
                  </a:r>
                </a:p>
              </p:txBody>
            </p:sp>
            <p:sp>
              <p:nvSpPr>
                <p:cNvPr id="32" name="Left Brace 31">
                  <a:extLst>
                    <a:ext uri="{FF2B5EF4-FFF2-40B4-BE49-F238E27FC236}">
                      <a16:creationId xmlns:a16="http://schemas.microsoft.com/office/drawing/2014/main" id="{1FF22068-B0D6-744E-9990-D8824A71D5B2}"/>
                    </a:ext>
                  </a:extLst>
                </p:cNvPr>
                <p:cNvSpPr/>
                <p:nvPr/>
              </p:nvSpPr>
              <p:spPr>
                <a:xfrm rot="16200000">
                  <a:off x="3841333" y="2470689"/>
                  <a:ext cx="182684" cy="245040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rgbClr val="00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914378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C61CCD9-B095-F741-B3C0-8A2D1F5ABAEE}"/>
                    </a:ext>
                  </a:extLst>
                </p:cNvPr>
                <p:cNvSpPr txBox="1"/>
                <p:nvPr/>
              </p:nvSpPr>
              <p:spPr>
                <a:xfrm>
                  <a:off x="2923089" y="3700833"/>
                  <a:ext cx="20665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Development of</a:t>
                  </a:r>
                  <a:b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</a:b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E/w SM, QPM, QCD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40401A-C0F4-BC43-8156-485A0D22789E}"/>
                    </a:ext>
                  </a:extLst>
                </p:cNvPr>
                <p:cNvSpPr txBox="1"/>
                <p:nvPr/>
              </p:nvSpPr>
              <p:spPr>
                <a:xfrm>
                  <a:off x="126057" y="3385172"/>
                  <a:ext cx="109036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Symbol"/>
                    </a:rPr>
                    <a:t>m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discovery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BE78DC9E-221D-7E47-88C3-11DAB612840F}"/>
                    </a:ext>
                  </a:extLst>
                </p:cNvPr>
                <p:cNvCxnSpPr/>
                <p:nvPr/>
              </p:nvCxnSpPr>
              <p:spPr>
                <a:xfrm flipV="1">
                  <a:off x="1140435" y="3248248"/>
                  <a:ext cx="0" cy="38886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C98F6B0-6D40-1641-9C21-F9FB5080FEA4}"/>
                    </a:ext>
                  </a:extLst>
                </p:cNvPr>
                <p:cNvCxnSpPr/>
                <p:nvPr/>
              </p:nvCxnSpPr>
              <p:spPr>
                <a:xfrm flipV="1">
                  <a:off x="1586804" y="3259104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0AD2E-F01D-4545-BA2B-A522C44199EA}"/>
                  </a:ext>
                </a:extLst>
              </p:cNvPr>
              <p:cNvSpPr txBox="1"/>
              <p:nvPr/>
            </p:nvSpPr>
            <p:spPr>
              <a:xfrm>
                <a:off x="5734548" y="1975449"/>
                <a:ext cx="114807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CERN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OPERA, ICARUS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B61325-54D0-E242-A752-7B9E8A312ED1}"/>
                  </a:ext>
                </a:extLst>
              </p:cNvPr>
              <p:cNvSpPr txBox="1"/>
              <p:nvPr/>
            </p:nvSpPr>
            <p:spPr>
              <a:xfrm>
                <a:off x="5781862" y="1538483"/>
                <a:ext cx="164660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FNAL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MINOS, MINOS+, </a:t>
                </a:r>
                <a:r>
                  <a:rPr lang="en-US" sz="1200" i="1" kern="0" dirty="0" err="1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NOvA</a:t>
                </a:r>
                <a:endParaRPr lang="en-US" sz="1200" i="1" kern="0" dirty="0">
                  <a:solidFill>
                    <a:sysClr val="window" lastClr="FFFFFF">
                      <a:lumMod val="75000"/>
                    </a:sysClr>
                  </a:solidFill>
                  <a:latin typeface="Calibri"/>
                </a:endParaRPr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A8611279-8AC5-2647-8D9D-82DA4A5938A6}"/>
                  </a:ext>
                </a:extLst>
              </p:cNvPr>
              <p:cNvSpPr/>
              <p:nvPr/>
            </p:nvSpPr>
            <p:spPr>
              <a:xfrm rot="5400000">
                <a:off x="6501720" y="1843540"/>
                <a:ext cx="182684" cy="2484259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kern="0">
                  <a:solidFill>
                    <a:srgbClr val="BFBFBF"/>
                  </a:solidFill>
                  <a:latin typeface="Calibri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8CCAE-9AF5-E846-AEEF-F98EEF6539BE}"/>
                  </a:ext>
                </a:extLst>
              </p:cNvPr>
              <p:cNvSpPr txBox="1"/>
              <p:nvPr/>
            </p:nvSpPr>
            <p:spPr>
              <a:xfrm>
                <a:off x="5520769" y="2462042"/>
                <a:ext cx="131157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KEK/J-PARC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K2K, T2K</a:t>
                </a:r>
              </a:p>
            </p:txBody>
          </p: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254464BF-86DC-0445-87CF-CA1C8536099B}"/>
                  </a:ext>
                </a:extLst>
              </p:cNvPr>
              <p:cNvSpPr/>
              <p:nvPr/>
            </p:nvSpPr>
            <p:spPr>
              <a:xfrm rot="16200000">
                <a:off x="6176067" y="2665032"/>
                <a:ext cx="182684" cy="2061717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rgbClr val="00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5C709-AF99-3546-BA48-BDFC5A4EAEFB}"/>
                  </a:ext>
                </a:extLst>
              </p:cNvPr>
              <p:cNvSpPr txBox="1"/>
              <p:nvPr/>
            </p:nvSpPr>
            <p:spPr>
              <a:xfrm>
                <a:off x="5260854" y="3700833"/>
                <a:ext cx="20152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Development of</a:t>
                </a:r>
                <a:br>
                  <a:rPr lang="en-US" b="1" kern="0" dirty="0">
                    <a:solidFill>
                      <a:srgbClr val="00FFFF"/>
                    </a:solidFill>
                    <a:latin typeface="Calibri"/>
                  </a:rPr>
                </a:b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Standard Neutrino </a:t>
                </a:r>
                <a:br>
                  <a:rPr lang="en-US" b="1" kern="0" dirty="0">
                    <a:solidFill>
                      <a:srgbClr val="00FFFF"/>
                    </a:solidFill>
                    <a:latin typeface="Calibri"/>
                  </a:rPr>
                </a:b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Model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1ABF4-A7D7-3F40-A692-69C66F2F6246}"/>
                </a:ext>
              </a:extLst>
            </p:cNvPr>
            <p:cNvSpPr txBox="1"/>
            <p:nvPr/>
          </p:nvSpPr>
          <p:spPr>
            <a:xfrm>
              <a:off x="7399227" y="1145615"/>
              <a:ext cx="1686680" cy="1200329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Calibri"/>
                </a:rPr>
                <a:t>Global neutrino</a:t>
              </a:r>
              <a:br>
                <a:rPr lang="en-US" b="1" kern="0" dirty="0">
                  <a:solidFill>
                    <a:prstClr val="white"/>
                  </a:solidFill>
                  <a:latin typeface="Calibri"/>
                </a:rPr>
              </a:br>
              <a:r>
                <a:rPr lang="en-US" b="1" kern="0" dirty="0" err="1">
                  <a:solidFill>
                    <a:prstClr val="white"/>
                  </a:solidFill>
                  <a:latin typeface="Calibri"/>
                </a:rPr>
                <a:t>progamme</a:t>
              </a:r>
              <a:endParaRPr lang="en-US" b="1" kern="0" dirty="0">
                <a:solidFill>
                  <a:prstClr val="white"/>
                </a:solidFill>
                <a:latin typeface="Calibri"/>
              </a:endParaRP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Hyper-K</a:t>
              </a: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LBNF/DUNE</a:t>
              </a: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CERN Neutrino Platform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F97CFCB6-DC57-904E-B439-2411D576D68E}"/>
                </a:ext>
              </a:extLst>
            </p:cNvPr>
            <p:cNvSpPr/>
            <p:nvPr/>
          </p:nvSpPr>
          <p:spPr>
            <a:xfrm rot="5400000">
              <a:off x="8249809" y="1264813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07E7F3-5AB3-384D-94A0-8ED79768C657}"/>
                </a:ext>
              </a:extLst>
            </p:cNvPr>
            <p:cNvSpPr txBox="1"/>
            <p:nvPr/>
          </p:nvSpPr>
          <p:spPr>
            <a:xfrm>
              <a:off x="6501506" y="4026934"/>
              <a:ext cx="2477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189">
                <a:defRPr/>
              </a:pPr>
              <a:r>
                <a:rPr lang="en-US" b="1" dirty="0">
                  <a:solidFill>
                    <a:srgbClr val="00FFFF"/>
                  </a:solidFill>
                  <a:latin typeface="Calibri"/>
                </a:rPr>
                <a:t>Discovery of</a:t>
              </a:r>
              <a:br>
                <a:rPr lang="en-US" b="1" dirty="0">
                  <a:solidFill>
                    <a:srgbClr val="00FFFF"/>
                  </a:solidFill>
                  <a:latin typeface="Calibri"/>
                </a:rPr>
              </a:br>
              <a:r>
                <a:rPr lang="en-US" b="1" dirty="0">
                  <a:solidFill>
                    <a:srgbClr val="00FFFF"/>
                  </a:solidFill>
                  <a:latin typeface="Calibri"/>
                </a:rPr>
                <a:t>CP-invariance violation?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E5CEF3-A7EE-3844-8FE1-67371A5D4E6A}"/>
                </a:ext>
              </a:extLst>
            </p:cNvPr>
            <p:cNvCxnSpPr/>
            <p:nvPr/>
          </p:nvCxnSpPr>
          <p:spPr>
            <a:xfrm flipV="1">
              <a:off x="8917784" y="3162982"/>
              <a:ext cx="1" cy="927556"/>
            </a:xfrm>
            <a:prstGeom prst="straightConnector1">
              <a:avLst/>
            </a:prstGeom>
            <a:noFill/>
            <a:ln w="12700" cap="flat" cmpd="sng" algn="ctr">
              <a:solidFill>
                <a:srgbClr val="00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1D1DDFB-5EA9-CE4F-8D74-059FE355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08" y="3527481"/>
            <a:ext cx="1118132" cy="1246185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53AEDCE-24F0-FE40-984F-45324F53AB0A}"/>
              </a:ext>
            </a:extLst>
          </p:cNvPr>
          <p:cNvSpPr txBox="1"/>
          <p:nvPr/>
        </p:nvSpPr>
        <p:spPr>
          <a:xfrm>
            <a:off x="2692144" y="3612710"/>
            <a:ext cx="3419411" cy="1169551"/>
          </a:xfrm>
          <a:prstGeom prst="rect">
            <a:avLst/>
          </a:prstGeom>
          <a:noFill/>
          <a:ln w="19050" cmpd="sng">
            <a:solidFill>
              <a:srgbClr val="F79646">
                <a:lumMod val="20000"/>
                <a:lumOff val="8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Innovation in detectors to provide: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  </a:t>
            </a:r>
            <a:r>
              <a:rPr lang="en-US" sz="1400" b="1" kern="0" dirty="0">
                <a:solidFill>
                  <a:srgbClr val="FFD202"/>
                </a:solidFill>
              </a:rPr>
              <a:t>— High-precision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  </a:t>
            </a:r>
            <a:r>
              <a:rPr lang="en-US" sz="1400" b="1" kern="0" dirty="0">
                <a:solidFill>
                  <a:srgbClr val="00FF00"/>
                </a:solidFill>
              </a:rPr>
              <a:t>     — Large data sets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00FF00"/>
                </a:solidFill>
              </a:rPr>
              <a:t>        — Control of systematics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FFFFF"/>
                </a:solidFill>
              </a:rPr>
              <a:t>Innovation in accelerators to go beyond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1BFAF2D-0632-D54D-B235-05DC04384465}"/>
              </a:ext>
            </a:extLst>
          </p:cNvPr>
          <p:cNvCxnSpPr>
            <a:cxnSpLocks/>
          </p:cNvCxnSpPr>
          <p:nvPr/>
        </p:nvCxnSpPr>
        <p:spPr>
          <a:xfrm flipV="1">
            <a:off x="6111555" y="2295112"/>
            <a:ext cx="3000506" cy="1523126"/>
          </a:xfrm>
          <a:prstGeom prst="straightConnector1">
            <a:avLst/>
          </a:prstGeom>
          <a:noFill/>
          <a:ln w="25400" cap="flat" cmpd="sng" algn="ctr">
            <a:solidFill>
              <a:srgbClr val="FDEAD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F1142-F795-FF63-0D82-7911464E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7 July, 2022, ICHEP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9DD8A-E20B-B8EA-4D43-1650263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Long &amp; Lu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A3B14-C44A-DCEE-9409-85ACA8AE3159}"/>
              </a:ext>
            </a:extLst>
          </p:cNvPr>
          <p:cNvSpPr txBox="1"/>
          <p:nvPr/>
        </p:nvSpPr>
        <p:spPr>
          <a:xfrm>
            <a:off x="60385" y="3743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25BA-EC22-42CC-EABA-E1BA120C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𝝂</a:t>
            </a:r>
            <a:r>
              <a:rPr lang="en-US" baseline="-25000" dirty="0"/>
              <a:t>𝒆</a:t>
            </a:r>
            <a:r>
              <a:rPr lang="en-US" dirty="0"/>
              <a:t>/𝝂̅</a:t>
            </a:r>
            <a:r>
              <a:rPr lang="en-US" baseline="-25000" dirty="0"/>
              <a:t>𝒆</a:t>
            </a:r>
            <a:r>
              <a:rPr lang="en-US" dirty="0"/>
              <a:t> interactions for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 𝜈</a:t>
                </a:r>
                <a:r>
                  <a:rPr lang="en-GB" baseline="-25000" dirty="0"/>
                  <a:t>𝑒</a:t>
                </a:r>
                <a:r>
                  <a:rPr lang="en-GB" dirty="0"/>
                  <a:t> appearance   </a:t>
                </a:r>
              </a:p>
              <a:p>
                <a:pPr lvl="1"/>
                <a:r>
                  <a:rPr lang="en-GB" dirty="0"/>
                  <a:t>Suppress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</a:t>
                </a:r>
                <a:r>
                  <a:rPr lang="en-GB" dirty="0">
                    <a:solidFill>
                      <a:schemeClr val="accent6"/>
                    </a:solidFill>
                  </a:rPr>
                  <a:t> </a:t>
                </a:r>
                <a:r>
                  <a:rPr lang="en-GB" dirty="0"/>
                  <a:t>𝜈</a:t>
                </a:r>
                <a:r>
                  <a:rPr lang="en-GB" baseline="-25000" dirty="0"/>
                  <a:t>𝑒</a:t>
                </a:r>
                <a:r>
                  <a:rPr lang="en-GB" dirty="0"/>
                  <a:t> background in beams</a:t>
                </a:r>
              </a:p>
              <a:p>
                <a:endParaRPr lang="en-GB" dirty="0"/>
              </a:p>
              <a:p>
                <a:r>
                  <a:rPr lang="en-GB" dirty="0"/>
                  <a:t>Need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baseline="-25000" dirty="0"/>
                  <a:t> </a:t>
                </a:r>
                <a:r>
                  <a:rPr lang="en-GB" dirty="0"/>
                  <a:t>interaction data  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At 1</a:t>
                </a:r>
                <a:r>
                  <a:rPr lang="en-GB" baseline="30000" dirty="0">
                    <a:ea typeface="Cambria Math" panose="02040503050406030204" pitchFamily="18" charset="0"/>
                  </a:rPr>
                  <a:t>st</a:t>
                </a:r>
                <a:r>
                  <a:rPr lang="en-GB" dirty="0">
                    <a:ea typeface="Cambria Math" panose="02040503050406030204" pitchFamily="18" charset="0"/>
                  </a:rPr>
                  <a:t> order precision: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 + lepton universality constrains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</a:t>
                </a:r>
              </a:p>
              <a:p>
                <a:endParaRPr lang="en-GB" dirty="0"/>
              </a:p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</a:t>
                </a:r>
                <a:r>
                  <a:rPr lang="en-US" dirty="0"/>
                  <a:t>requires 2nd order precision!</a:t>
                </a:r>
              </a:p>
              <a:p>
                <a:pPr lvl="1"/>
                <a:r>
                  <a:rPr lang="en-US" dirty="0"/>
                  <a:t>Large data sets &amp; better-understood fluxes</a:t>
                </a:r>
              </a:p>
              <a:p>
                <a:endParaRPr lang="en-US" dirty="0"/>
              </a:p>
              <a:p>
                <a:r>
                  <a:rPr lang="en-US" dirty="0"/>
                  <a:t>High-specification detector:</a:t>
                </a:r>
              </a:p>
              <a:p>
                <a:pPr lvl="1"/>
                <a:r>
                  <a:rPr lang="en-US" dirty="0"/>
                  <a:t>Measure lepton &amp; hadronic final state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  <a:blipFill>
                <a:blip r:embed="rId2"/>
                <a:stretch>
                  <a:fillRect l="-952" t="-2556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7869F-17EB-E113-7CAF-D10DD6DD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4865F-4951-704E-662B-CEA42EAE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15" y="643672"/>
            <a:ext cx="3903007" cy="2532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2A1C39-7A17-B7C4-2447-D321C2D9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299594"/>
            <a:ext cx="3968390" cy="146018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7E500-E72E-1ACC-0CF3-9BA1973A8F94}"/>
              </a:ext>
            </a:extLst>
          </p:cNvPr>
          <p:cNvCxnSpPr>
            <a:cxnSpLocks/>
          </p:cNvCxnSpPr>
          <p:nvPr/>
        </p:nvCxnSpPr>
        <p:spPr>
          <a:xfrm>
            <a:off x="2467429" y="816436"/>
            <a:ext cx="137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95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Scientific objectives:</a:t>
            </a:r>
          </a:p>
          <a:p>
            <a:pPr lvl="4"/>
            <a:endParaRPr lang="en-US" sz="7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sz="2200" dirty="0"/>
              <a:t>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sz="2200" i="1" dirty="0">
                <a:solidFill>
                  <a:schemeClr val="accent6"/>
                </a:solidFill>
              </a:rPr>
              <a:t> 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Multi differential /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dirty="0"/>
              <a:t> scan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BSM searches</a:t>
            </a:r>
          </a:p>
          <a:p>
            <a:pPr lvl="2"/>
            <a:r>
              <a:rPr lang="en-US" dirty="0"/>
              <a:t>E.g. </a:t>
            </a:r>
            <a:r>
              <a:rPr lang="en-US" dirty="0" err="1"/>
              <a:t>steriles</a:t>
            </a:r>
            <a:r>
              <a:rPr lang="en-US" dirty="0"/>
              <a:t> beyond FNAL SBN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Muon collider demonstrator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2D6D-BCB1-2EE6-9FF6-E017D396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3" y="591898"/>
            <a:ext cx="8415454" cy="228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35" y="1438670"/>
            <a:ext cx="1963681" cy="831677"/>
          </a:xfrm>
          <a:prstGeom prst="rect">
            <a:avLst/>
          </a:prstGeom>
          <a:ln w="9525" cmpd="sng">
            <a:solidFill>
              <a:srgbClr val="00FF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354B3-9BE5-0832-53D0-5E8250BCF55C}"/>
              </a:ext>
            </a:extLst>
          </p:cNvPr>
          <p:cNvSpPr txBox="1"/>
          <p:nvPr/>
        </p:nvSpPr>
        <p:spPr>
          <a:xfrm>
            <a:off x="1984920" y="320427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(—)</a:t>
            </a:r>
          </a:p>
        </p:txBody>
      </p:sp>
    </p:spTree>
    <p:extLst>
      <p:ext uri="{BB962C8B-B14F-4D97-AF65-F5344CB8AC3E}">
        <p14:creationId xmlns:p14="http://schemas.microsoft.com/office/powerpoint/2010/main" val="21087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FE39D-98AA-F0E3-26B8-1EB9688826C3}"/>
              </a:ext>
            </a:extLst>
          </p:cNvPr>
          <p:cNvSpPr txBox="1"/>
          <p:nvPr/>
        </p:nvSpPr>
        <p:spPr>
          <a:xfrm>
            <a:off x="58057" y="330740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3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652A-79D6-FE1B-FB24-4BD87E2B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End-to-end simulation for (re)</a:t>
            </a:r>
            <a:r>
              <a:rPr lang="en-US" sz="3600" dirty="0" err="1"/>
              <a:t>optimisation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6128A-5FB4-9D83-BCD0-604DFE05E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693" y="563098"/>
            <a:ext cx="9144000" cy="17664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</a:t>
            </a:r>
            <a:r>
              <a:rPr lang="en-US" dirty="0" err="1"/>
              <a:t>nuSIM</a:t>
            </a:r>
            <a:r>
              <a:rPr lang="en-US" dirty="0"/>
              <a:t>” under development to:</a:t>
            </a:r>
          </a:p>
          <a:p>
            <a:pPr lvl="1"/>
            <a:r>
              <a:rPr lang="en-US" dirty="0"/>
              <a:t>Simulate facility “from target to detector”:</a:t>
            </a:r>
          </a:p>
          <a:p>
            <a:pPr lvl="2"/>
            <a:r>
              <a:rPr lang="en-US" dirty="0"/>
              <a:t>Pragmatic approach:</a:t>
            </a:r>
          </a:p>
          <a:p>
            <a:pPr lvl="3"/>
            <a:r>
              <a:rPr lang="en-US" dirty="0"/>
              <a:t>Fast simulation, parametric approach</a:t>
            </a:r>
          </a:p>
          <a:p>
            <a:pPr lvl="3"/>
            <a:r>
              <a:rPr lang="en-US" dirty="0"/>
              <a:t>Full tracking using G4 based code; “BDSIM”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BFA5-73FE-51E2-1BF5-D7D1413A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42CA85-44AD-F0BA-BE18-3D207554C47E}"/>
              </a:ext>
            </a:extLst>
          </p:cNvPr>
          <p:cNvSpPr txBox="1">
            <a:spLocks/>
          </p:cNvSpPr>
          <p:nvPr/>
        </p:nvSpPr>
        <p:spPr>
          <a:xfrm>
            <a:off x="5454477" y="2434288"/>
            <a:ext cx="3515063" cy="2077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/>
            <a:r>
              <a:rPr lang="en-US" dirty="0"/>
              <a:t>Neutrino energy scan:</a:t>
            </a:r>
          </a:p>
          <a:p>
            <a:pPr marL="355600" lvl="1" indent="-165100"/>
            <a:r>
              <a:rPr lang="en-US" dirty="0"/>
              <a:t>“Pion flash” in first pass</a:t>
            </a:r>
          </a:p>
          <a:p>
            <a:pPr marL="355600" lvl="1" indent="-165100"/>
            <a:r>
              <a:rPr lang="en-US" dirty="0"/>
              <a:t>Subsequently neutrinos from muon decay</a:t>
            </a:r>
          </a:p>
          <a:p>
            <a:pPr marL="495300" lvl="2" indent="-147638"/>
            <a:r>
              <a:rPr lang="en-US" dirty="0"/>
              <a:t>Spectrum determined by accelerator tune</a:t>
            </a:r>
          </a:p>
          <a:p>
            <a:pPr marL="495300" lvl="2" indent="-147638"/>
            <a:r>
              <a:rPr lang="en-US" dirty="0"/>
              <a:t>Normalization uncertainty &lt; 1%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6D3383-3427-83BB-BA8B-7A3C806E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97" y="2571750"/>
            <a:ext cx="5006477" cy="1359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6A672-45A7-575D-4D13-C530F2A38EF0}"/>
              </a:ext>
            </a:extLst>
          </p:cNvPr>
          <p:cNvSpPr txBox="1"/>
          <p:nvPr/>
        </p:nvSpPr>
        <p:spPr>
          <a:xfrm>
            <a:off x="7625379" y="522876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P. </a:t>
            </a:r>
            <a:r>
              <a:rPr lang="en-US" b="1" dirty="0" err="1">
                <a:solidFill>
                  <a:schemeClr val="bg1"/>
                </a:solidFill>
              </a:rPr>
              <a:t>Kyberd</a:t>
            </a:r>
            <a:r>
              <a:rPr lang="en-US" b="1" dirty="0">
                <a:solidFill>
                  <a:schemeClr val="bg1"/>
                </a:solidFill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8972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6247-E490-B0F6-01EE-5F4FE52C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nuSTORM@CERN</a:t>
            </a:r>
            <a:r>
              <a:rPr lang="en-US" dirty="0"/>
              <a:t>: flux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772C-9CCB-4305-2D6C-DD8A46B6F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715656"/>
            <a:ext cx="4495800" cy="1427844"/>
          </a:xfrm>
        </p:spPr>
        <p:txBody>
          <a:bodyPr>
            <a:normAutofit fontScale="47500" lnSpcReduction="20000"/>
          </a:bodyPr>
          <a:lstStyle/>
          <a:p>
            <a:pPr marL="180975" indent="-180975"/>
            <a:r>
              <a:rPr lang="en-US" dirty="0"/>
              <a:t>Oscillation-relevant energy regime</a:t>
            </a:r>
          </a:p>
          <a:p>
            <a:pPr marL="449263" lvl="1" indent="-160338"/>
            <a:r>
              <a:rPr lang="en-US" dirty="0"/>
              <a:t>Hyper-K: 0.6 GeV</a:t>
            </a:r>
          </a:p>
          <a:p>
            <a:pPr marL="449263" lvl="1" indent="-160338"/>
            <a:r>
              <a:rPr lang="en-US" dirty="0"/>
              <a:t>DUNE.   : 2.4 GeV</a:t>
            </a:r>
          </a:p>
          <a:p>
            <a:pPr marL="180975" indent="-180975"/>
            <a:r>
              <a:rPr lang="en-US" dirty="0"/>
              <a:t>Set by stored-muon momentum</a:t>
            </a:r>
          </a:p>
          <a:p>
            <a:pPr marL="180975" indent="-180975"/>
            <a:r>
              <a:rPr lang="en-US" dirty="0"/>
              <a:t>Accelerator "tune" gives fine control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optimise</a:t>
            </a:r>
            <a:r>
              <a:rPr lang="en-US" dirty="0"/>
              <a:t> flux shape (or spread) by adjusting the ring acceptance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F50153-424C-F7E5-5389-AE7D49E3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1449" y="3715656"/>
            <a:ext cx="4779034" cy="1214436"/>
          </a:xfrm>
        </p:spPr>
        <p:txBody>
          <a:bodyPr>
            <a:noAutofit/>
          </a:bodyPr>
          <a:lstStyle/>
          <a:p>
            <a:r>
              <a:rPr lang="en-US" sz="1300" dirty="0"/>
              <a:t>Unique opportunity:</a:t>
            </a:r>
          </a:p>
          <a:p>
            <a:pPr lvl="1"/>
            <a:r>
              <a:rPr lang="en-US" sz="1300" dirty="0"/>
              <a:t>𝐸</a:t>
            </a:r>
            <a:r>
              <a:rPr lang="en-US" sz="1300" baseline="-25000" dirty="0"/>
              <a:t>𝜈</a:t>
            </a:r>
            <a:r>
              <a:rPr lang="en-US" sz="1300" dirty="0"/>
              <a:t>-scan measurements</a:t>
            </a:r>
          </a:p>
          <a:p>
            <a:pPr lvl="1"/>
            <a:r>
              <a:rPr lang="en-US" sz="1300" dirty="0">
                <a:solidFill>
                  <a:srgbClr val="00FF00"/>
                </a:solidFill>
              </a:rPr>
              <a:t>Monoenergetic flux (</a:t>
            </a:r>
            <a:r>
              <a:rPr lang="en-US" sz="1300" dirty="0">
                <a:solidFill>
                  <a:srgbClr val="00FF00"/>
                </a:solidFill>
                <a:latin typeface="Symbol" pitchFamily="2" charset="2"/>
              </a:rPr>
              <a:t>n</a:t>
            </a:r>
            <a:r>
              <a:rPr lang="en-US" sz="1300" baseline="-25000" dirty="0">
                <a:solidFill>
                  <a:srgbClr val="00FF00"/>
                </a:solidFill>
              </a:rPr>
              <a:t>e</a:t>
            </a:r>
            <a:r>
              <a:rPr lang="en-US" sz="1300" dirty="0">
                <a:solidFill>
                  <a:srgbClr val="00FF00"/>
                </a:solidFill>
              </a:rPr>
              <a:t>!!) emulated by flux combination</a:t>
            </a:r>
          </a:p>
          <a:p>
            <a:pPr lvl="2"/>
            <a:r>
              <a:rPr lang="en-US" sz="1300" dirty="0">
                <a:solidFill>
                  <a:srgbClr val="00FF00"/>
                </a:solidFill>
              </a:rPr>
              <a:t>Like PRISM, but with more degree of freedom in component shaping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C186-210A-828B-9DB3-143A9AD9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C0C04-073D-502A-DCFF-FA9A9D92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0" y="572833"/>
            <a:ext cx="7952761" cy="30996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E3C6D-EAFD-86BA-EDC5-C18D3984E8EF}"/>
              </a:ext>
            </a:extLst>
          </p:cNvPr>
          <p:cNvSpPr txBox="1"/>
          <p:nvPr/>
        </p:nvSpPr>
        <p:spPr>
          <a:xfrm>
            <a:off x="0" y="-973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T. Alves, M. Pfaff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26DDF-F277-36E5-CA32-7B5CC327E1E1}"/>
              </a:ext>
            </a:extLst>
          </p:cNvPr>
          <p:cNvSpPr txBox="1"/>
          <p:nvPr/>
        </p:nvSpPr>
        <p:spPr>
          <a:xfrm>
            <a:off x="1298824" y="984793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Area </a:t>
            </a:r>
            <a:r>
              <a:rPr lang="en-US" b="1" dirty="0" err="1"/>
              <a:t>normalised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A43FC-BAF9-35C2-EC44-5EF89D4E9613}"/>
              </a:ext>
            </a:extLst>
          </p:cNvPr>
          <p:cNvSpPr txBox="1"/>
          <p:nvPr/>
        </p:nvSpPr>
        <p:spPr>
          <a:xfrm>
            <a:off x="5137287" y="984793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Area </a:t>
            </a:r>
            <a:r>
              <a:rPr lang="en-US" b="1" dirty="0" err="1"/>
              <a:t>normalised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858B6-8DB1-D833-489C-1F853696001E}"/>
              </a:ext>
            </a:extLst>
          </p:cNvPr>
          <p:cNvSpPr txBox="1"/>
          <p:nvPr/>
        </p:nvSpPr>
        <p:spPr>
          <a:xfrm>
            <a:off x="6540131" y="3344114"/>
            <a:ext cx="250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Symbol" pitchFamily="2" charset="2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B77E0-36CB-7DBC-4C36-AF1F19E6CBB4}"/>
              </a:ext>
            </a:extLst>
          </p:cNvPr>
          <p:cNvSpPr txBox="1"/>
          <p:nvPr/>
        </p:nvSpPr>
        <p:spPr>
          <a:xfrm>
            <a:off x="2442734" y="3348461"/>
            <a:ext cx="250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Symbol" pitchFamily="2" charset="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414216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2-06-Slides-4-Panos.pptx" id="{8DF5C5B6-16FF-2D47-8407-61FA34EE9F84}" vid="{D4DDA227-394A-4B40-9CBB-EDE7969667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963</TotalTime>
  <Words>1418</Words>
  <Application>Microsoft Macintosh PowerPoint</Application>
  <PresentationFormat>On-screen Show (16:9)</PresentationFormat>
  <Paragraphs>251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Symbol</vt:lpstr>
      <vt:lpstr>Times New Roman</vt:lpstr>
      <vt:lpstr>Wingdings</vt:lpstr>
      <vt:lpstr>KL-standard-black</vt:lpstr>
      <vt:lpstr>Muon Collider and nuSTORM</vt:lpstr>
      <vt:lpstr>Latest mission statement</vt:lpstr>
      <vt:lpstr>Recent Community Feedback</vt:lpstr>
      <vt:lpstr>PowerPoint Presentation</vt:lpstr>
      <vt:lpstr>𝝂𝒆/𝝂̅𝒆 interactions for oscillations</vt:lpstr>
      <vt:lpstr>Neutrinos from stored muons</vt:lpstr>
      <vt:lpstr>Overview</vt:lpstr>
      <vt:lpstr>End-to-end simulation for (re)optimisation </vt:lpstr>
      <vt:lpstr>nuSTORM@CERN: flux estimation</vt:lpstr>
      <vt:lpstr>nuSTORM@CERN: working towards a detector concept</vt:lpstr>
      <vt:lpstr>PowerPoint Presentation</vt:lpstr>
      <vt:lpstr>nuSTORM@CERN: 𝑬𝝂-scan measurements</vt:lpstr>
      <vt:lpstr>Conclusions</vt:lpstr>
      <vt:lpstr>PowerPoint Presentation</vt:lpstr>
      <vt:lpstr>nuSTORM on the route to the Muon Collider</vt:lpstr>
      <vt:lpstr>nuSTORM for nN scattering @ CERN — parameters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Long, Kenneth R</dc:creator>
  <cp:lastModifiedBy>Lu, Xianguo</cp:lastModifiedBy>
  <cp:revision>118</cp:revision>
  <dcterms:created xsi:type="dcterms:W3CDTF">2022-07-05T17:48:25Z</dcterms:created>
  <dcterms:modified xsi:type="dcterms:W3CDTF">2022-09-22T08:49:49Z</dcterms:modified>
</cp:coreProperties>
</file>