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61" r:id="rId3"/>
    <p:sldId id="350" r:id="rId4"/>
    <p:sldId id="351" r:id="rId5"/>
    <p:sldId id="291" r:id="rId6"/>
    <p:sldId id="358" r:id="rId7"/>
    <p:sldId id="354" r:id="rId8"/>
    <p:sldId id="329" r:id="rId9"/>
    <p:sldId id="310" r:id="rId10"/>
    <p:sldId id="298" r:id="rId11"/>
    <p:sldId id="352" r:id="rId12"/>
    <p:sldId id="359" r:id="rId13"/>
    <p:sldId id="339" r:id="rId14"/>
    <p:sldId id="353" r:id="rId15"/>
    <p:sldId id="356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ECAF67E-6F58-41C9-9D2E-395AF339BCF9}">
          <p14:sldIdLst>
            <p14:sldId id="256"/>
            <p14:sldId id="361"/>
            <p14:sldId id="350"/>
            <p14:sldId id="351"/>
            <p14:sldId id="291"/>
            <p14:sldId id="358"/>
            <p14:sldId id="354"/>
            <p14:sldId id="329"/>
            <p14:sldId id="310"/>
            <p14:sldId id="298"/>
            <p14:sldId id="352"/>
            <p14:sldId id="359"/>
            <p14:sldId id="339"/>
            <p14:sldId id="353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天 林" initials="天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A00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8" autoAdjust="0"/>
    <p:restoredTop sz="84995" autoAdjust="0"/>
  </p:normalViewPr>
  <p:slideViewPr>
    <p:cSldViewPr snapToGrid="0">
      <p:cViewPr varScale="1">
        <p:scale>
          <a:sx n="66" d="100"/>
          <a:sy n="66" d="100"/>
        </p:scale>
        <p:origin x="40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4BB8D-9446-44E1-8435-0D7D4DE5E000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03464-C54D-4923-8D71-5BE73F439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464-C54D-4923-8D71-5BE73F43956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9015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6208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0328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94611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09556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87459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464-C54D-4923-8D71-5BE73F43956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3944-5D6F-4AA2-95C8-E18514A9D29F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r>
              <a:rPr lang="en-US" altLang="zh-CN" dirty="0"/>
              <a:t>/14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27C8-26FE-4195-A78D-F29987E2F863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94EF-9E5F-4369-A6BF-FC14582B178A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30DE-AF8C-40A4-8E17-DCE497F76A54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8E7F-AD45-4AB4-8C66-DA471D9B507B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0F9E-81A7-4E1D-AF35-9CC778568DC3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C87-F292-46D5-B7E0-AA67039154B5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FC89-2C6E-49AF-A6BD-014F37302114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5730-5A1E-4FED-87D6-F82394D67372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47FA-7545-4CA4-8E4C-3713B63DABC1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D9B2-68DF-4056-B226-3CA329F20A9B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CED5A-AC4E-4B0B-BB4E-80A256F69348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r>
              <a:rPr lang="en-US" altLang="zh-CN" dirty="0"/>
              <a:t>/14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3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0.png"/><Relationship Id="rId11" Type="http://schemas.openxmlformats.org/officeDocument/2006/relationships/image" Target="../media/image70.png"/><Relationship Id="rId5" Type="http://schemas.openxmlformats.org/officeDocument/2006/relationships/image" Target="../media/image641.png"/><Relationship Id="rId10" Type="http://schemas.openxmlformats.org/officeDocument/2006/relationships/image" Target="../media/image69.png"/><Relationship Id="rId4" Type="http://schemas.openxmlformats.org/officeDocument/2006/relationships/image" Target="../media/image7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7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7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.png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image" Target="../media/image74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.png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0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0.png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7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20.png"/><Relationship Id="rId11" Type="http://schemas.openxmlformats.org/officeDocument/2006/relationships/image" Target="../media/image46.png"/><Relationship Id="rId5" Type="http://schemas.openxmlformats.org/officeDocument/2006/relationships/image" Target="../media/image7.pn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7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5.png"/><Relationship Id="rId5" Type="http://schemas.openxmlformats.org/officeDocument/2006/relationships/image" Target="../media/image53.png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8965" y="-29661"/>
            <a:ext cx="12191999" cy="693525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chemeClr val="lt1"/>
              </a:solidFill>
              <a:latin typeface="思源黑体 CN Light"/>
              <a:ea typeface="思源黑体 CN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57443"/>
          <a:stretch>
            <a:fillRect/>
          </a:stretch>
        </p:blipFill>
        <p:spPr>
          <a:xfrm>
            <a:off x="6888869" y="4832935"/>
            <a:ext cx="5342484" cy="2574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910128" y="1813683"/>
                <a:ext cx="843774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Lattice QCD calculation of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𝜋</m:t>
                        </m:r>
                      </m:e>
                      <m:sup>
                        <m:r>
                          <a:rPr lang="en-US" altLang="zh-CN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4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-pole’s contribution to </a:t>
                </a:r>
                <a:r>
                  <a:rPr lang="en-US" altLang="zh-CN" sz="4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HLbL</a:t>
                </a:r>
                <a:endParaRPr lang="zh-CN" altLang="zh-CN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128" y="1813683"/>
                <a:ext cx="8437748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" t="-8" r="7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/>
          <p:cNvSpPr txBox="1"/>
          <p:nvPr/>
        </p:nvSpPr>
        <p:spPr>
          <a:xfrm>
            <a:off x="2781570" y="3437966"/>
            <a:ext cx="6584366" cy="138499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Speaker: Tian Lin 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Peking University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On behalf of the RBC&amp;UKQCD collaborations</a:t>
            </a:r>
          </a:p>
          <a:p>
            <a:endParaRPr lang="zh-CN" altLang="zh-CN" sz="2000" dirty="0">
              <a:solidFill>
                <a:schemeClr val="bg1"/>
              </a:solidFill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59788" y="4564623"/>
            <a:ext cx="3138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July, 2024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新宋体" panose="02010609030101010101" pitchFamily="49" charset="-122"/>
              </a:rPr>
              <a:t>Lattice2024, Liverpool, UK</a:t>
            </a:r>
            <a:endParaRPr lang="zh-CN" altLang="zh-CN" sz="2000" dirty="0">
              <a:solidFill>
                <a:schemeClr val="bg1"/>
              </a:solidFill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>
                <a:latin typeface="Times New Roman" panose="02020603050405020304" pitchFamily="18" charset="0"/>
                <a:ea typeface="新宋体" panose="02010609030101010101" pitchFamily="49" charset="-122"/>
              </a:rPr>
              <a:t>1</a:t>
            </a:fld>
            <a:endParaRPr lang="zh-CN" altLang="zh-CN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6340" y="344886"/>
            <a:ext cx="1758315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10784" y="233375"/>
                <a:ext cx="68168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/>
                  <a:t>How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dirty="0"/>
                  <a:t>?</a:t>
                </a: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84" y="233375"/>
                <a:ext cx="681687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" t="-56" r="6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>
                <a:latin typeface="Times New Roman" panose="02020603050405020304" pitchFamily="18" charset="0"/>
                <a:ea typeface="新宋体" panose="02010609030101010101" pitchFamily="49" charset="-122"/>
              </a:rPr>
              <a:t>10</a:t>
            </a:fld>
            <a:endParaRPr lang="zh-CN" altLang="zh-CN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924" y="374527"/>
            <a:ext cx="1675797" cy="4678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0783" y="884664"/>
            <a:ext cx="78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Thought1:</a:t>
            </a:r>
            <a:r>
              <a:rPr lang="zh-CN" altLang="en-US" sz="2400" dirty="0"/>
              <a:t> </a:t>
            </a:r>
            <a:r>
              <a:rPr lang="en-US" altLang="zh-CN" sz="2400" dirty="0"/>
              <a:t>Can we extract pion structure function on lattice?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03005" y="1399898"/>
            <a:ext cx="5872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boost pion with large momentum (signal to noise problem)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inverse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 completely new program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0783" y="1579146"/>
            <a:ext cx="345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In principle we can but…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0661" y="2178682"/>
            <a:ext cx="746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Thought2:</a:t>
            </a:r>
            <a:r>
              <a:rPr lang="zh-CN" altLang="en-US" sz="2400" dirty="0"/>
              <a:t> </a:t>
            </a:r>
            <a:r>
              <a:rPr lang="en-US" altLang="zh-CN" sz="2400" dirty="0"/>
              <a:t>How to evaluate structure dependence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圆角 8"/>
              <p:cNvSpPr/>
              <p:nvPr/>
            </p:nvSpPr>
            <p:spPr>
              <a:xfrm>
                <a:off x="1788591" y="2605976"/>
                <a:ext cx="2077622" cy="9511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Bahnschrift SemiCondensed" panose="020B0502040204020203" pitchFamily="34" charset="0"/>
                    <a:cs typeface="Times New Roman" panose="02020603050405020304" pitchFamily="18" charset="0"/>
                  </a:rPr>
                  <a:t>Physical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: 圆角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91" y="2605976"/>
                <a:ext cx="2077622" cy="951158"/>
              </a:xfrm>
              <a:prstGeom prst="roundRect">
                <a:avLst/>
              </a:prstGeom>
              <a:blipFill>
                <a:blip r:embed="rId5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9"/>
              <p:cNvSpPr/>
              <p:nvPr/>
            </p:nvSpPr>
            <p:spPr>
              <a:xfrm>
                <a:off x="4854294" y="2595608"/>
                <a:ext cx="2397059" cy="96152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Bahnschrift SemiCondensed" panose="020B0502040204020203" pitchFamily="34" charset="0"/>
                    <a:cs typeface="Times New Roman" panose="02020603050405020304" pitchFamily="18" charset="0"/>
                  </a:rPr>
                  <a:t>A series of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: 圆角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94" y="2595608"/>
                <a:ext cx="2397059" cy="961526"/>
              </a:xfrm>
              <a:prstGeom prst="roundRect">
                <a:avLst/>
              </a:prstGeom>
              <a:blipFill>
                <a:blip r:embed="rId6"/>
                <a:stretch>
                  <a:fillRect r="-3030" b="-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右 12"/>
          <p:cNvSpPr/>
          <p:nvPr/>
        </p:nvSpPr>
        <p:spPr>
          <a:xfrm>
            <a:off x="4025178" y="3047269"/>
            <a:ext cx="567768" cy="8620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: 圆角 14"/>
              <p:cNvSpPr/>
              <p:nvPr/>
            </p:nvSpPr>
            <p:spPr>
              <a:xfrm>
                <a:off x="2050075" y="5309022"/>
                <a:ext cx="4191423" cy="42695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Bahnschrift SemiCondensed" panose="020B0502040204020203" pitchFamily="34" charset="0"/>
                    <a:cs typeface="Times New Roman" panose="02020603050405020304" pitchFamily="18" charset="0"/>
                  </a:rPr>
                  <a:t>VMD model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: 圆角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075" y="5309022"/>
                <a:ext cx="4191423" cy="426951"/>
              </a:xfrm>
              <a:prstGeom prst="roundRect">
                <a:avLst/>
              </a:prstGeom>
              <a:blipFill>
                <a:blip r:embed="rId7"/>
                <a:stretch>
                  <a:fillRect t="-2778" b="-13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/>
              <p:cNvSpPr/>
              <p:nvPr/>
            </p:nvSpPr>
            <p:spPr>
              <a:xfrm>
                <a:off x="2050076" y="4843914"/>
                <a:ext cx="4191421" cy="40546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err="1">
                    <a:solidFill>
                      <a:schemeClr val="tx1"/>
                    </a:solidFill>
                    <a:latin typeface="Bahnschrift SemiCondensed" panose="020B0502040204020203" pitchFamily="34" charset="0"/>
                    <a:cs typeface="Times New Roman" panose="02020603050405020304" pitchFamily="18" charset="0"/>
                  </a:rPr>
                  <a:t>AdS</a:t>
                </a:r>
                <a:r>
                  <a:rPr lang="en-US" altLang="zh-CN" dirty="0">
                    <a:solidFill>
                      <a:schemeClr val="tx1"/>
                    </a:solidFill>
                    <a:latin typeface="Bahnschrift SemiCondensed" panose="020B0502040204020203" pitchFamily="34" charset="0"/>
                    <a:cs typeface="Times New Roman" panose="02020603050405020304" pitchFamily="18" charset="0"/>
                  </a:rPr>
                  <a:t>/QCD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: 圆角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076" y="4843914"/>
                <a:ext cx="4191421" cy="405469"/>
              </a:xfrm>
              <a:prstGeom prst="roundRect">
                <a:avLst/>
              </a:prstGeom>
              <a:blipFill>
                <a:blip r:embed="rId8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/>
              <p:cNvSpPr/>
              <p:nvPr/>
            </p:nvSpPr>
            <p:spPr>
              <a:xfrm>
                <a:off x="2050077" y="4382233"/>
                <a:ext cx="4191420" cy="40546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Bahnschrift SemiCondensed" panose="020B0502040204020203" pitchFamily="34" charset="0"/>
                    <a:cs typeface="Times New Roman" panose="02020603050405020304" pitchFamily="18" charset="0"/>
                  </a:rPr>
                  <a:t>OPE asymptotic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: 圆角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077" y="4382233"/>
                <a:ext cx="4191420" cy="405469"/>
              </a:xfrm>
              <a:prstGeom prst="roundRect">
                <a:avLst/>
              </a:prstGeom>
              <a:blipFill>
                <a:blip r:embed="rId9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/>
              <p:cNvSpPr/>
              <p:nvPr/>
            </p:nvSpPr>
            <p:spPr>
              <a:xfrm>
                <a:off x="2050077" y="3907271"/>
                <a:ext cx="4191420" cy="430413"/>
              </a:xfrm>
              <a:prstGeom prst="roundRect">
                <a:avLst/>
              </a:prstGeom>
              <a:solidFill>
                <a:srgbClr val="FE9494"/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Bahnschrift SemiCondensed" panose="020B0502040204020203" pitchFamily="34" charset="0"/>
                    <a:cs typeface="Times New Roman" panose="02020603050405020304" pitchFamily="18" charset="0"/>
                  </a:rPr>
                  <a:t>Delta</a:t>
                </a:r>
                <a:r>
                  <a:rPr lang="en-US" altLang="zh-CN" sz="1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: 圆角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077" y="3907271"/>
                <a:ext cx="4191420" cy="430413"/>
              </a:xfrm>
              <a:prstGeom prst="roundRect">
                <a:avLst/>
              </a:prstGeom>
              <a:blipFill>
                <a:blip r:embed="rId10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/>
              <p:cNvSpPr/>
              <p:nvPr/>
            </p:nvSpPr>
            <p:spPr>
              <a:xfrm>
                <a:off x="2050075" y="5780005"/>
                <a:ext cx="4191423" cy="43092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Bahnschrift SemiCondensed" panose="020B0502040204020203" pitchFamily="34" charset="0"/>
                    <a:cs typeface="Times New Roman" panose="02020603050405020304" pitchFamily="18" charset="0"/>
                  </a:rPr>
                  <a:t>CZ model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矩形: 圆角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075" y="5780005"/>
                <a:ext cx="4191423" cy="430920"/>
              </a:xfrm>
              <a:prstGeom prst="roundRect">
                <a:avLst/>
              </a:prstGeom>
              <a:blipFill>
                <a:blip r:embed="rId11"/>
                <a:stretch>
                  <a:fillRect t="-1370" b="-136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3180586" y="6267527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415123" y="4217654"/>
            <a:ext cx="1622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different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scales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4" name="箭头: 下 33"/>
          <p:cNvSpPr/>
          <p:nvPr/>
        </p:nvSpPr>
        <p:spPr>
          <a:xfrm rot="10800000">
            <a:off x="1655132" y="4178925"/>
            <a:ext cx="194441" cy="1609117"/>
          </a:xfrm>
          <a:prstGeom prst="down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40000"/>
                  <a:lumOff val="60000"/>
                </a:schemeClr>
              </a:gs>
              <a:gs pos="100000">
                <a:srgbClr val="FE9494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9970" y="3907271"/>
            <a:ext cx="5133396" cy="219692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7581056" y="2627902"/>
            <a:ext cx="2509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evaluate model dependence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4610616" y="6267337"/>
            <a:ext cx="217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(inspired by pion DA)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33" grpId="0"/>
      <p:bldP spid="34" grpId="0" animBg="1"/>
      <p:bldP spid="4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55F1D92-0EDD-DB4E-01B8-DFBF4C6E6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142" y="925047"/>
            <a:ext cx="7066420" cy="4499508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10783" y="233375"/>
            <a:ext cx="59866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Lattice Ensembles</a:t>
            </a:r>
            <a:endParaRPr lang="zh-CN" altLang="zh-CN" sz="3200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/>
              <a:t>11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924" y="374527"/>
            <a:ext cx="1675797" cy="467802"/>
          </a:xfrm>
          <a:prstGeom prst="rect">
            <a:avLst/>
          </a:prstGeom>
        </p:spPr>
      </p:pic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682059" y="5641454"/>
            <a:ext cx="7825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392805" indent="-13049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218430" indent="-1043305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305675" indent="-1044575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393555" indent="-1043305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9850755" indent="-1043305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07955" indent="-1043305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765155" indent="-1043305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1222355" indent="-1043305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2+1 Domain wall fermion + Iwasaki </a:t>
            </a:r>
            <a:r>
              <a:rPr lang="en-US" altLang="zh-C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gauge action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(+DSDR)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56360" y="5360692"/>
            <a:ext cx="291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Generated by RBC/UKQCD</a:t>
            </a:r>
            <a:endParaRPr lang="en-US" altLang="zh-CN" sz="1800" dirty="0">
              <a:latin typeface="+mj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83B419B-1298-915E-602C-19C5A81DF85D}"/>
              </a:ext>
            </a:extLst>
          </p:cNvPr>
          <p:cNvSpPr/>
          <p:nvPr/>
        </p:nvSpPr>
        <p:spPr>
          <a:xfrm>
            <a:off x="2986268" y="1362521"/>
            <a:ext cx="6215605" cy="13922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0B75EB-6548-C23E-24CE-11BC9428FBA2}"/>
              </a:ext>
            </a:extLst>
          </p:cNvPr>
          <p:cNvSpPr txBox="1"/>
          <p:nvPr/>
        </p:nvSpPr>
        <p:spPr>
          <a:xfrm>
            <a:off x="9504260" y="1781515"/>
            <a:ext cx="262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physical pion mass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10784" y="233375"/>
                <a:ext cx="6771151" cy="656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𝜋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 TFF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ℱ</m:t>
                        </m:r>
                      </m:e>
                      <m:sub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𝛾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(−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𝑄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,0)</m:t>
                    </m:r>
                  </m:oMath>
                </a14:m>
                <a:endParaRPr lang="zh-CN" altLang="zh-CN" sz="3200" dirty="0">
                  <a:latin typeface="Times New Roman" panose="02020603050405020304" pitchFamily="18" charset="0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84" y="233375"/>
                <a:ext cx="6771151" cy="656462"/>
              </a:xfrm>
              <a:prstGeom prst="rect">
                <a:avLst/>
              </a:prstGeom>
              <a:blipFill>
                <a:blip r:embed="rId3"/>
                <a:stretch>
                  <a:fillRect t="-12037" b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>
                <a:latin typeface="Times New Roman" panose="02020603050405020304" pitchFamily="18" charset="0"/>
                <a:ea typeface="新宋体" panose="02010609030101010101" pitchFamily="49" charset="-122"/>
              </a:rPr>
              <a:t>12</a:t>
            </a:fld>
            <a:endParaRPr lang="zh-CN" altLang="zh-CN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924" y="374527"/>
            <a:ext cx="1675797" cy="467802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7465" y="842329"/>
            <a:ext cx="4769523" cy="48154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75864" y="3889167"/>
            <a:ext cx="1854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experiment data</a:t>
            </a:r>
          </a:p>
          <a:p>
            <a:r>
              <a:rPr lang="en-US" altLang="zh-CN" sz="2000" dirty="0"/>
              <a:t>BABAR, CELLO, CLEO, Belle, BESIII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54805" y="1115482"/>
            <a:ext cx="314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result for a single model</a:t>
            </a:r>
          </a:p>
          <a:p>
            <a:r>
              <a:rPr lang="en-US" altLang="zh-CN" sz="2000" dirty="0"/>
              <a:t>(continuum extrapolations</a:t>
            </a:r>
          </a:p>
          <a:p>
            <a:r>
              <a:rPr lang="en-US" altLang="zh-CN" sz="2000" dirty="0"/>
              <a:t>are performed here)</a:t>
            </a:r>
            <a:endParaRPr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8927152" y="3381336"/>
            <a:ext cx="3093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combine different models:</a:t>
            </a:r>
          </a:p>
          <a:p>
            <a:r>
              <a:rPr lang="en-US" altLang="zh-CN" sz="2000" dirty="0">
                <a:solidFill>
                  <a:srgbClr val="C00000"/>
                </a:solidFill>
              </a:rPr>
              <a:t>lattice results</a:t>
            </a:r>
          </a:p>
          <a:p>
            <a:r>
              <a:rPr lang="en-US" altLang="zh-CN" sz="2000" dirty="0">
                <a:solidFill>
                  <a:srgbClr val="C00000"/>
                </a:solidFill>
              </a:rPr>
              <a:t>cover all experiment data 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572933" y="4168745"/>
            <a:ext cx="1127655" cy="476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8058150" y="1337733"/>
            <a:ext cx="552450" cy="481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7780867" y="3259667"/>
            <a:ext cx="651933" cy="3979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696359" y="5667734"/>
            <a:ext cx="600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Choice of models is conservative enough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to evaluate model dependence. </a:t>
            </a:r>
            <a:endParaRPr lang="zh-CN" altLang="en-US" sz="2400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1117" y="3968893"/>
            <a:ext cx="284747" cy="26738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3284" y="1177405"/>
            <a:ext cx="447737" cy="27626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5152" y="3503658"/>
            <a:ext cx="27626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3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093" y="1059517"/>
            <a:ext cx="5880782" cy="4550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10784" y="151314"/>
                <a:ext cx="8985615" cy="777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Results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sSup>
                          <m:sSupPr>
                            <m:ctrlPr>
                              <a:rPr lang="en-US" altLang="zh-CN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3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𝑝𝑜𝑙𝑒</m:t>
                        </m:r>
                      </m:sup>
                    </m:sSubSup>
                  </m:oMath>
                </a14:m>
                <a:endParaRPr lang="zh-CN" altLang="zh-CN" sz="3200" dirty="0">
                  <a:latin typeface="Times New Roman" panose="02020603050405020304" pitchFamily="18" charset="0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84" y="151314"/>
                <a:ext cx="8985615" cy="777649"/>
              </a:xfrm>
              <a:prstGeom prst="rect">
                <a:avLst/>
              </a:prstGeom>
              <a:blipFill>
                <a:blip r:embed="rId4"/>
                <a:stretch>
                  <a:fillRect l="-1764" b="-17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>
                <a:latin typeface="Times New Roman" panose="02020603050405020304" pitchFamily="18" charset="0"/>
                <a:ea typeface="新宋体" panose="02010609030101010101" pitchFamily="49" charset="-122"/>
              </a:rPr>
              <a:t>13</a:t>
            </a:fld>
            <a:endParaRPr lang="zh-CN" altLang="zh-CN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8924" y="374527"/>
            <a:ext cx="1675797" cy="467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705432" y="5430607"/>
                <a:ext cx="6665148" cy="520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+mj-lt"/>
                  </a:rPr>
                  <a:t>Preliminary result: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𝑝𝑜𝑙𝑒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=58.3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2.1</m:t>
                            </m:r>
                          </m:e>
                        </m:d>
                      </m:e>
                      <m:sub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𝑠𝑡𝑎𝑡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0.9</m:t>
                            </m:r>
                          </m:e>
                        </m:d>
                      </m:e>
                      <m:sub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  <a:endParaRPr lang="en-US" altLang="zh-C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432" y="5430607"/>
                <a:ext cx="6665148" cy="520655"/>
              </a:xfrm>
              <a:prstGeom prst="rect">
                <a:avLst/>
              </a:prstGeom>
              <a:blipFill>
                <a:blip r:embed="rId6"/>
                <a:stretch>
                  <a:fillRect l="-1006" b="-1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310784" y="3904961"/>
            <a:ext cx="313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different models are consistent in continuum limit</a:t>
            </a:r>
          </a:p>
        </p:txBody>
      </p:sp>
      <p:cxnSp>
        <p:nvCxnSpPr>
          <p:cNvPr id="12" name="直接箭头连接符 11"/>
          <p:cNvCxnSpPr>
            <a:cxnSpLocks/>
          </p:cNvCxnSpPr>
          <p:nvPr/>
        </p:nvCxnSpPr>
        <p:spPr>
          <a:xfrm flipH="1">
            <a:off x="3259686" y="4158505"/>
            <a:ext cx="80541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8944256" y="2216426"/>
            <a:ext cx="41868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9462329" y="1893260"/>
                <a:ext cx="26408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24D vs 32D: 1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/>
                  <a:t> consistent</a:t>
                </a:r>
              </a:p>
              <a:p>
                <a:r>
                  <a:rPr lang="en-US" altLang="zh-CN" dirty="0"/>
                  <a:t>Finite volume effect</a:t>
                </a:r>
              </a:p>
              <a:p>
                <a:r>
                  <a:rPr lang="en-US" altLang="zh-CN" dirty="0"/>
                  <a:t> is well controlled</a:t>
                </a: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329" y="1893260"/>
                <a:ext cx="2640857" cy="923330"/>
              </a:xfrm>
              <a:prstGeom prst="rect">
                <a:avLst/>
              </a:prstGeom>
              <a:blipFill>
                <a:blip r:embed="rId7"/>
                <a:stretch>
                  <a:fillRect l="-1848" t="-3974" r="-2079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DF206401-B511-B5FE-F582-7FDC168F5618}"/>
              </a:ext>
            </a:extLst>
          </p:cNvPr>
          <p:cNvSpPr txBox="1"/>
          <p:nvPr/>
        </p:nvSpPr>
        <p:spPr>
          <a:xfrm>
            <a:off x="5952179" y="5853763"/>
            <a:ext cx="1148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</a:rPr>
              <a:t>statistical</a:t>
            </a:r>
          </a:p>
          <a:p>
            <a:pPr algn="ctr"/>
            <a:r>
              <a:rPr lang="en-US" altLang="zh-CN" sz="2000" dirty="0">
                <a:solidFill>
                  <a:srgbClr val="C00000"/>
                </a:solidFill>
              </a:rPr>
              <a:t>error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1478F0-7975-09C3-107B-3A895CD6F8A5}"/>
              </a:ext>
            </a:extLst>
          </p:cNvPr>
          <p:cNvSpPr txBox="1"/>
          <p:nvPr/>
        </p:nvSpPr>
        <p:spPr>
          <a:xfrm>
            <a:off x="6962723" y="605640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&gt;</a:t>
            </a:r>
            <a:endParaRPr lang="zh-CN" altLang="en-US" sz="20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82EC10-1977-60DD-84EA-B306F598739C}"/>
              </a:ext>
            </a:extLst>
          </p:cNvPr>
          <p:cNvSpPr txBox="1"/>
          <p:nvPr/>
        </p:nvSpPr>
        <p:spPr>
          <a:xfrm>
            <a:off x="7155735" y="5854827"/>
            <a:ext cx="1263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5"/>
                </a:solidFill>
              </a:rPr>
              <a:t>systematic</a:t>
            </a:r>
          </a:p>
          <a:p>
            <a:pPr algn="ctr"/>
            <a:r>
              <a:rPr lang="en-US" altLang="zh-CN" sz="2000" dirty="0">
                <a:solidFill>
                  <a:schemeClr val="accent5"/>
                </a:solidFill>
              </a:rPr>
              <a:t>error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10785" y="233375"/>
            <a:ext cx="55185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新宋体" panose="02010609030101010101" pitchFamily="49" charset="-122"/>
              </a:rPr>
              <a:t>Summary</a:t>
            </a:r>
            <a:endParaRPr lang="zh-CN" altLang="zh-CN" sz="3200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>
                <a:latin typeface="Times New Roman" panose="02020603050405020304" pitchFamily="18" charset="0"/>
                <a:ea typeface="新宋体" panose="02010609030101010101" pitchFamily="49" charset="-122"/>
              </a:rPr>
              <a:t>14</a:t>
            </a:fld>
            <a:endParaRPr lang="zh-CN" altLang="zh-CN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924" y="374527"/>
            <a:ext cx="1675797" cy="467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776588" y="4979495"/>
                <a:ext cx="8987965" cy="171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develop a novel method to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/>
                  <a:t>-pole’s contribution to </a:t>
                </a:r>
                <a:r>
                  <a:rPr lang="en-US" altLang="zh-CN" sz="2400" dirty="0" err="1"/>
                  <a:t>HLbL</a:t>
                </a: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𝑝𝑜𝑙𝑒</m:t>
                        </m:r>
                      </m:sup>
                    </m:sSubSup>
                  </m:oMath>
                </a14:m>
                <a:r>
                  <a:rPr lang="en-US" altLang="zh-CN" sz="2400" b="0" dirty="0"/>
                  <a:t> </a:t>
                </a:r>
                <a:r>
                  <a:rPr lang="en-US" altLang="zh-CN" sz="2400" dirty="0"/>
                  <a:t>is not sensitive to pion’s structure and most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𝑝𝑜𝑙𝑒</m:t>
                        </m:r>
                      </m:sup>
                    </m:sSubSup>
                  </m:oMath>
                </a14:m>
                <a:r>
                  <a:rPr lang="en-US" altLang="zh-CN" sz="2400" b="0" dirty="0"/>
                  <a:t> </a:t>
                </a:r>
              </a:p>
              <a:p>
                <a:r>
                  <a:rPr lang="en-US" altLang="zh-CN" sz="2400" dirty="0"/>
                  <a:t>     </a:t>
                </a:r>
                <a:r>
                  <a:rPr lang="en-US" altLang="zh-CN" sz="2400" b="0" dirty="0"/>
                  <a:t>can be extracted in a model-independent way.</a:t>
                </a:r>
              </a:p>
              <a:p>
                <a:endParaRPr lang="en-US" altLang="zh-CN" sz="24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588" y="4979495"/>
                <a:ext cx="8987965" cy="1714315"/>
              </a:xfrm>
              <a:prstGeom prst="rect">
                <a:avLst/>
              </a:prstGeom>
              <a:blipFill>
                <a:blip r:embed="rId4"/>
                <a:stretch>
                  <a:fillRect l="-881" t="-2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336" y="842329"/>
            <a:ext cx="4674366" cy="41674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701" y="1009585"/>
            <a:ext cx="3374275" cy="37452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BC58A3A-A220-F2F7-AC5C-A1324EE7A5EF}"/>
              </a:ext>
            </a:extLst>
          </p:cNvPr>
          <p:cNvSpPr txBox="1"/>
          <p:nvPr/>
        </p:nvSpPr>
        <p:spPr>
          <a:xfrm>
            <a:off x="10295766" y="3008016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dispersive,</a:t>
            </a:r>
          </a:p>
          <a:p>
            <a:r>
              <a:rPr lang="en-US" altLang="zh-CN" dirty="0"/>
              <a:t>model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30743C0-5AF0-28EF-CEF4-E5E1B44C2C87}"/>
              </a:ext>
            </a:extLst>
          </p:cNvPr>
          <p:cNvSpPr txBox="1"/>
          <p:nvPr/>
        </p:nvSpPr>
        <p:spPr>
          <a:xfrm>
            <a:off x="10015630" y="16835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lattice</a:t>
            </a:r>
            <a:endParaRPr lang="zh-CN" altLang="en-US" dirty="0"/>
          </a:p>
        </p:txBody>
      </p:sp>
      <p:sp>
        <p:nvSpPr>
          <p:cNvPr id="11" name="右大括号 10">
            <a:extLst>
              <a:ext uri="{FF2B5EF4-FFF2-40B4-BE49-F238E27FC236}">
                <a16:creationId xmlns:a16="http://schemas.microsoft.com/office/drawing/2014/main" id="{D215C4D2-58C1-0D73-A6D6-56E2C176B5CF}"/>
              </a:ext>
            </a:extLst>
          </p:cNvPr>
          <p:cNvSpPr/>
          <p:nvPr/>
        </p:nvSpPr>
        <p:spPr>
          <a:xfrm>
            <a:off x="9693659" y="1478668"/>
            <a:ext cx="321971" cy="798653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大括号 11">
            <a:extLst>
              <a:ext uri="{FF2B5EF4-FFF2-40B4-BE49-F238E27FC236}">
                <a16:creationId xmlns:a16="http://schemas.microsoft.com/office/drawing/2014/main" id="{31571DBB-19D5-AEC4-30CB-E3618B1EFD99}"/>
              </a:ext>
            </a:extLst>
          </p:cNvPr>
          <p:cNvSpPr/>
          <p:nvPr/>
        </p:nvSpPr>
        <p:spPr>
          <a:xfrm>
            <a:off x="9758195" y="2605172"/>
            <a:ext cx="321971" cy="146998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4037959" y="2321004"/>
            <a:ext cx="55185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 dirty="0">
                <a:latin typeface="Tw Cen MT Condensed Extra Bold" panose="020B0803020202020204" pitchFamily="34" charset="0"/>
                <a:ea typeface="新宋体" panose="02010609030101010101" pitchFamily="49" charset="-122"/>
              </a:rPr>
              <a:t>THANK YOU!</a:t>
            </a:r>
            <a:endParaRPr lang="zh-CN" altLang="zh-CN" sz="6600" dirty="0">
              <a:latin typeface="Tw Cen MT Condensed Extra Bold" panose="020B0803020202020204" pitchFamily="34" charset="0"/>
              <a:ea typeface="新宋体" panose="0201060903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>
                <a:latin typeface="Times New Roman" panose="02020603050405020304" pitchFamily="18" charset="0"/>
                <a:ea typeface="新宋体" panose="02010609030101010101" pitchFamily="49" charset="-122"/>
              </a:rPr>
              <a:t>15</a:t>
            </a:fld>
            <a:endParaRPr lang="zh-CN" altLang="zh-CN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924" y="374527"/>
            <a:ext cx="1675797" cy="46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0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>
                <a:latin typeface="Times New Roman" panose="02020603050405020304" pitchFamily="18" charset="0"/>
                <a:ea typeface="新宋体" panose="02010609030101010101" pitchFamily="49" charset="-122"/>
              </a:rPr>
              <a:t>2</a:t>
            </a:fld>
            <a:endParaRPr lang="zh-CN" altLang="zh-CN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894F113-45FC-E88C-B0E2-5328ADE1E6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34947" y="422688"/>
            <a:ext cx="8147253" cy="59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7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EDEA04B7-5FA1-574D-6282-204AF7D1D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781" y="4176758"/>
            <a:ext cx="1755524" cy="15883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4C135E-B9CA-BE1C-4139-4C2D99C9C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995" y="4176758"/>
            <a:ext cx="2775597" cy="1989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10784" y="233375"/>
                <a:ext cx="821091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𝜋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3200" b="0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-pole’s contribution to </a:t>
                </a:r>
                <a:r>
                  <a:rPr lang="en-US" altLang="zh-CN" sz="3200" b="0" dirty="0" err="1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HLbL</a:t>
                </a:r>
                <a:endParaRPr lang="en-US" altLang="zh-CN" sz="3200" b="0" dirty="0">
                  <a:latin typeface="Times New Roman" panose="02020603050405020304" pitchFamily="18" charset="0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84" y="233375"/>
                <a:ext cx="8210916" cy="584775"/>
              </a:xfrm>
              <a:prstGeom prst="rect">
                <a:avLst/>
              </a:prstGeom>
              <a:blipFill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>
                <a:latin typeface="Times New Roman" panose="02020603050405020304" pitchFamily="18" charset="0"/>
                <a:ea typeface="新宋体" panose="02010609030101010101" pitchFamily="49" charset="-122"/>
              </a:rPr>
              <a:t>3</a:t>
            </a:fld>
            <a:endParaRPr lang="zh-CN" altLang="zh-CN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8924" y="374527"/>
            <a:ext cx="1675797" cy="467802"/>
          </a:xfrm>
          <a:prstGeom prst="rect">
            <a:avLst/>
          </a:prstGeom>
        </p:spPr>
      </p:pic>
      <p:pic>
        <p:nvPicPr>
          <p:cNvPr id="24" name="图形 2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35332" y="1200905"/>
            <a:ext cx="5258725" cy="1455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348421" y="1976733"/>
                <a:ext cx="220643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ea typeface="新宋体" panose="02010609030101010101" pitchFamily="49" charset="-122"/>
                  </a:rPr>
                  <a:t>pseudoscalar pole: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𝜋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𝜂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𝜂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′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-pole</a:t>
                </a:r>
                <a:endParaRPr lang="zh-CN" altLang="zh-CN" sz="1800" dirty="0">
                  <a:latin typeface="Times New Roman" panose="02020603050405020304" pitchFamily="18" charset="0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21" y="1976733"/>
                <a:ext cx="2206434" cy="646331"/>
              </a:xfrm>
              <a:prstGeom prst="rect">
                <a:avLst/>
              </a:prstGeom>
              <a:blipFill>
                <a:blip r:embed="rId10"/>
                <a:stretch>
                  <a:fillRect l="-221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58D4890-4BA1-5294-2893-1AB2BD632401}"/>
                  </a:ext>
                </a:extLst>
              </p:cNvPr>
              <p:cNvSpPr txBox="1"/>
              <p:nvPr/>
            </p:nvSpPr>
            <p:spPr>
              <a:xfrm>
                <a:off x="1522056" y="2784449"/>
                <a:ext cx="8460144" cy="1004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𝑝𝑜𝑙𝑒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9A000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9A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9A000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9A000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rgbClr val="9A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9A000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rgbClr val="9A0001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altLang="zh-CN" i="1">
                              <a:solidFill>
                                <a:srgbClr val="9A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9A000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9A000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9A000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altLang="zh-CN" i="1">
                          <a:solidFill>
                            <a:srgbClr val="9A000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sSubSup>
                        <m:sSubSupPr>
                          <m:ctrlPr>
                            <a:rPr lang="en-US" altLang="zh-CN" i="1">
                              <a:solidFill>
                                <a:srgbClr val="9A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9A000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9A000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9A000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solidFill>
                            <a:srgbClr val="9A0001"/>
                          </a:solidFill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58D4890-4BA1-5294-2893-1AB2BD632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056" y="2784449"/>
                <a:ext cx="8460144" cy="1004955"/>
              </a:xfrm>
              <a:prstGeom prst="rect">
                <a:avLst/>
              </a:prstGeom>
              <a:blipFill>
                <a:blip r:embed="rId11"/>
                <a:stretch>
                  <a:fillRect b="-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A9F4B3B-EC14-609F-448D-8671042F63A9}"/>
                  </a:ext>
                </a:extLst>
              </p:cNvPr>
              <p:cNvSpPr txBox="1"/>
              <p:nvPr/>
            </p:nvSpPr>
            <p:spPr>
              <a:xfrm>
                <a:off x="1335198" y="3859357"/>
                <a:ext cx="48111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accent5"/>
                    </a:solidFill>
                  </a:rPr>
                  <a:t>: </a:t>
                </a:r>
                <a:r>
                  <a:rPr lang="en-US" altLang="zh-CN" dirty="0"/>
                  <a:t>weight functions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A9F4B3B-EC14-609F-448D-8671042F6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98" y="3859357"/>
                <a:ext cx="4811111" cy="646331"/>
              </a:xfrm>
              <a:prstGeom prst="rect">
                <a:avLst/>
              </a:prstGeom>
              <a:blipFill>
                <a:blip r:embed="rId12"/>
                <a:stretch>
                  <a:fillRect l="-760"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835FB0-8D5D-AADD-3F6A-0574282A8772}"/>
                  </a:ext>
                </a:extLst>
              </p:cNvPr>
              <p:cNvSpPr txBox="1"/>
              <p:nvPr/>
            </p:nvSpPr>
            <p:spPr>
              <a:xfrm>
                <a:off x="6766359" y="3822196"/>
                <a:ext cx="4735830" cy="40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9A000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A000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A000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9A000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0" smtClean="0">
                            <a:solidFill>
                              <a:srgbClr val="9A000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b="0" i="1" smtClean="0">
                            <a:solidFill>
                              <a:srgbClr val="9A000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>
                            <a:solidFill>
                              <a:srgbClr val="9A000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i="1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rgbClr val="9A000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b="0" i="0" smtClean="0">
                        <a:solidFill>
                          <a:srgbClr val="9A000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transition form factor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835FB0-8D5D-AADD-3F6A-0574282A8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359" y="3822196"/>
                <a:ext cx="4735830" cy="401392"/>
              </a:xfrm>
              <a:prstGeom prst="rect">
                <a:avLst/>
              </a:prstGeom>
              <a:blipFill>
                <a:blip r:embed="rId13"/>
                <a:stretch>
                  <a:fillRect l="-901" t="-6061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A71A0DB-829F-080E-8577-67757DF35F96}"/>
                  </a:ext>
                </a:extLst>
              </p:cNvPr>
              <p:cNvSpPr txBox="1"/>
              <p:nvPr/>
            </p:nvSpPr>
            <p:spPr>
              <a:xfrm>
                <a:off x="2342719" y="6116706"/>
                <a:ext cx="1873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peaks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A71A0DB-829F-080E-8577-67757DF35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19" y="6116706"/>
                <a:ext cx="1873205" cy="369332"/>
              </a:xfrm>
              <a:prstGeom prst="rect">
                <a:avLst/>
              </a:prstGeom>
              <a:blipFill>
                <a:blip r:embed="rId14"/>
                <a:stretch>
                  <a:fillRect l="-259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FF4CBE3-5A8F-E2B1-6624-6E9F52235ED4}"/>
                  </a:ext>
                </a:extLst>
              </p:cNvPr>
              <p:cNvSpPr txBox="1"/>
              <p:nvPr/>
            </p:nvSpPr>
            <p:spPr>
              <a:xfrm>
                <a:off x="6899186" y="5597937"/>
                <a:ext cx="3985087" cy="758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TFF at arbitrary spacelike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should be calculated to 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𝑝𝑜𝑙𝑒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FF4CBE3-5A8F-E2B1-6624-6E9F52235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186" y="5597937"/>
                <a:ext cx="3985087" cy="758413"/>
              </a:xfrm>
              <a:prstGeom prst="rect">
                <a:avLst/>
              </a:prstGeom>
              <a:blipFill>
                <a:blip r:embed="rId15"/>
                <a:stretch>
                  <a:fillRect l="-1378" t="-3200" b="-7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BCCEAAB-7B09-F475-B98D-9F7B3D14C22C}"/>
              </a:ext>
            </a:extLst>
          </p:cNvPr>
          <p:cNvSpPr txBox="1"/>
          <p:nvPr/>
        </p:nvSpPr>
        <p:spPr>
          <a:xfrm>
            <a:off x="4293305" y="5900523"/>
            <a:ext cx="2316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(P. </a:t>
            </a:r>
            <a:r>
              <a:rPr lang="en-US" altLang="zh-CN" sz="1600" dirty="0" err="1"/>
              <a:t>Masjuan</a:t>
            </a:r>
            <a:r>
              <a:rPr lang="en-US" altLang="zh-CN" sz="1600" dirty="0"/>
              <a:t> et al.2017)</a:t>
            </a:r>
            <a:endParaRPr lang="zh-CN" altLang="en-US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40E2ED-CFAD-CCE5-BCAC-0FD4824F940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2762"/>
          <a:stretch/>
        </p:blipFill>
        <p:spPr>
          <a:xfrm>
            <a:off x="2070696" y="1060704"/>
            <a:ext cx="1992895" cy="1584139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F67FBE3A-C113-6050-7940-DF814422FD4C}"/>
              </a:ext>
            </a:extLst>
          </p:cNvPr>
          <p:cNvSpPr/>
          <p:nvPr/>
        </p:nvSpPr>
        <p:spPr>
          <a:xfrm>
            <a:off x="4391108" y="1896543"/>
            <a:ext cx="1783189" cy="1007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B8EA5D0-2E60-44E0-F32A-91DB0585EC6F}"/>
                  </a:ext>
                </a:extLst>
              </p:cNvPr>
              <p:cNvSpPr txBox="1"/>
              <p:nvPr/>
            </p:nvSpPr>
            <p:spPr>
              <a:xfrm>
                <a:off x="4369945" y="1530619"/>
                <a:ext cx="20280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ain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contribution</a:t>
                </a:r>
                <a:endParaRPr lang="zh-CN" altLang="zh-CN" sz="1800" dirty="0">
                  <a:latin typeface="Times New Roman" panose="02020603050405020304" pitchFamily="18" charset="0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B8EA5D0-2E60-44E0-F32A-91DB0585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945" y="1530619"/>
                <a:ext cx="2028070" cy="369332"/>
              </a:xfrm>
              <a:prstGeom prst="rect">
                <a:avLst/>
              </a:prstGeom>
              <a:blipFill>
                <a:blip r:embed="rId1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55A9947-EA3D-0DB0-6AF6-1972515EF8E9}"/>
                  </a:ext>
                </a:extLst>
              </p:cNvPr>
              <p:cNvSpPr txBox="1"/>
              <p:nvPr/>
            </p:nvSpPr>
            <p:spPr>
              <a:xfrm>
                <a:off x="749808" y="1541192"/>
                <a:ext cx="16604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hadronic</a:t>
                </a:r>
              </a:p>
              <a:p>
                <a:r>
                  <a:rPr lang="en-US" altLang="zh-CN" dirty="0"/>
                  <a:t>contribution to</a:t>
                </a:r>
              </a:p>
              <a:p>
                <a:r>
                  <a:rPr lang="en-US" altLang="zh-CN" dirty="0"/>
                  <a:t>muon g-2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55A9947-EA3D-0DB0-6AF6-1972515EF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08" y="1541192"/>
                <a:ext cx="1660455" cy="923330"/>
              </a:xfrm>
              <a:prstGeom prst="rect">
                <a:avLst/>
              </a:prstGeom>
              <a:blipFill>
                <a:blip r:embed="rId18"/>
                <a:stretch>
                  <a:fillRect l="-2941" t="-3974" r="-2206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253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3" grpId="0"/>
      <p:bldP spid="1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10784" y="233375"/>
                <a:ext cx="821091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0" dirty="0">
                    <a:ea typeface="新宋体" panose="02010609030101010101" pitchFamily="49" charset="-122"/>
                  </a:rPr>
                  <a:t>Extraction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𝜋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3200" b="0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 TFF </a:t>
                </a: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84" y="233375"/>
                <a:ext cx="8210916" cy="584775"/>
              </a:xfrm>
              <a:prstGeom prst="rect">
                <a:avLst/>
              </a:prstGeom>
              <a:blipFill>
                <a:blip r:embed="rId4"/>
                <a:stretch>
                  <a:fillRect l="-1930"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>
                <a:latin typeface="Times New Roman" panose="02020603050405020304" pitchFamily="18" charset="0"/>
                <a:ea typeface="新宋体" panose="02010609030101010101" pitchFamily="49" charset="-122"/>
              </a:rPr>
              <a:t>4</a:t>
            </a:fld>
            <a:endParaRPr lang="zh-CN" altLang="zh-CN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8924" y="374527"/>
            <a:ext cx="1675797" cy="467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7503834" y="957456"/>
                <a:ext cx="2004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cs typeface="Times New Roman" panose="02020603050405020304" pitchFamily="18" charset="0"/>
                  </a:rPr>
                  <a:t>spacelike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 TFF</a:t>
                </a: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834" y="957456"/>
                <a:ext cx="2004567" cy="369332"/>
              </a:xfrm>
              <a:prstGeom prst="rect">
                <a:avLst/>
              </a:prstGeom>
              <a:blipFill>
                <a:blip r:embed="rId6"/>
                <a:stretch>
                  <a:fillRect l="-273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2671602" y="2528271"/>
                <a:ext cx="2851592" cy="761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𝐸</m:t>
                    </m:r>
                    <m:r>
                      <a:rPr lang="en-US" altLang="zh-CN" sz="1800" b="0" i="0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: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 free parameter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acc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𝑞</m:t>
                        </m:r>
                      </m:e>
                    </m:acc>
                    <m:r>
                      <a:rPr lang="en-US" altLang="zh-CN" sz="1800" b="0" i="1" dirty="0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fPr>
                      <m:num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2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𝜋</m:t>
                        </m:r>
                      </m:num>
                      <m:den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𝐿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acc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: </a:t>
                </a:r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lattice momentum</a:t>
                </a:r>
                <a:endParaRPr lang="zh-CN" altLang="zh-CN" sz="1800" dirty="0">
                  <a:latin typeface="Times New Roman" panose="02020603050405020304" pitchFamily="18" charset="0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602" y="2528271"/>
                <a:ext cx="2851592" cy="761042"/>
              </a:xfrm>
              <a:prstGeom prst="rect">
                <a:avLst/>
              </a:prstGeom>
              <a:blipFill>
                <a:blip r:embed="rId7"/>
                <a:stretch>
                  <a:fillRect t="-4800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081826" y="1459833"/>
                <a:ext cx="7692992" cy="460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𝜇𝜈𝛼𝛽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826" y="1459833"/>
                <a:ext cx="7692992" cy="460254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7503834" y="1549919"/>
            <a:ext cx="1847850" cy="3584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>
            <a:cxnSpLocks/>
          </p:cNvCxnSpPr>
          <p:nvPr/>
        </p:nvCxnSpPr>
        <p:spPr>
          <a:xfrm flipV="1">
            <a:off x="8511057" y="1354954"/>
            <a:ext cx="10643" cy="1386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cxnSpLocks/>
          </p:cNvCxnSpPr>
          <p:nvPr/>
        </p:nvCxnSpPr>
        <p:spPr>
          <a:xfrm>
            <a:off x="3502922" y="1830636"/>
            <a:ext cx="0" cy="1810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672694" y="2602789"/>
            <a:ext cx="2085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</a:rPr>
              <a:t>Traditional method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</a:rPr>
              <a:t>：</a:t>
            </a:r>
            <a:endParaRPr lang="en-US" altLang="zh-CN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sp>
        <p:nvSpPr>
          <p:cNvPr id="39" name="箭头: 右 38"/>
          <p:cNvSpPr/>
          <p:nvPr/>
        </p:nvSpPr>
        <p:spPr>
          <a:xfrm>
            <a:off x="5436357" y="2787654"/>
            <a:ext cx="731362" cy="928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3786469" y="1508651"/>
            <a:ext cx="2381250" cy="39967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>
            <a:cxnSpLocks/>
            <a:endCxn id="52" idx="2"/>
          </p:cNvCxnSpPr>
          <p:nvPr/>
        </p:nvCxnSpPr>
        <p:spPr>
          <a:xfrm flipH="1" flipV="1">
            <a:off x="4833223" y="1354954"/>
            <a:ext cx="10201" cy="1320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/>
              <p:cNvSpPr txBox="1"/>
              <p:nvPr/>
            </p:nvSpPr>
            <p:spPr>
              <a:xfrm>
                <a:off x="3533612" y="958627"/>
                <a:ext cx="2599221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Lattice input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52" name="文本框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612" y="958627"/>
                <a:ext cx="2599221" cy="396327"/>
              </a:xfrm>
              <a:prstGeom prst="rect">
                <a:avLst/>
              </a:prstGeom>
              <a:blipFill>
                <a:blip r:embed="rId9"/>
                <a:stretch>
                  <a:fillRect l="-2113" t="-7692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50BBD46-66E7-7BC7-D7EF-A22775579748}"/>
              </a:ext>
            </a:extLst>
          </p:cNvPr>
          <p:cNvSpPr txBox="1"/>
          <p:nvPr/>
        </p:nvSpPr>
        <p:spPr>
          <a:xfrm>
            <a:off x="672694" y="4168181"/>
            <a:ext cx="2164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</a:rPr>
              <a:t>Infinite volume method:</a:t>
            </a:r>
            <a:endParaRPr lang="en-US" altLang="zh-CN" sz="1800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C60B9FF-66CC-295E-6DD3-5BCFA9E69642}"/>
                  </a:ext>
                </a:extLst>
              </p:cNvPr>
              <p:cNvSpPr txBox="1"/>
              <p:nvPr/>
            </p:nvSpPr>
            <p:spPr>
              <a:xfrm>
                <a:off x="2420198" y="4970134"/>
                <a:ext cx="7159761" cy="701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nary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𝐸𝑡</m:t>
                          </m:r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𝜇𝜈𝛼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C60B9FF-66CC-295E-6DD3-5BCFA9E69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198" y="4970134"/>
                <a:ext cx="7159761" cy="7010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87EB75A-C689-33EC-9744-872FDFD72502}"/>
                  </a:ext>
                </a:extLst>
              </p:cNvPr>
              <p:cNvSpPr txBox="1"/>
              <p:nvPr/>
            </p:nvSpPr>
            <p:spPr>
              <a:xfrm>
                <a:off x="6420853" y="2461640"/>
                <a:ext cx="49329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n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ot all spacelike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𝜋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 TFF can be calculated directly!</a:t>
                </a:r>
                <a:endParaRPr lang="zh-CN" altLang="zh-CN" sz="1800" dirty="0">
                  <a:latin typeface="Times New Roman" panose="02020603050405020304" pitchFamily="18" charset="0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87EB75A-C689-33EC-9744-872FDFD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853" y="2461640"/>
                <a:ext cx="4932947" cy="369332"/>
              </a:xfrm>
              <a:prstGeom prst="rect">
                <a:avLst/>
              </a:prstGeom>
              <a:blipFill>
                <a:blip r:embed="rId11"/>
                <a:stretch>
                  <a:fillRect l="-98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47143EC-77C3-27B2-84E3-5F26D8EFE596}"/>
                  </a:ext>
                </a:extLst>
              </p:cNvPr>
              <p:cNvSpPr txBox="1"/>
              <p:nvPr/>
            </p:nvSpPr>
            <p:spPr>
              <a:xfrm>
                <a:off x="6816312" y="2757026"/>
                <a:ext cx="39228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z-expansion, VMD model…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TFF should be modeled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47143EC-77C3-27B2-84E3-5F26D8EFE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312" y="2757026"/>
                <a:ext cx="3922852" cy="646331"/>
              </a:xfrm>
              <a:prstGeom prst="rect">
                <a:avLst/>
              </a:prstGeom>
              <a:blipFill>
                <a:blip r:embed="rId12"/>
                <a:stretch>
                  <a:fillRect l="-124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B8E6016-7DE6-779C-2C45-A7627E5E3092}"/>
                  </a:ext>
                </a:extLst>
              </p:cNvPr>
              <p:cNvSpPr txBox="1"/>
              <p:nvPr/>
            </p:nvSpPr>
            <p:spPr>
              <a:xfrm>
                <a:off x="2757574" y="2019586"/>
                <a:ext cx="14906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>
                    <a:ea typeface="新宋体" panose="02010609030101010101" pitchFamily="49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𝑖𝐸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 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B8E6016-7DE6-779C-2C45-A7627E5E3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574" y="2019586"/>
                <a:ext cx="1490695" cy="369332"/>
              </a:xfrm>
              <a:prstGeom prst="rect">
                <a:avLst/>
              </a:prstGeom>
              <a:blipFill>
                <a:blip r:embed="rId13"/>
                <a:stretch>
                  <a:fillRect t="-21311" r="-7347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FC98B20-9E54-06A5-A2BE-FDC0BC8FFD65}"/>
                  </a:ext>
                </a:extLst>
              </p:cNvPr>
              <p:cNvSpPr txBox="1"/>
              <p:nvPr/>
            </p:nvSpPr>
            <p:spPr>
              <a:xfrm>
                <a:off x="2587838" y="4158179"/>
                <a:ext cx="28485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Assume </a:t>
                </a:r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infinite volume: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 can be taken </a:t>
                </a:r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continuously</a:t>
                </a:r>
                <a:endParaRPr lang="en-US" altLang="zh-CN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FC98B20-9E54-06A5-A2BE-FDC0BC8FF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838" y="4158179"/>
                <a:ext cx="2848519" cy="646331"/>
              </a:xfrm>
              <a:prstGeom prst="rect">
                <a:avLst/>
              </a:prstGeom>
              <a:blipFill>
                <a:blip r:embed="rId14"/>
                <a:stretch>
                  <a:fillRect l="-1927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右 16">
            <a:extLst>
              <a:ext uri="{FF2B5EF4-FFF2-40B4-BE49-F238E27FC236}">
                <a16:creationId xmlns:a16="http://schemas.microsoft.com/office/drawing/2014/main" id="{5D8B26B5-EA89-9048-07DF-7FEE77688033}"/>
              </a:ext>
            </a:extLst>
          </p:cNvPr>
          <p:cNvSpPr/>
          <p:nvPr/>
        </p:nvSpPr>
        <p:spPr>
          <a:xfrm>
            <a:off x="5429632" y="4444906"/>
            <a:ext cx="731362" cy="928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DB0851-2671-7C48-7B28-097C0695D764}"/>
                  </a:ext>
                </a:extLst>
              </p:cNvPr>
              <p:cNvSpPr txBox="1"/>
              <p:nvPr/>
            </p:nvSpPr>
            <p:spPr>
              <a:xfrm>
                <a:off x="6485770" y="4199234"/>
                <a:ext cx="4536181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all spacelike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 TFF can be calculated directly.</a:t>
                </a:r>
              </a:p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No model dependence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DB0851-2671-7C48-7B28-097C0695D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770" y="4199234"/>
                <a:ext cx="4536181" cy="677108"/>
              </a:xfrm>
              <a:prstGeom prst="rect">
                <a:avLst/>
              </a:prstGeom>
              <a:blipFill>
                <a:blip r:embed="rId15"/>
                <a:stretch>
                  <a:fillRect l="-1210" t="-5405" r="-672" b="-153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3AD1CC0-C7A2-FD01-BA20-1C67E46B783F}"/>
                  </a:ext>
                </a:extLst>
              </p:cNvPr>
              <p:cNvSpPr txBox="1"/>
              <p:nvPr/>
            </p:nvSpPr>
            <p:spPr>
              <a:xfrm>
                <a:off x="5817970" y="5803032"/>
                <a:ext cx="2880761" cy="675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cs typeface="Times New Roman" panose="02020603050405020304" pitchFamily="18" charset="0"/>
                  </a:rPr>
                  <a:t>emerges as average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</a:rPr>
                  <a:t> over spatial direction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b="0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3AD1CC0-C7A2-FD01-BA20-1C67E46B7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970" y="5803032"/>
                <a:ext cx="2880761" cy="675506"/>
              </a:xfrm>
              <a:prstGeom prst="rect">
                <a:avLst/>
              </a:prstGeom>
              <a:blipFill>
                <a:blip r:embed="rId16"/>
                <a:stretch>
                  <a:fillRect l="-1691" t="-5405" r="-2326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854B638-D962-B38C-BFF9-2F40BF9D5605}"/>
              </a:ext>
            </a:extLst>
          </p:cNvPr>
          <p:cNvCxnSpPr>
            <a:cxnSpLocks/>
          </p:cNvCxnSpPr>
          <p:nvPr/>
        </p:nvCxnSpPr>
        <p:spPr>
          <a:xfrm>
            <a:off x="7243111" y="5671223"/>
            <a:ext cx="0" cy="2461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3E39B04-379D-04E9-DFEF-CE3621F83E6A}"/>
              </a:ext>
            </a:extLst>
          </p:cNvPr>
          <p:cNvSpPr txBox="1"/>
          <p:nvPr/>
        </p:nvSpPr>
        <p:spPr>
          <a:xfrm>
            <a:off x="9682790" y="5153201"/>
            <a:ext cx="18750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(Meng et al. 2023)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8B11AE3-D1FE-26A0-671E-4F54530F14D3}"/>
              </a:ext>
            </a:extLst>
          </p:cNvPr>
          <p:cNvSpPr txBox="1"/>
          <p:nvPr/>
        </p:nvSpPr>
        <p:spPr>
          <a:xfrm>
            <a:off x="9654681" y="4851997"/>
            <a:ext cx="1739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(Christ et al. 2022)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39" grpId="0" animBg="1"/>
      <p:bldP spid="4" grpId="0"/>
      <p:bldP spid="10" grpId="0"/>
      <p:bldP spid="3" grpId="0"/>
      <p:bldP spid="7" grpId="0"/>
      <p:bldP spid="16" grpId="0"/>
      <p:bldP spid="17" grpId="0" animBg="1"/>
      <p:bldP spid="21" grpId="0"/>
      <p:bldP spid="22" grpId="0"/>
      <p:bldP spid="1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10784" y="233375"/>
                <a:ext cx="513975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ea typeface="新宋体" panose="02010609030101010101" pitchFamily="49" charset="-122"/>
                  </a:rPr>
                  <a:t>R</a:t>
                </a:r>
                <a:r>
                  <a:rPr lang="en-US" altLang="zh-CN" sz="3200" b="0" dirty="0">
                    <a:ea typeface="新宋体" panose="02010609030101010101" pitchFamily="49" charset="-122"/>
                  </a:rPr>
                  <a:t>esults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𝜋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 TFF</a:t>
                </a:r>
                <a:endParaRPr lang="zh-CN" altLang="zh-CN" sz="3200" dirty="0">
                  <a:latin typeface="Times New Roman" panose="02020603050405020304" pitchFamily="18" charset="0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84" y="233375"/>
                <a:ext cx="5139757" cy="584775"/>
              </a:xfrm>
              <a:prstGeom prst="rect">
                <a:avLst/>
              </a:prstGeom>
              <a:blipFill>
                <a:blip r:embed="rId4"/>
                <a:stretch>
                  <a:fillRect l="-3084"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>
                <a:latin typeface="Times New Roman" panose="02020603050405020304" pitchFamily="18" charset="0"/>
                <a:ea typeface="新宋体" panose="02010609030101010101" pitchFamily="49" charset="-122"/>
              </a:rPr>
              <a:t>5</a:t>
            </a:fld>
            <a:endParaRPr lang="zh-CN" altLang="zh-CN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8924" y="374527"/>
            <a:ext cx="1675797" cy="467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43876" y="4347322"/>
                <a:ext cx="3210681" cy="116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Double virtual case: works well!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76" y="4347322"/>
                <a:ext cx="3210681" cy="1168653"/>
              </a:xfrm>
              <a:prstGeom prst="rect">
                <a:avLst/>
              </a:prstGeom>
              <a:blipFill>
                <a:blip r:embed="rId6"/>
                <a:stretch>
                  <a:fillRect l="-1518" t="-2604" r="-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8068978" y="4444998"/>
                <a:ext cx="3949732" cy="927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Single virtual case: severe noise problem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m:t>𝑄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978" y="4444998"/>
                <a:ext cx="3949732" cy="927049"/>
              </a:xfrm>
              <a:prstGeom prst="rect">
                <a:avLst/>
              </a:prstGeom>
              <a:blipFill>
                <a:blip r:embed="rId7"/>
                <a:stretch>
                  <a:fillRect l="-1389" t="-3289" r="-1080" b="-4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形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80805" y="1459870"/>
            <a:ext cx="3850163" cy="3051836"/>
          </a:xfrm>
          <a:prstGeom prst="rect">
            <a:avLst/>
          </a:prstGeom>
        </p:spPr>
      </p:pic>
      <p:pic>
        <p:nvPicPr>
          <p:cNvPr id="20" name="图形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0582" y="1418313"/>
            <a:ext cx="3783366" cy="2998889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00257" y="1449930"/>
            <a:ext cx="3810366" cy="30202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3618474" y="6097425"/>
                <a:ext cx="7655859" cy="520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Due to S/N problem, we can’t 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𝑝𝑜𝑙𝑒</m:t>
                        </m:r>
                      </m:sup>
                    </m:sSubSup>
                  </m:oMath>
                </a14:m>
                <a:endParaRPr lang="zh-CN" altLang="en-US" sz="2000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74" y="6097425"/>
                <a:ext cx="7655859" cy="520655"/>
              </a:xfrm>
              <a:prstGeom prst="rect">
                <a:avLst/>
              </a:prstGeom>
              <a:blipFill>
                <a:blip r:embed="rId14"/>
                <a:stretch>
                  <a:fillRect l="-876" b="-12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4701540" y="4388824"/>
                <a:ext cx="3210681" cy="67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Noise increases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increases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m:t>=0.5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新宋体" panose="0201060903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540" y="4388824"/>
                <a:ext cx="3210681" cy="674544"/>
              </a:xfrm>
              <a:prstGeom prst="rect">
                <a:avLst/>
              </a:prstGeom>
              <a:blipFill>
                <a:blip r:embed="rId15"/>
                <a:stretch>
                  <a:fillRect l="-1518" t="-5405" b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70582" y="834198"/>
                <a:ext cx="4230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In pion rest frame: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82" y="834198"/>
                <a:ext cx="4230958" cy="461665"/>
              </a:xfrm>
              <a:prstGeom prst="rect">
                <a:avLst/>
              </a:prstGeom>
              <a:blipFill>
                <a:blip r:embed="rId16"/>
                <a:stretch>
                  <a:fillRect l="-216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E1DA72A-80D9-3DA5-821B-0207C803FA76}"/>
                  </a:ext>
                </a:extLst>
              </p:cNvPr>
              <p:cNvSpPr txBox="1"/>
              <p:nvPr/>
            </p:nvSpPr>
            <p:spPr>
              <a:xfrm>
                <a:off x="2788196" y="5197674"/>
                <a:ext cx="7159761" cy="701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nary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𝐸𝑡</m:t>
                          </m:r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𝜇𝜈𝛼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E1DA72A-80D9-3DA5-821B-0207C803F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196" y="5197674"/>
                <a:ext cx="7159761" cy="7010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D80FD58-FE42-D143-A4E7-8FFCD14ECAD9}"/>
              </a:ext>
            </a:extLst>
          </p:cNvPr>
          <p:cNvCxnSpPr>
            <a:cxnSpLocks/>
          </p:cNvCxnSpPr>
          <p:nvPr/>
        </p:nvCxnSpPr>
        <p:spPr>
          <a:xfrm>
            <a:off x="6848108" y="5659849"/>
            <a:ext cx="0" cy="1694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FC54EE0E-088A-69BF-14EC-D63C81CC7247}"/>
              </a:ext>
            </a:extLst>
          </p:cNvPr>
          <p:cNvSpPr txBox="1"/>
          <p:nvPr/>
        </p:nvSpPr>
        <p:spPr>
          <a:xfrm>
            <a:off x="5623554" y="5788746"/>
            <a:ext cx="257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amplify noise if E is large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3" grpId="0"/>
      <p:bldP spid="24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/>
        </p:nvSpPr>
        <p:spPr>
          <a:xfrm>
            <a:off x="6610138" y="2497650"/>
            <a:ext cx="4224617" cy="9043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6553339" y="2527425"/>
                <a:ext cx="409687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0" dirty="0">
                    <a:latin typeface="Cambria Math" panose="02040503050406030204" pitchFamily="18" charset="0"/>
                  </a:rPr>
                  <a:t>pion structure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altLang="zh-CN" sz="2400" b="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altLang="zh-CN" b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(equal to pion DA at 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b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)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339" y="2527425"/>
                <a:ext cx="4096870" cy="738664"/>
              </a:xfrm>
              <a:prstGeom prst="rect">
                <a:avLst/>
              </a:prstGeom>
              <a:blipFill>
                <a:blip r:embed="rId4"/>
                <a:stretch>
                  <a:fillRect t="-6612" b="-11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: 圆角 14"/>
          <p:cNvSpPr/>
          <p:nvPr/>
        </p:nvSpPr>
        <p:spPr>
          <a:xfrm>
            <a:off x="1462239" y="2462359"/>
            <a:ext cx="3148260" cy="10176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10784" y="233375"/>
            <a:ext cx="8930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新宋体" panose="02010609030101010101" pitchFamily="49" charset="-122"/>
              </a:rPr>
              <a:t>Lorentz structure and symmetry of hadronic function</a:t>
            </a:r>
            <a:endParaRPr lang="zh-CN" altLang="zh-CN" sz="3200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>
                <a:latin typeface="Times New Roman" panose="02020603050405020304" pitchFamily="18" charset="0"/>
                <a:ea typeface="新宋体" panose="02010609030101010101" pitchFamily="49" charset="-122"/>
              </a:rPr>
              <a:t>6</a:t>
            </a:fld>
            <a:endParaRPr lang="zh-CN" altLang="zh-CN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8924" y="374527"/>
            <a:ext cx="1675797" cy="467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236382" y="3837594"/>
                <a:ext cx="6991575" cy="714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,0) </m:t>
                      </m:r>
                    </m:oMath>
                  </m:oMathPara>
                </a14:m>
                <a:endParaRPr lang="en-US" altLang="zh-CN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82" y="3837594"/>
                <a:ext cx="6991575" cy="7145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941614" y="2579098"/>
                <a:ext cx="413735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400" dirty="0"/>
                  <a:t>’s </a:t>
                </a:r>
              </a:p>
              <a:p>
                <a:pPr algn="ctr"/>
                <a:r>
                  <a:rPr lang="en-US" altLang="zh-CN" sz="2400" dirty="0">
                    <a:solidFill>
                      <a:srgbClr val="C00000"/>
                    </a:solidFill>
                  </a:rPr>
                  <a:t>dependence on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b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14" y="2579098"/>
                <a:ext cx="4137357" cy="830997"/>
              </a:xfrm>
              <a:prstGeom prst="rect">
                <a:avLst/>
              </a:prstGeom>
              <a:blipFill>
                <a:blip r:embed="rId7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4996113" y="2497650"/>
            <a:ext cx="1503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dirty="0">
                <a:latin typeface="Cambria Math" panose="02040503050406030204" pitchFamily="18" charset="0"/>
              </a:rPr>
              <a:t>described by </a:t>
            </a:r>
            <a:endParaRPr lang="zh-CN" altLang="en-US" dirty="0"/>
          </a:p>
        </p:txBody>
      </p:sp>
      <p:sp>
        <p:nvSpPr>
          <p:cNvPr id="13" name="箭头: 右 12"/>
          <p:cNvSpPr/>
          <p:nvPr/>
        </p:nvSpPr>
        <p:spPr>
          <a:xfrm>
            <a:off x="4896156" y="2854125"/>
            <a:ext cx="1592580" cy="245710"/>
          </a:xfrm>
          <a:prstGeom prst="rightArrow">
            <a:avLst>
              <a:gd name="adj1" fmla="val 32524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119593" y="3459588"/>
            <a:ext cx="185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(Bali et al., 2018)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6331514" y="3477841"/>
            <a:ext cx="274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preserve SO(4) symmetry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541853" y="1006154"/>
                <a:ext cx="9577740" cy="1351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Hadronic function: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          ≡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𝜇𝜈𝛼𝛽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53" y="1006154"/>
                <a:ext cx="9577740" cy="1351524"/>
              </a:xfrm>
              <a:prstGeom prst="rect">
                <a:avLst/>
              </a:prstGeom>
              <a:blipFill>
                <a:blip r:embed="rId8"/>
                <a:stretch>
                  <a:fillRect l="-1018" t="-3604" b="-2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/>
          <p:cNvCxnSpPr>
            <a:cxnSpLocks/>
          </p:cNvCxnSpPr>
          <p:nvPr/>
        </p:nvCxnSpPr>
        <p:spPr>
          <a:xfrm>
            <a:off x="5461096" y="4514175"/>
            <a:ext cx="0" cy="3148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030876" y="4906749"/>
            <a:ext cx="24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pion structure function</a:t>
            </a:r>
          </a:p>
        </p:txBody>
      </p:sp>
      <p:sp>
        <p:nvSpPr>
          <p:cNvPr id="33" name="矩形 32"/>
          <p:cNvSpPr/>
          <p:nvPr/>
        </p:nvSpPr>
        <p:spPr>
          <a:xfrm>
            <a:off x="6254751" y="4037510"/>
            <a:ext cx="850889" cy="3415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6747457" y="3837594"/>
            <a:ext cx="0" cy="1816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左大括号 42"/>
          <p:cNvSpPr/>
          <p:nvPr/>
        </p:nvSpPr>
        <p:spPr>
          <a:xfrm>
            <a:off x="6436620" y="4607855"/>
            <a:ext cx="247953" cy="1063479"/>
          </a:xfrm>
          <a:prstGeom prst="leftBrac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/>
              <p:cNvSpPr txBox="1"/>
              <p:nvPr/>
            </p:nvSpPr>
            <p:spPr>
              <a:xfrm>
                <a:off x="6747457" y="4929688"/>
                <a:ext cx="6247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quark-antiquark symmetry: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,1−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457" y="4929688"/>
                <a:ext cx="6247818" cy="369332"/>
              </a:xfrm>
              <a:prstGeom prst="rect">
                <a:avLst/>
              </a:prstGeom>
              <a:blipFill>
                <a:blip r:embed="rId9"/>
                <a:stretch>
                  <a:fillRect l="-87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/>
              <p:cNvSpPr txBox="1"/>
              <p:nvPr/>
            </p:nvSpPr>
            <p:spPr>
              <a:xfrm>
                <a:off x="6807459" y="5356312"/>
                <a:ext cx="3786804" cy="46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normalization: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59" y="5356312"/>
                <a:ext cx="3786804" cy="467949"/>
              </a:xfrm>
              <a:prstGeom prst="rect">
                <a:avLst/>
              </a:prstGeom>
              <a:blipFill>
                <a:blip r:embed="rId10"/>
                <a:stretch>
                  <a:fillRect l="-1449" t="-106579" b="-172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星形: 五角 2"/>
          <p:cNvSpPr/>
          <p:nvPr/>
        </p:nvSpPr>
        <p:spPr>
          <a:xfrm>
            <a:off x="10307025" y="5526059"/>
            <a:ext cx="138434" cy="12845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5910903-29CD-96C8-D91E-5C646E42E549}"/>
                  </a:ext>
                </a:extLst>
              </p:cNvPr>
              <p:cNvSpPr txBox="1"/>
              <p:nvPr/>
            </p:nvSpPr>
            <p:spPr>
              <a:xfrm>
                <a:off x="6755392" y="4448861"/>
                <a:ext cx="30680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∉[0,1]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5910903-29CD-96C8-D91E-5C646E42E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392" y="4448861"/>
                <a:ext cx="3068016" cy="369332"/>
              </a:xfrm>
              <a:prstGeom prst="rect">
                <a:avLst/>
              </a:prstGeom>
              <a:blipFill>
                <a:blip r:embed="rId11"/>
                <a:stretch>
                  <a:fillRect l="-39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013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5" grpId="0" animBg="1"/>
      <p:bldP spid="6" grpId="0"/>
      <p:bldP spid="8" grpId="0"/>
      <p:bldP spid="12" grpId="0"/>
      <p:bldP spid="13" grpId="0" animBg="1"/>
      <p:bldP spid="18" grpId="0"/>
      <p:bldP spid="24" grpId="0"/>
      <p:bldP spid="31" grpId="0"/>
      <p:bldP spid="33" grpId="0" animBg="1"/>
      <p:bldP spid="43" grpId="0" animBg="1"/>
      <p:bldP spid="46" grpId="0"/>
      <p:bldP spid="50" grpId="0"/>
      <p:bldP spid="3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10784" y="233375"/>
            <a:ext cx="8930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新宋体" panose="02010609030101010101" pitchFamily="49" charset="-122"/>
              </a:rPr>
              <a:t>SO(4) average method</a:t>
            </a:r>
            <a:endParaRPr lang="zh-CN" altLang="zh-CN" sz="3200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>
                <a:latin typeface="Times New Roman" panose="02020603050405020304" pitchFamily="18" charset="0"/>
                <a:ea typeface="新宋体" panose="02010609030101010101" pitchFamily="49" charset="-122"/>
              </a:rPr>
              <a:t>7</a:t>
            </a:fld>
            <a:endParaRPr lang="zh-CN" altLang="zh-CN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924" y="374527"/>
            <a:ext cx="1675797" cy="467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368266" y="1621514"/>
                <a:ext cx="6991575" cy="714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,0) </m:t>
                      </m:r>
                    </m:oMath>
                  </m:oMathPara>
                </a14:m>
                <a:endParaRPr lang="en-US" altLang="zh-CN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66" y="1621514"/>
                <a:ext cx="6991575" cy="7145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7671983" y="2348298"/>
                <a:ext cx="27431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stay unchanged under</a:t>
                </a:r>
              </a:p>
              <a:p>
                <a:r>
                  <a:rPr lang="en-US" altLang="zh-CN" dirty="0"/>
                  <a:t> SO(4) rotation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983" y="2348298"/>
                <a:ext cx="2743197" cy="646331"/>
              </a:xfrm>
              <a:prstGeom prst="rect">
                <a:avLst/>
              </a:prstGeom>
              <a:blipFill>
                <a:blip r:embed="rId6"/>
                <a:stretch>
                  <a:fillRect l="-200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/>
          <p:cNvSpPr txBox="1"/>
          <p:nvPr/>
        </p:nvSpPr>
        <p:spPr>
          <a:xfrm>
            <a:off x="626679" y="1024065"/>
            <a:ext cx="319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Hadronic function:</a:t>
            </a:r>
            <a:endParaRPr lang="zh-CN" altLang="en-US" sz="2400" dirty="0"/>
          </a:p>
        </p:txBody>
      </p:sp>
      <p:sp>
        <p:nvSpPr>
          <p:cNvPr id="33" name="矩形 32"/>
          <p:cNvSpPr/>
          <p:nvPr/>
        </p:nvSpPr>
        <p:spPr>
          <a:xfrm>
            <a:off x="7956923" y="3234853"/>
            <a:ext cx="1838325" cy="4052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/>
              <p:cNvSpPr txBox="1"/>
              <p:nvPr/>
            </p:nvSpPr>
            <p:spPr>
              <a:xfrm>
                <a:off x="1368266" y="3078889"/>
                <a:ext cx="10823733" cy="1336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nary>
                      <m:nary>
                        <m:naryPr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𝑖𝑘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f>
                        <m:f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  <m: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⋅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𝑤𝑖𝑡h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𝑢𝑃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nary>
                          <m:f>
                            <m:fPr>
                              <m:ctrlPr>
                                <a:rPr lang="en-US" altLang="zh-CN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𝑘𝑥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66" y="3078889"/>
                <a:ext cx="10823733" cy="13367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/>
              <p:cNvSpPr txBox="1"/>
              <p:nvPr/>
            </p:nvSpPr>
            <p:spPr>
              <a:xfrm>
                <a:off x="578750" y="2792439"/>
                <a:ext cx="1778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TFF: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50" y="2792439"/>
                <a:ext cx="1778002" cy="461665"/>
              </a:xfrm>
              <a:prstGeom prst="rect">
                <a:avLst/>
              </a:prstGeom>
              <a:blipFill>
                <a:blip r:embed="rId8"/>
                <a:stretch>
                  <a:fillRect l="-4795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箭头: 上弧形 52"/>
          <p:cNvSpPr/>
          <p:nvPr/>
        </p:nvSpPr>
        <p:spPr>
          <a:xfrm rot="5400000" flipV="1">
            <a:off x="2840316" y="3769600"/>
            <a:ext cx="522018" cy="301581"/>
          </a:xfrm>
          <a:prstGeom prst="curvedDownArrow">
            <a:avLst>
              <a:gd name="adj1" fmla="val 25000"/>
              <a:gd name="adj2" fmla="val 62707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368267" y="3682605"/>
            <a:ext cx="177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SO(4) average</a:t>
            </a:r>
            <a:endParaRPr lang="zh-CN" altLang="en-US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175677" y="3749626"/>
            <a:ext cx="676275" cy="6066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4034258" y="4868503"/>
            <a:ext cx="552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no signal to noise problem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956923" y="3873680"/>
            <a:ext cx="1838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9A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input</a:t>
            </a:r>
            <a:endParaRPr lang="zh-CN" altLang="en-US" dirty="0">
              <a:solidFill>
                <a:srgbClr val="9A0001"/>
              </a:solidFill>
            </a:endParaRPr>
          </a:p>
        </p:txBody>
      </p:sp>
      <p:cxnSp>
        <p:nvCxnSpPr>
          <p:cNvPr id="62" name="直接箭头连接符 61"/>
          <p:cNvCxnSpPr/>
          <p:nvPr/>
        </p:nvCxnSpPr>
        <p:spPr>
          <a:xfrm>
            <a:off x="7671983" y="4067317"/>
            <a:ext cx="27285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cxnSpLocks/>
          </p:cNvCxnSpPr>
          <p:nvPr/>
        </p:nvCxnSpPr>
        <p:spPr>
          <a:xfrm>
            <a:off x="5534455" y="4409783"/>
            <a:ext cx="0" cy="3845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cxnSpLocks/>
          </p:cNvCxnSpPr>
          <p:nvPr/>
        </p:nvCxnSpPr>
        <p:spPr>
          <a:xfrm>
            <a:off x="6404305" y="4242458"/>
            <a:ext cx="0" cy="23308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5884927" y="4421519"/>
            <a:ext cx="3420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pion structure function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79F23E-5CDC-2198-B441-45F867074805}"/>
              </a:ext>
            </a:extLst>
          </p:cNvPr>
          <p:cNvSpPr txBox="1"/>
          <p:nvPr/>
        </p:nvSpPr>
        <p:spPr>
          <a:xfrm>
            <a:off x="4029916" y="5338228"/>
            <a:ext cx="6039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introduce unknown structure function</a:t>
            </a:r>
            <a:endParaRPr lang="zh-CN" altLang="en-US" sz="24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9BC4CAF-E822-A0D9-03F8-A76A4EEE7B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8309" y="4849563"/>
            <a:ext cx="755949" cy="4724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3D0513-4715-8485-C9BE-9C4C5AD8CD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8309" y="5342320"/>
            <a:ext cx="755949" cy="444218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CC154D9-B351-FDFF-E2F6-F5DE457F11E8}"/>
              </a:ext>
            </a:extLst>
          </p:cNvPr>
          <p:cNvCxnSpPr>
            <a:cxnSpLocks/>
          </p:cNvCxnSpPr>
          <p:nvPr/>
        </p:nvCxnSpPr>
        <p:spPr>
          <a:xfrm flipV="1">
            <a:off x="8359841" y="2995609"/>
            <a:ext cx="0" cy="1594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417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3" grpId="0" animBg="1"/>
      <p:bldP spid="54" grpId="0"/>
      <p:bldP spid="55" grpId="0" animBg="1"/>
      <p:bldP spid="61" grpId="0"/>
      <p:bldP spid="7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310784" y="233375"/>
                <a:ext cx="89300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𝜋</m:t>
                        </m:r>
                      </m:e>
                      <m:sup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 pole’s contribution to </a:t>
                </a:r>
                <a:r>
                  <a:rPr lang="en-US" altLang="zh-CN" sz="3200" dirty="0" err="1">
                    <a:latin typeface="Times New Roman" panose="02020603050405020304" pitchFamily="18" charset="0"/>
                    <a:ea typeface="新宋体" panose="02010609030101010101" pitchFamily="49" charset="-122"/>
                  </a:rPr>
                  <a:t>HLbL</a:t>
                </a:r>
                <a:endParaRPr lang="zh-CN" altLang="zh-CN" sz="3200" dirty="0">
                  <a:latin typeface="Times New Roman" panose="02020603050405020304" pitchFamily="18" charset="0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84" y="233375"/>
                <a:ext cx="8930035" cy="584775"/>
              </a:xfrm>
              <a:prstGeom prst="rect">
                <a:avLst/>
              </a:prstGeom>
              <a:blipFill>
                <a:blip r:embed="rId3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391626" y="5058318"/>
                <a:ext cx="9408747" cy="520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𝑝𝑜𝑙𝑒</m:t>
                        </m:r>
                      </m:sup>
                    </m:sSubSup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 is not sensitive to</a:t>
                </a:r>
                <a:r>
                  <a:rPr lang="en-US" altLang="zh-CN" sz="2000" dirty="0"/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pion’s SD 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.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626" y="5058318"/>
                <a:ext cx="9408747" cy="520655"/>
              </a:xfrm>
              <a:prstGeom prst="rect">
                <a:avLst/>
              </a:prstGeom>
              <a:blipFill>
                <a:blip r:embed="rId4"/>
                <a:stretch>
                  <a:fillRect l="-648" b="-1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52269" y="4551507"/>
            <a:ext cx="503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main contribution comes from low energy region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7868482" y="1454879"/>
                <a:ext cx="3274439" cy="477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weight function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𝑝𝑜𝑙𝑒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482" y="1454879"/>
                <a:ext cx="3274439" cy="477695"/>
              </a:xfrm>
              <a:prstGeom prst="rect">
                <a:avLst/>
              </a:prstGeom>
              <a:blipFill>
                <a:blip r:embed="rId5"/>
                <a:stretch>
                  <a:fillRect l="-1676" b="-12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924" y="374527"/>
            <a:ext cx="1675797" cy="467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5E3D932-316D-9579-2D7C-548A6ECD1AFB}"/>
                  </a:ext>
                </a:extLst>
              </p:cNvPr>
              <p:cNvSpPr txBox="1"/>
              <p:nvPr/>
            </p:nvSpPr>
            <p:spPr>
              <a:xfrm>
                <a:off x="493660" y="842329"/>
                <a:ext cx="8016923" cy="782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800" dirty="0"/>
                  <a:t> TFF is sensitive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800" dirty="0"/>
                  <a:t> is large (especially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altLang="zh-CN" sz="1800" dirty="0"/>
                  <a:t>). </a:t>
                </a:r>
              </a:p>
              <a:p>
                <a:r>
                  <a:rPr lang="en-US" altLang="zh-CN" dirty="0"/>
                  <a:t>However, if we focus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𝑝𝑜𝑙𝑒</m:t>
                        </m:r>
                      </m:sup>
                    </m:sSubSup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5E3D932-316D-9579-2D7C-548A6ECD1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60" y="842329"/>
                <a:ext cx="8016923" cy="782394"/>
              </a:xfrm>
              <a:prstGeom prst="rect">
                <a:avLst/>
              </a:prstGeom>
              <a:blipFill>
                <a:blip r:embed="rId9"/>
                <a:stretch>
                  <a:fillRect l="-684" t="-3101" b="-6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6E08078-1939-27EB-7F8E-EEC4D2DB47DA}"/>
              </a:ext>
            </a:extLst>
          </p:cNvPr>
          <p:cNvSpPr txBox="1"/>
          <p:nvPr/>
        </p:nvSpPr>
        <p:spPr>
          <a:xfrm>
            <a:off x="9981465" y="4304071"/>
            <a:ext cx="2210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(</a:t>
            </a:r>
            <a:r>
              <a:rPr lang="zh-CN" altLang="en-US" sz="1400" dirty="0"/>
              <a:t>C. Alexandrou</a:t>
            </a:r>
            <a:r>
              <a:rPr lang="en-US" altLang="zh-CN" sz="1400" dirty="0"/>
              <a:t>, et. al 2024)</a:t>
            </a:r>
            <a:endParaRPr lang="zh-CN" altLang="en-US" sz="1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557E51-ED12-2B5F-EEF7-813BF3F8AB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2511" y="1754933"/>
            <a:ext cx="5039731" cy="302842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8F69A4-D5BA-A3AD-EA60-8ABF59062F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5463" y="2051577"/>
            <a:ext cx="5250712" cy="2105327"/>
          </a:xfrm>
          <a:prstGeom prst="rect">
            <a:avLst/>
          </a:prstGeom>
        </p:spPr>
      </p:pic>
      <p:cxnSp>
        <p:nvCxnSpPr>
          <p:cNvPr id="6" name="直接箭头连接符 5"/>
          <p:cNvCxnSpPr>
            <a:cxnSpLocks/>
          </p:cNvCxnSpPr>
          <p:nvPr/>
        </p:nvCxnSpPr>
        <p:spPr>
          <a:xfrm>
            <a:off x="7410893" y="3716617"/>
            <a:ext cx="616688" cy="6487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4CB2489-5DFE-EBD9-F25C-7483E6318C73}"/>
              </a:ext>
            </a:extLst>
          </p:cNvPr>
          <p:cNvCxnSpPr>
            <a:cxnSpLocks/>
          </p:cNvCxnSpPr>
          <p:nvPr/>
        </p:nvCxnSpPr>
        <p:spPr>
          <a:xfrm flipH="1">
            <a:off x="9579935" y="3716617"/>
            <a:ext cx="151549" cy="6487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10784" y="233375"/>
            <a:ext cx="4042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Times New Roman" panose="02020603050405020304" pitchFamily="18" charset="0"/>
                <a:ea typeface="新宋体" panose="02010609030101010101" pitchFamily="49" charset="-122"/>
              </a:rPr>
              <a:t>Gegenbauer</a:t>
            </a:r>
            <a:r>
              <a:rPr lang="en-US" altLang="zh-CN" sz="3200" dirty="0">
                <a:latin typeface="Times New Roman" panose="02020603050405020304" pitchFamily="18" charset="0"/>
                <a:ea typeface="新宋体" panose="02010609030101010101" pitchFamily="49" charset="-122"/>
              </a:rPr>
              <a:t> expansion</a:t>
            </a:r>
            <a:endParaRPr lang="zh-CN" altLang="zh-CN" sz="3200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7BDB35-D025-4CFF-9A1D-8003ED102A58}" type="slidenum">
              <a:rPr lang="zh-CN" altLang="zh-CN" smtClean="0">
                <a:latin typeface="Times New Roman" panose="02020603050405020304" pitchFamily="18" charset="0"/>
                <a:ea typeface="新宋体" panose="02010609030101010101" pitchFamily="49" charset="-122"/>
              </a:rPr>
              <a:t>9</a:t>
            </a:fld>
            <a:endParaRPr lang="zh-CN" altLang="zh-CN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924" y="374527"/>
            <a:ext cx="1675797" cy="467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22619" y="1988657"/>
                <a:ext cx="7950199" cy="560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Gegenbauer polynomials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dirty="0"/>
                  <a:t>: orthogonal and complete basis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19" y="1988657"/>
                <a:ext cx="7950199" cy="560795"/>
              </a:xfrm>
              <a:prstGeom prst="rect">
                <a:avLst/>
              </a:prstGeom>
              <a:blipFill>
                <a:blip r:embed="rId4"/>
                <a:stretch>
                  <a:fillRect l="-460" b="-11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674993" y="2357442"/>
                <a:ext cx="7182908" cy="797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3" y="2357442"/>
                <a:ext cx="7182908" cy="797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582600" y="3215303"/>
                <a:ext cx="9388750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𝑠𝑦𝑚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00" y="3215303"/>
                <a:ext cx="9388750" cy="8188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915515" y="4348850"/>
                <a:ext cx="10932950" cy="522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𝑝𝑜𝑙𝑒</m:t>
                        </m:r>
                      </m:sup>
                    </m:sSubSup>
                  </m:oMath>
                </a14:m>
                <a:r>
                  <a:rPr lang="en-US" altLang="zh-CN" sz="2000" b="0" dirty="0"/>
                  <a:t>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sub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𝑝𝑜𝑙𝑒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  <m: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𝑝𝑜𝑙𝑒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sub>
                      <m: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𝑝𝑜𝑙𝑒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515" y="4348850"/>
                <a:ext cx="10932950" cy="522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4703003" y="3026769"/>
            <a:ext cx="296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Gegenbauer</a:t>
            </a:r>
            <a:r>
              <a:rPr lang="en-US" altLang="zh-CN" dirty="0"/>
              <a:t> moment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5921708" y="2908708"/>
            <a:ext cx="0" cy="1629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857942" y="3768587"/>
            <a:ext cx="0" cy="1629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5094997" y="3912806"/>
                <a:ext cx="1911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suppress 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997" y="3912806"/>
                <a:ext cx="1911716" cy="369332"/>
              </a:xfrm>
              <a:prstGeom prst="rect">
                <a:avLst/>
              </a:prstGeom>
              <a:blipFill>
                <a:blip r:embed="rId8"/>
                <a:stretch>
                  <a:fillRect l="-287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6828138" y="3040158"/>
                <a:ext cx="26800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n</a:t>
                </a:r>
                <a:r>
                  <a:rPr lang="en-US" altLang="zh-CN" b="0" dirty="0"/>
                  <a:t>ormalization:</a:t>
                </a:r>
                <a:r>
                  <a:rPr lang="en-US" altLang="zh-CN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138" y="3040158"/>
                <a:ext cx="2680098" cy="369332"/>
              </a:xfrm>
              <a:prstGeom prst="rect">
                <a:avLst/>
              </a:prstGeom>
              <a:blipFill>
                <a:blip r:embed="rId9"/>
                <a:stretch>
                  <a:fillRect l="-181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/>
          <p:cNvCxnSpPr>
            <a:cxnSpLocks/>
          </p:cNvCxnSpPr>
          <p:nvPr/>
        </p:nvCxnSpPr>
        <p:spPr>
          <a:xfrm>
            <a:off x="4383076" y="4871685"/>
            <a:ext cx="0" cy="3588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100341" y="5308864"/>
            <a:ext cx="2065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Main contribution</a:t>
            </a:r>
          </a:p>
          <a:p>
            <a:r>
              <a:rPr lang="en-US" altLang="zh-CN" dirty="0"/>
              <a:t>independent of pion’s structure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5339703" y="5278318"/>
                <a:ext cx="27847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main structure dependence</a:t>
                </a: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03" y="5278318"/>
                <a:ext cx="2784761" cy="646331"/>
              </a:xfrm>
              <a:prstGeom prst="rect">
                <a:avLst/>
              </a:prstGeom>
              <a:blipFill>
                <a:blip r:embed="rId10"/>
                <a:stretch>
                  <a:fillRect l="-1969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左大括号 26"/>
          <p:cNvSpPr/>
          <p:nvPr/>
        </p:nvSpPr>
        <p:spPr>
          <a:xfrm rot="16200000">
            <a:off x="6280982" y="4286635"/>
            <a:ext cx="145308" cy="1452255"/>
          </a:xfrm>
          <a:prstGeom prst="leftBrace">
            <a:avLst>
              <a:gd name="adj1" fmla="val 36206"/>
              <a:gd name="adj2" fmla="val 4936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310784" y="842329"/>
                <a:ext cx="6762751" cy="477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𝑝𝑜𝑙𝑒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rewritten as:</a:t>
                </a: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84" y="842329"/>
                <a:ext cx="6762751" cy="477695"/>
              </a:xfrm>
              <a:prstGeom prst="rect">
                <a:avLst/>
              </a:prstGeom>
              <a:blipFill>
                <a:blip r:embed="rId11"/>
                <a:stretch>
                  <a:fillRect l="-631" b="-11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1733550" y="1320024"/>
                <a:ext cx="9086850" cy="658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𝑝𝑜𝑙𝑒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,0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𝑠𝑦𝑚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50" y="1320024"/>
                <a:ext cx="9086850" cy="6587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/>
          <p:nvPr/>
        </p:nvCxnSpPr>
        <p:spPr>
          <a:xfrm flipV="1">
            <a:off x="5450541" y="1229711"/>
            <a:ext cx="178191" cy="2186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794271" y="827287"/>
            <a:ext cx="212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lattice input </a:t>
            </a:r>
            <a:r>
              <a:rPr lang="en-US" altLang="zh-CN" dirty="0">
                <a:solidFill>
                  <a:srgbClr val="C00000"/>
                </a:solidFill>
              </a:rPr>
              <a:t>(positive)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48067" y="854190"/>
            <a:ext cx="242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structure function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 flipH="1" flipV="1">
            <a:off x="6096000" y="1237754"/>
            <a:ext cx="161925" cy="2186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 flipV="1">
            <a:off x="7981950" y="1237754"/>
            <a:ext cx="161925" cy="2186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7404872" y="1229711"/>
            <a:ext cx="135931" cy="226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9653289" y="1320024"/>
            <a:ext cx="0" cy="1908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8948466" y="928999"/>
            <a:ext cx="238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known weight function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CCECA7-D8F6-0CD1-48C6-F923C6777743}"/>
              </a:ext>
            </a:extLst>
          </p:cNvPr>
          <p:cNvSpPr txBox="1"/>
          <p:nvPr/>
        </p:nvSpPr>
        <p:spPr>
          <a:xfrm>
            <a:off x="7590374" y="4861240"/>
            <a:ext cx="320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Ignore higher order 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8" grpId="0"/>
      <p:bldP spid="21" grpId="0"/>
      <p:bldP spid="24" grpId="0"/>
      <p:bldP spid="26" grpId="0"/>
      <p:bldP spid="27" grpId="0" animBg="1"/>
      <p:bldP spid="25" grpId="0"/>
      <p:bldP spid="28" grpId="0"/>
      <p:bldP spid="30" grpId="0"/>
      <p:bldP spid="31" grpId="0"/>
      <p:bldP spid="3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7e54f5-6dce-4d9b-adf7-71cfea2707b8"/>
  <p:tag name="COMMONDATA" val="eyJoZGlkIjoiNGQ0OTI4ZTRkOWM4NjE3NWY4MjllYTliN2E5NTYxY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4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0.3|0.9|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.2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3|0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Times New Roman"/>
        <a:ea typeface="新宋体"/>
        <a:cs typeface=""/>
      </a:majorFont>
      <a:minorFont>
        <a:latin typeface="Times New Roman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12359</TotalTime>
  <Words>1025</Words>
  <Application>Microsoft Office PowerPoint</Application>
  <PresentationFormat>宽屏</PresentationFormat>
  <Paragraphs>176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等线</vt:lpstr>
      <vt:lpstr>思源黑体 CN Light</vt:lpstr>
      <vt:lpstr>新宋体</vt:lpstr>
      <vt:lpstr>Arial</vt:lpstr>
      <vt:lpstr>Bahnschrift SemiCondensed</vt:lpstr>
      <vt:lpstr>Cambria Math</vt:lpstr>
      <vt:lpstr>Times New Roman</vt:lpstr>
      <vt:lpstr>Tw Cen MT Condensed Extra Bold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TianLin</dc:creator>
  <cp:lastModifiedBy>天 林</cp:lastModifiedBy>
  <cp:revision>585</cp:revision>
  <dcterms:created xsi:type="dcterms:W3CDTF">2023-11-24T05:54:00Z</dcterms:created>
  <dcterms:modified xsi:type="dcterms:W3CDTF">2024-07-29T11:42:26Z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40363B47140D41719C2C062CC4F9F7A8</vt:lpwstr>
  </property>
  <property fmtid="{D5CDD505-2E9C-101B-9397-08002B2CF9AE}" pid="3" name="KSOProductBuildVer">
    <vt:lpwstr>2052-11.1.0.12165</vt:lpwstr>
  </property>
</Properties>
</file>