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123" r:id="rId2"/>
    <p:sldId id="2476" r:id="rId3"/>
    <p:sldId id="2480" r:id="rId4"/>
    <p:sldId id="2477" r:id="rId5"/>
    <p:sldId id="2479" r:id="rId6"/>
    <p:sldId id="2483" r:id="rId7"/>
    <p:sldId id="2412" r:id="rId8"/>
    <p:sldId id="2462" r:id="rId9"/>
    <p:sldId id="2503" r:id="rId10"/>
    <p:sldId id="2504" r:id="rId11"/>
    <p:sldId id="2288" r:id="rId12"/>
    <p:sldId id="2117" r:id="rId13"/>
    <p:sldId id="2508" r:id="rId14"/>
    <p:sldId id="2457" r:id="rId15"/>
    <p:sldId id="2461" r:id="rId16"/>
    <p:sldId id="2460" r:id="rId17"/>
    <p:sldId id="2459" r:id="rId18"/>
    <p:sldId id="2458" r:id="rId19"/>
    <p:sldId id="2456" r:id="rId20"/>
    <p:sldId id="2440" r:id="rId21"/>
    <p:sldId id="2492" r:id="rId22"/>
    <p:sldId id="2491" r:id="rId23"/>
    <p:sldId id="2488" r:id="rId24"/>
    <p:sldId id="2500" r:id="rId25"/>
    <p:sldId id="2498" r:id="rId26"/>
    <p:sldId id="2497" r:id="rId27"/>
    <p:sldId id="2463" r:id="rId28"/>
    <p:sldId id="2379" r:id="rId29"/>
    <p:sldId id="1567" r:id="rId30"/>
    <p:sldId id="2398" r:id="rId31"/>
    <p:sldId id="2466" r:id="rId32"/>
    <p:sldId id="2511" r:id="rId33"/>
    <p:sldId id="2434" r:id="rId34"/>
    <p:sldId id="2464" r:id="rId35"/>
    <p:sldId id="2261" r:id="rId36"/>
    <p:sldId id="2275" r:id="rId37"/>
    <p:sldId id="2506" r:id="rId38"/>
    <p:sldId id="2507" r:id="rId39"/>
    <p:sldId id="1889" r:id="rId40"/>
    <p:sldId id="2509" r:id="rId41"/>
    <p:sldId id="2386" r:id="rId42"/>
    <p:sldId id="1919" r:id="rId43"/>
    <p:sldId id="2382" r:id="rId44"/>
    <p:sldId id="2383" r:id="rId45"/>
    <p:sldId id="2276" r:id="rId46"/>
    <p:sldId id="2142" r:id="rId47"/>
    <p:sldId id="2465" r:id="rId48"/>
    <p:sldId id="2495" r:id="rId49"/>
    <p:sldId id="2494" r:id="rId50"/>
    <p:sldId id="2220" r:id="rId51"/>
    <p:sldId id="2482" r:id="rId52"/>
    <p:sldId id="2510" r:id="rId53"/>
    <p:sldId id="2425" r:id="rId54"/>
    <p:sldId id="2365" r:id="rId55"/>
    <p:sldId id="2299" r:id="rId56"/>
    <p:sldId id="2370" r:id="rId57"/>
    <p:sldId id="2345" r:id="rId58"/>
    <p:sldId id="2468" r:id="rId59"/>
    <p:sldId id="2336" r:id="rId60"/>
    <p:sldId id="2268" r:id="rId61"/>
    <p:sldId id="2454" r:id="rId62"/>
    <p:sldId id="2206" r:id="rId63"/>
    <p:sldId id="2404" r:id="rId64"/>
  </p:sldIdLst>
  <p:sldSz cx="12192000" cy="6858000"/>
  <p:notesSz cx="10234613" cy="7099300"/>
  <p:embeddedFontLst>
    <p:embeddedFont>
      <p:font typeface="Arial Black" panose="020B0A04020102020204" pitchFamily="34" charset="0"/>
      <p:bold r:id="rId67"/>
    </p:embeddedFont>
    <p:embeddedFont>
      <p:font typeface="Bahnschrift" panose="020B0502040204020203" pitchFamily="34" charset="0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Cambria Math" panose="02040503050406030204" pitchFamily="18" charset="0"/>
      <p:regular r:id="rId76"/>
    </p:embeddedFont>
    <p:embeddedFont>
      <p:font typeface="Century Gothic" panose="020B0502020202020204" pitchFamily="34" charset="0"/>
      <p:regular r:id="rId77"/>
      <p:bold r:id="rId78"/>
      <p:italic r:id="rId79"/>
      <p:boldItalic r:id="rId80"/>
    </p:embeddedFont>
    <p:embeddedFont>
      <p:font typeface="Eras Light ITC" panose="020B0402030504020804" pitchFamily="34" charset="0"/>
      <p:regular r:id="rId81"/>
    </p:embeddedFont>
    <p:embeddedFont>
      <p:font typeface="Franklin Gothic Book" panose="020B0503020102020204" pitchFamily="34" charset="0"/>
      <p:regular r:id="rId82"/>
      <p:italic r:id="rId83"/>
    </p:embeddedFont>
    <p:embeddedFont>
      <p:font typeface="Gisha" panose="020B0502040204020203" pitchFamily="34" charset="-79"/>
      <p:regular r:id="rId84"/>
      <p:bold r:id="rId85"/>
    </p:embeddedFont>
    <p:embeddedFont>
      <p:font typeface="Kalinga" panose="020B0502040204020203" pitchFamily="34" charset="0"/>
      <p:regular r:id="rId86"/>
      <p:bold r:id="rId87"/>
    </p:embeddedFont>
    <p:embeddedFont>
      <p:font typeface="Microsoft JhengHei" panose="020B0604030504040204" pitchFamily="34" charset="-120"/>
      <p:regular r:id="rId88"/>
      <p:bold r:id="rId89"/>
    </p:embeddedFont>
    <p:embeddedFont>
      <p:font typeface="PMingLiU-ExtB" panose="02020500000000000000" pitchFamily="18" charset="-120"/>
      <p:regular r:id="rId90"/>
    </p:embeddedFont>
    <p:embeddedFont>
      <p:font typeface="Quire Sans Light" panose="020B0604020202020204" charset="0"/>
      <p:regular r:id="rId91"/>
      <p:italic r:id="rId92"/>
    </p:embeddedFont>
    <p:embeddedFont>
      <p:font typeface="Tahoma" panose="020B0604030504040204" pitchFamily="34" charset="0"/>
      <p:regular r:id="rId93"/>
      <p:bold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Perlmutter" initials="EP" lastIdx="2" clrIdx="0">
    <p:extLst>
      <p:ext uri="{19B8F6BF-5375-455C-9EA6-DF929625EA0E}">
        <p15:presenceInfo xmlns:p15="http://schemas.microsoft.com/office/powerpoint/2012/main" userId="4499df85e129ee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CE9C"/>
    <a:srgbClr val="F2750E"/>
    <a:srgbClr val="823DC1"/>
    <a:srgbClr val="D18C2F"/>
    <a:srgbClr val="816863"/>
    <a:srgbClr val="EC6732"/>
    <a:srgbClr val="AB9481"/>
    <a:srgbClr val="52CEBF"/>
    <a:srgbClr val="7CC7E4"/>
    <a:srgbClr val="6EB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26" autoAdjust="0"/>
    <p:restoredTop sz="94906" autoAdjust="0"/>
  </p:normalViewPr>
  <p:slideViewPr>
    <p:cSldViewPr snapToGrid="0">
      <p:cViewPr varScale="1">
        <p:scale>
          <a:sx n="79" d="100"/>
          <a:sy n="79" d="100"/>
        </p:scale>
        <p:origin x="648" y="55"/>
      </p:cViewPr>
      <p:guideLst/>
    </p:cSldViewPr>
  </p:slideViewPr>
  <p:outlineViewPr>
    <p:cViewPr>
      <p:scale>
        <a:sx n="33" d="100"/>
        <a:sy n="33" d="100"/>
      </p:scale>
      <p:origin x="0" y="-592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1344"/>
    </p:cViewPr>
  </p:sorterViewPr>
  <p:notesViewPr>
    <p:cSldViewPr snapToGrid="0">
      <p:cViewPr varScale="1">
        <p:scale>
          <a:sx n="77" d="100"/>
          <a:sy n="77" d="100"/>
        </p:scale>
        <p:origin x="1797" y="3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24.fntdata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font" Target="fonts/font25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font" Target="fonts/font28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92" Type="http://schemas.openxmlformats.org/officeDocument/2006/relationships/font" Target="fonts/font2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handoutMaster" Target="handoutMasters/handoutMaster1.xml"/><Relationship Id="rId87" Type="http://schemas.openxmlformats.org/officeDocument/2006/relationships/font" Target="fonts/font21.fntdata"/><Relationship Id="rId61" Type="http://schemas.openxmlformats.org/officeDocument/2006/relationships/slide" Target="slides/slide60.xml"/><Relationship Id="rId82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93" Type="http://schemas.openxmlformats.org/officeDocument/2006/relationships/font" Target="fonts/font27.fntdata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8" cy="356198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248" y="1"/>
            <a:ext cx="4434998" cy="356198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r">
              <a:defRPr sz="1200"/>
            </a:lvl1pPr>
          </a:lstStyle>
          <a:p>
            <a:fld id="{075AC338-343C-41FC-A757-9834CC89C3A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743106"/>
            <a:ext cx="4434998" cy="356197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248" y="6743106"/>
            <a:ext cx="4434998" cy="356197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r">
              <a:defRPr sz="1200"/>
            </a:lvl1pPr>
          </a:lstStyle>
          <a:p>
            <a:fld id="{2EBF42F9-A972-426B-8CBF-790C93155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43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8" cy="356198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8" y="1"/>
            <a:ext cx="4434998" cy="356198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r">
              <a:defRPr sz="1200"/>
            </a:lvl1pPr>
          </a:lstStyle>
          <a:p>
            <a:fld id="{EC0EEF64-F765-4CDE-83E1-D39C4EAE0BC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0" tIns="47535" rIns="95070" bIns="4753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416540"/>
            <a:ext cx="8187690" cy="2795350"/>
          </a:xfrm>
          <a:prstGeom prst="rect">
            <a:avLst/>
          </a:prstGeom>
        </p:spPr>
        <p:txBody>
          <a:bodyPr vert="horz" lIns="95070" tIns="47535" rIns="95070" bIns="475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3106"/>
            <a:ext cx="4434998" cy="356197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8" y="6743106"/>
            <a:ext cx="4434998" cy="356197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r">
              <a:defRPr sz="1200"/>
            </a:lvl1pPr>
          </a:lstStyle>
          <a:p>
            <a:fld id="{1FD78F6A-1C56-4E46-9CBA-944022569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4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69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05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04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rgbClr val="52CE9C"/>
                </a:solidFill>
                <a:effectLst>
                  <a:outerShdw blurRad="50800" dist="50800" dir="5400000" sx="1000" sy="1000" algn="ctr" rotWithShape="0">
                    <a:srgbClr val="000000">
                      <a:alpha val="48000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 spc="20" baseline="0"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lnSpc>
                <a:spcPct val="100000"/>
              </a:lnSpc>
              <a:defRPr sz="1700" b="0" spc="0" baseline="0"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>
              <a:lnSpc>
                <a:spcPct val="90000"/>
              </a:lnSpc>
              <a:defRPr sz="1600" b="0" spc="0" baseline="0"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>
              <a:lnSpc>
                <a:spcPct val="90000"/>
              </a:lnSpc>
              <a:defRPr b="0" spc="0" baseline="0"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>
              <a:lnSpc>
                <a:spcPct val="90000"/>
              </a:lnSpc>
              <a:defRPr b="0" spc="0" baseline="0"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99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6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>
                <a:latin typeface="Eras Light ITC" panose="020B0402030504020804" pitchFamily="34" charset="0"/>
              </a:defRPr>
            </a:lvl1pPr>
            <a:lvl2pPr>
              <a:defRPr sz="2300">
                <a:latin typeface="Eras Light ITC" panose="020B04020305040208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11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5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16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6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F202-8528-4666-9B1E-81416534C086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935C3-1EE7-4510-B8CA-E2C15F221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0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yorker.com/v2/offers/tny083?source=Site_0_JNY_NYR_DESKTOP_GLOBAL_NAV_ROLLOVER_0_INTL_OCT23_C_ZZ&amp;redirectURL=https%3A%2F%2Fwww.newyorker.com%2Fmagazine%2F2023%2F10%2F02%2Finside-sam-bankman-frieds-family-bubble" TargetMode="External"/><Relationship Id="rId2" Type="http://schemas.openxmlformats.org/officeDocument/2006/relationships/hyperlink" Target="https://www.newyorker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2.xml"/><Relationship Id="rId7" Type="http://schemas.openxmlformats.org/officeDocument/2006/relationships/image" Target="../media/image1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3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5.png"/><Relationship Id="rId5" Type="http://schemas.openxmlformats.org/officeDocument/2006/relationships/tags" Target="../tags/tag18.xml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tags" Target="../tags/tag17.xml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tags" Target="../tags/tag21.xml"/><Relationship Id="rId16" Type="http://schemas.openxmlformats.org/officeDocument/2006/relationships/image" Target="../media/image24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14.png"/><Relationship Id="rId5" Type="http://schemas.openxmlformats.org/officeDocument/2006/relationships/tags" Target="../tags/tag24.xml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tags" Target="../tags/tag23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tags" Target="../tags/tag28.xml"/><Relationship Id="rId16" Type="http://schemas.openxmlformats.org/officeDocument/2006/relationships/image" Target="../media/image25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4.png"/><Relationship Id="rId5" Type="http://schemas.openxmlformats.org/officeDocument/2006/relationships/tags" Target="../tags/tag31.xml"/><Relationship Id="rId15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15.png"/><Relationship Id="rId18" Type="http://schemas.openxmlformats.org/officeDocument/2006/relationships/image" Target="../media/image24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14.png"/><Relationship Id="rId17" Type="http://schemas.openxmlformats.org/officeDocument/2006/relationships/image" Target="../media/image26.png"/><Relationship Id="rId2" Type="http://schemas.openxmlformats.org/officeDocument/2006/relationships/tags" Target="../tags/tag36.xml"/><Relationship Id="rId16" Type="http://schemas.openxmlformats.org/officeDocument/2006/relationships/image" Target="../media/image25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13.png"/><Relationship Id="rId5" Type="http://schemas.openxmlformats.org/officeDocument/2006/relationships/tags" Target="../tags/tag39.xml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7.xml"/><Relationship Id="rId7" Type="http://schemas.openxmlformats.org/officeDocument/2006/relationships/image" Target="../media/image2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30.png"/><Relationship Id="rId5" Type="http://schemas.openxmlformats.org/officeDocument/2006/relationships/tags" Target="../tags/tag53.xml"/><Relationship Id="rId10" Type="http://schemas.openxmlformats.org/officeDocument/2006/relationships/image" Target="../media/image31.png"/><Relationship Id="rId4" Type="http://schemas.openxmlformats.org/officeDocument/2006/relationships/tags" Target="../tags/tag52.xml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36.png"/><Relationship Id="rId5" Type="http://schemas.openxmlformats.org/officeDocument/2006/relationships/tags" Target="../tags/tag59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58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37.png"/><Relationship Id="rId5" Type="http://schemas.openxmlformats.org/officeDocument/2006/relationships/tags" Target="../tags/tag65.xml"/><Relationship Id="rId10" Type="http://schemas.openxmlformats.org/officeDocument/2006/relationships/image" Target="../media/image36.png"/><Relationship Id="rId4" Type="http://schemas.openxmlformats.org/officeDocument/2006/relationships/tags" Target="../tags/tag64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740.png"/><Relationship Id="rId3" Type="http://schemas.openxmlformats.org/officeDocument/2006/relationships/tags" Target="../tags/tag72.xml"/><Relationship Id="rId12" Type="http://schemas.openxmlformats.org/officeDocument/2006/relationships/image" Target="../media/image5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tags" Target="../tags/tag73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NULL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1.png"/><Relationship Id="rId17" Type="http://schemas.openxmlformats.org/officeDocument/2006/relationships/image" Target="NULL"/><Relationship Id="rId2" Type="http://schemas.openxmlformats.org/officeDocument/2006/relationships/tags" Target="../tags/tag75.xml"/><Relationship Id="rId16" Type="http://schemas.openxmlformats.org/officeDocument/2006/relationships/image" Target="../media/image56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50.png"/><Relationship Id="rId5" Type="http://schemas.openxmlformats.org/officeDocument/2006/relationships/tags" Target="../tags/tag78.xml"/><Relationship Id="rId15" Type="http://schemas.openxmlformats.org/officeDocument/2006/relationships/image" Target="NULL"/><Relationship Id="rId10" Type="http://schemas.openxmlformats.org/officeDocument/2006/relationships/image" Target="../media/image49.png"/><Relationship Id="rId4" Type="http://schemas.openxmlformats.org/officeDocument/2006/relationships/tags" Target="../tags/tag77.xml"/><Relationship Id="rId9" Type="http://schemas.openxmlformats.org/officeDocument/2006/relationships/image" Target="../media/image54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7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6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87.xml"/><Relationship Id="rId7" Type="http://schemas.openxmlformats.org/officeDocument/2006/relationships/image" Target="../media/image63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90.xml"/><Relationship Id="rId7" Type="http://schemas.openxmlformats.org/officeDocument/2006/relationships/image" Target="../media/image62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openxmlformats.org/officeDocument/2006/relationships/tags" Target="../tags/tag91.xml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10" Type="http://schemas.openxmlformats.org/officeDocument/2006/relationships/image" Target="../media/image68.pn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3" Type="http://schemas.openxmlformats.org/officeDocument/2006/relationships/tags" Target="../tags/tag96.xml"/><Relationship Id="rId7" Type="http://schemas.openxmlformats.org/officeDocument/2006/relationships/image" Target="NULL"/><Relationship Id="rId12" Type="http://schemas.openxmlformats.org/officeDocument/2006/relationships/image" Target="../media/image71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98.xml"/><Relationship Id="rId10" Type="http://schemas.openxmlformats.org/officeDocument/2006/relationships/image" Target="../media/image69.png"/><Relationship Id="rId4" Type="http://schemas.openxmlformats.org/officeDocument/2006/relationships/tags" Target="../tags/tag97.xml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101.xml"/><Relationship Id="rId7" Type="http://schemas.openxmlformats.org/officeDocument/2006/relationships/image" Target="NULL"/><Relationship Id="rId12" Type="http://schemas.openxmlformats.org/officeDocument/2006/relationships/image" Target="../media/image73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103.xml"/><Relationship Id="rId10" Type="http://schemas.openxmlformats.org/officeDocument/2006/relationships/image" Target="../media/image71.png"/><Relationship Id="rId4" Type="http://schemas.openxmlformats.org/officeDocument/2006/relationships/tags" Target="../tags/tag102.xml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107.xml"/><Relationship Id="rId7" Type="http://schemas.openxmlformats.org/officeDocument/2006/relationships/image" Target="../media/image83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6" Type="http://schemas.openxmlformats.org/officeDocument/2006/relationships/image" Target="../media/image5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90.png"/><Relationship Id="rId5" Type="http://schemas.openxmlformats.org/officeDocument/2006/relationships/tags" Target="../tags/tag115.xml"/><Relationship Id="rId10" Type="http://schemas.openxmlformats.org/officeDocument/2006/relationships/image" Target="../media/image89.png"/><Relationship Id="rId4" Type="http://schemas.openxmlformats.org/officeDocument/2006/relationships/tags" Target="../tags/tag114.xm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6" Type="http://schemas.openxmlformats.org/officeDocument/2006/relationships/image" Target="../media/image84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220.png"/><Relationship Id="rId3" Type="http://schemas.openxmlformats.org/officeDocument/2006/relationships/tags" Target="../tags/tag121.xml"/><Relationship Id="rId7" Type="http://schemas.openxmlformats.org/officeDocument/2006/relationships/image" Target="../media/image103.png"/><Relationship Id="rId12" Type="http://schemas.openxmlformats.org/officeDocument/2006/relationships/image" Target="../media/image170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37.png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6.png"/><Relationship Id="rId4" Type="http://schemas.openxmlformats.org/officeDocument/2006/relationships/tags" Target="../tags/tag122.xml"/><Relationship Id="rId9" Type="http://schemas.openxmlformats.org/officeDocument/2006/relationships/image" Target="../media/image105.png"/><Relationship Id="rId14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2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107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127.xml"/><Relationship Id="rId7" Type="http://schemas.openxmlformats.org/officeDocument/2006/relationships/image" Target="../media/image116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8.png"/><Relationship Id="rId4" Type="http://schemas.openxmlformats.org/officeDocument/2006/relationships/tags" Target="../tags/tag128.xml"/><Relationship Id="rId9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5" Type="http://schemas.openxmlformats.org/officeDocument/2006/relationships/image" Target="../media/image120.png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4D0BE7-DA0D-4C01-A0CE-4D075D03DE5B}"/>
              </a:ext>
            </a:extLst>
          </p:cNvPr>
          <p:cNvSpPr txBox="1"/>
          <p:nvPr/>
        </p:nvSpPr>
        <p:spPr>
          <a:xfrm>
            <a:off x="57150" y="3761669"/>
            <a:ext cx="121920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600" dirty="0">
                <a:solidFill>
                  <a:srgbClr val="ED5031"/>
                </a:solidFill>
                <a:latin typeface="Quire Sans Light" panose="020B0604020202020204" charset="0"/>
                <a:cs typeface="Kalinga" panose="020B0502040204020203" pitchFamily="34" charset="0"/>
              </a:rPr>
              <a:t>Eric Perlmutter, </a:t>
            </a:r>
            <a:r>
              <a:rPr lang="en-US" sz="2600" dirty="0" err="1">
                <a:solidFill>
                  <a:srgbClr val="ED5031"/>
                </a:solidFill>
                <a:latin typeface="Quire Sans Light" panose="020B0604020202020204" charset="0"/>
                <a:cs typeface="Kalinga" panose="020B0502040204020203" pitchFamily="34" charset="0"/>
              </a:rPr>
              <a:t>IPhT</a:t>
            </a:r>
            <a:r>
              <a:rPr lang="en-US" sz="2600" dirty="0">
                <a:solidFill>
                  <a:srgbClr val="ED5031"/>
                </a:solidFill>
                <a:latin typeface="Quire Sans Light" panose="020B0604020202020204" charset="0"/>
                <a:cs typeface="Kalinga" panose="020B0502040204020203" pitchFamily="34" charset="0"/>
              </a:rPr>
              <a:t> </a:t>
            </a:r>
            <a:r>
              <a:rPr lang="en-US" sz="2600" dirty="0" err="1">
                <a:solidFill>
                  <a:srgbClr val="ED5031"/>
                </a:solidFill>
                <a:latin typeface="Quire Sans Light" panose="020B0604020202020204" charset="0"/>
                <a:cs typeface="Kalinga" panose="020B0502040204020203" pitchFamily="34" charset="0"/>
              </a:rPr>
              <a:t>Saclay</a:t>
            </a:r>
            <a:r>
              <a:rPr lang="en-US" sz="2600" dirty="0">
                <a:solidFill>
                  <a:srgbClr val="ED5031"/>
                </a:solidFill>
                <a:latin typeface="Quire Sans Light" panose="020B0604020202020204" charset="0"/>
                <a:cs typeface="Kalinga" panose="020B0502040204020203" pitchFamily="34" charset="0"/>
              </a:rPr>
              <a:t> &amp; IHES</a:t>
            </a:r>
          </a:p>
          <a:p>
            <a:pPr algn="ctr">
              <a:lnSpc>
                <a:spcPct val="150000"/>
              </a:lnSpc>
            </a:pPr>
            <a:endParaRPr lang="en-US" sz="2600" dirty="0">
              <a:solidFill>
                <a:srgbClr val="823DC1"/>
              </a:solidFill>
              <a:latin typeface="Quire Sans Light" panose="020B0604020202020204" charset="0"/>
              <a:cs typeface="Kalinga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rgbClr val="823DC1"/>
                </a:solidFill>
                <a:latin typeface="Quire Sans Light" panose="020B0604020202020204" charset="0"/>
                <a:cs typeface="Kalinga" panose="020B0502040204020203" pitchFamily="34" charset="0"/>
              </a:rPr>
              <a:t>56</a:t>
            </a:r>
            <a:r>
              <a:rPr lang="en-US" sz="2600" baseline="30000" dirty="0">
                <a:solidFill>
                  <a:srgbClr val="823DC1"/>
                </a:solidFill>
                <a:latin typeface="Quire Sans Light" panose="020B0604020202020204" charset="0"/>
                <a:cs typeface="Kalinga" panose="020B0502040204020203" pitchFamily="34" charset="0"/>
              </a:rPr>
              <a:t>th</a:t>
            </a:r>
            <a:r>
              <a:rPr lang="en-US" sz="2600" dirty="0">
                <a:solidFill>
                  <a:srgbClr val="823DC1"/>
                </a:solidFill>
                <a:latin typeface="Quire Sans Light" panose="020B0604020202020204" charset="0"/>
                <a:cs typeface="Kalinga" panose="020B0502040204020203" pitchFamily="34" charset="0"/>
              </a:rPr>
              <a:t> IPPP Annual Theory Meeting 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rgbClr val="823DC1"/>
                </a:solidFill>
                <a:latin typeface="Quire Sans Light" panose="020B0604020202020204" charset="0"/>
                <a:cs typeface="Kalinga" panose="020B0502040204020203" pitchFamily="34" charset="0"/>
              </a:rPr>
              <a:t>December 16 2024</a:t>
            </a:r>
          </a:p>
          <a:p>
            <a:pPr algn="ctr"/>
            <a:endParaRPr lang="en-US" sz="2200" dirty="0">
              <a:solidFill>
                <a:srgbClr val="823DC1"/>
              </a:solidFill>
              <a:latin typeface="Quire Sans Light" panose="020B0604020202020204" charset="0"/>
              <a:cs typeface="Kalinga" panose="020B0502040204020203" pitchFamily="34" charset="0"/>
            </a:endParaRPr>
          </a:p>
        </p:txBody>
      </p:sp>
      <p:sp>
        <p:nvSpPr>
          <p:cNvPr id="16" name="AutoShape 12" descr="The New Yorker">
            <a:hlinkClick r:id="rId2"/>
            <a:extLst>
              <a:ext uri="{FF2B5EF4-FFF2-40B4-BE49-F238E27FC236}">
                <a16:creationId xmlns:a16="http://schemas.microsoft.com/office/drawing/2014/main" id="{CEEF3EB1-F662-49CC-982E-D5EE1F201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4" descr="The New Yorker Logo">
            <a:hlinkClick r:id="rId3"/>
            <a:extLst>
              <a:ext uri="{FF2B5EF4-FFF2-40B4-BE49-F238E27FC236}">
                <a16:creationId xmlns:a16="http://schemas.microsoft.com/office/drawing/2014/main" id="{5DB4631F-5836-4FE0-ADD2-98C014338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0" y="22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81C4-22C0-4110-92AC-DC81C3DD45D7}"/>
              </a:ext>
            </a:extLst>
          </p:cNvPr>
          <p:cNvSpPr/>
          <p:nvPr/>
        </p:nvSpPr>
        <p:spPr>
          <a:xfrm>
            <a:off x="697057" y="2105561"/>
            <a:ext cx="109121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Quire Sans Light" panose="020B0604020202020204" charset="0"/>
                <a:cs typeface="Kalinga" panose="020B0502040204020203" pitchFamily="34" charset="0"/>
              </a:rPr>
              <a:t>Randomness and Modularity in </a:t>
            </a:r>
          </a:p>
          <a:p>
            <a:pPr algn="ctr"/>
            <a:r>
              <a:rPr lang="en-US" sz="4000" dirty="0">
                <a:latin typeface="Quire Sans Light" panose="020B0604020202020204" charset="0"/>
                <a:cs typeface="Kalinga" panose="020B0502040204020203" pitchFamily="34" charset="0"/>
              </a:rPr>
              <a:t>2D CFT and Gravity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079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A692-4C24-4506-A062-0E14F7641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047"/>
            <a:ext cx="10515600" cy="5518823"/>
          </a:xfrm>
        </p:spPr>
        <p:txBody>
          <a:bodyPr>
            <a:normAutofit/>
          </a:bodyPr>
          <a:lstStyle/>
          <a:p>
            <a:r>
              <a:rPr lang="en-US" dirty="0"/>
              <a:t>This raises a natural question familiar from effective field theory: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To what extent is the high-energy spectrum fixed by the low-energy spectrum?</a:t>
            </a:r>
          </a:p>
          <a:p>
            <a:endParaRPr lang="en-US" dirty="0"/>
          </a:p>
          <a:p>
            <a:r>
              <a:rPr lang="en-US" dirty="0"/>
              <a:t>UV-IR relations are widespread in quantum field theory and quantum gravity.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gravity, this is the purview of the Swampland Program.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F8169A-0626-4B5E-A6C7-59332201655D}"/>
              </a:ext>
            </a:extLst>
          </p:cNvPr>
          <p:cNvGrpSpPr/>
          <p:nvPr/>
        </p:nvGrpSpPr>
        <p:grpSpPr>
          <a:xfrm>
            <a:off x="9312423" y="1830875"/>
            <a:ext cx="2634605" cy="1815030"/>
            <a:chOff x="2382831" y="2199763"/>
            <a:chExt cx="5277344" cy="33736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7163A-396C-4ECC-AAD9-23B561D06C2A}"/>
                </a:ext>
              </a:extLst>
            </p:cNvPr>
            <p:cNvGrpSpPr/>
            <p:nvPr/>
          </p:nvGrpSpPr>
          <p:grpSpPr>
            <a:xfrm>
              <a:off x="2382831" y="2199764"/>
              <a:ext cx="5277344" cy="3373616"/>
              <a:chOff x="2382831" y="2199764"/>
              <a:chExt cx="5277344" cy="337361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6C2EF8E-DB59-4576-B975-1ABDB57AF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5416783" y="1593691"/>
                <a:ext cx="1637316" cy="2849461"/>
              </a:xfrm>
              <a:prstGeom prst="rect">
                <a:avLst/>
              </a:prstGeom>
            </p:spPr>
          </p:pic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020B9A9-213B-4E9F-8BDE-C3825B5DAD05}"/>
                  </a:ext>
                </a:extLst>
              </p:cNvPr>
              <p:cNvSpPr/>
              <p:nvPr/>
            </p:nvSpPr>
            <p:spPr>
              <a:xfrm>
                <a:off x="4083137" y="2784764"/>
                <a:ext cx="516572" cy="2673927"/>
              </a:xfrm>
              <a:custGeom>
                <a:avLst/>
                <a:gdLst>
                  <a:gd name="connsiteX0" fmla="*/ 706881 w 706881"/>
                  <a:gd name="connsiteY0" fmla="*/ 1316182 h 1316182"/>
                  <a:gd name="connsiteX1" fmla="*/ 299 w 706881"/>
                  <a:gd name="connsiteY1" fmla="*/ 616527 h 1316182"/>
                  <a:gd name="connsiteX2" fmla="*/ 637608 w 706881"/>
                  <a:gd name="connsiteY2" fmla="*/ 0 h 131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6881" h="1316182">
                    <a:moveTo>
                      <a:pt x="706881" y="1316182"/>
                    </a:moveTo>
                    <a:cubicBezTo>
                      <a:pt x="359362" y="1076036"/>
                      <a:pt x="11844" y="835891"/>
                      <a:pt x="299" y="616527"/>
                    </a:cubicBezTo>
                    <a:cubicBezTo>
                      <a:pt x="-11246" y="397163"/>
                      <a:pt x="313181" y="198581"/>
                      <a:pt x="637608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alpha val="44000"/>
                  </a:schemeClr>
                </a:solidFill>
                <a:prstDash val="sysDash"/>
                <a:headEnd type="none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5D609E-66F3-4642-B389-E91E16272ECD}"/>
                  </a:ext>
                </a:extLst>
              </p:cNvPr>
              <p:cNvSpPr txBox="1"/>
              <p:nvPr/>
            </p:nvSpPr>
            <p:spPr>
              <a:xfrm>
                <a:off x="2382831" y="3708817"/>
                <a:ext cx="845128" cy="594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pc="20" dirty="0">
                  <a:latin typeface="Franklin Gothic Book" panose="020B05030201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9A20A8E-B9F1-4257-8EEC-FDF707326263}"/>
                  </a:ext>
                </a:extLst>
              </p:cNvPr>
              <p:cNvGrpSpPr/>
              <p:nvPr/>
            </p:nvGrpSpPr>
            <p:grpSpPr>
              <a:xfrm>
                <a:off x="4810710" y="5080000"/>
                <a:ext cx="2849465" cy="493380"/>
                <a:chOff x="4810710" y="4887580"/>
                <a:chExt cx="2849465" cy="685800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8F42BF08-7CDC-4633-8AAA-0B1162001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2" y="5573380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CD21379D-75BC-4351-A8DC-9084D385D9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4" y="5337853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6A5DF66-7D48-466A-9E98-ECA092092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0" y="5123108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8BAC52D-F670-458A-85C6-D281BD8FE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0" y="4887580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9050B7-2788-48E7-8E58-88F1BEEB4B88}"/>
                </a:ext>
              </a:extLst>
            </p:cNvPr>
            <p:cNvSpPr/>
            <p:nvPr/>
          </p:nvSpPr>
          <p:spPr>
            <a:xfrm>
              <a:off x="4810710" y="2199763"/>
              <a:ext cx="2849461" cy="1637317"/>
            </a:xfrm>
            <a:prstGeom prst="rect">
              <a:avLst/>
            </a:prstGeom>
            <a:solidFill>
              <a:srgbClr val="823DC1">
                <a:alpha val="27000"/>
              </a:srgb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95F290-E661-4694-9D30-CDC418BD7DD0}"/>
              </a:ext>
            </a:extLst>
          </p:cNvPr>
          <p:cNvSpPr txBox="1"/>
          <p:nvPr/>
        </p:nvSpPr>
        <p:spPr>
          <a:xfrm>
            <a:off x="3081044" y="2957167"/>
            <a:ext cx="19736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(e.g. </a:t>
            </a:r>
            <a:r>
              <a:rPr lang="en-US" sz="1700" spc="20" dirty="0" err="1">
                <a:latin typeface="+mj-lt"/>
                <a:sym typeface="Wingdings" panose="05000000000000000000" pitchFamily="2" charset="2"/>
              </a:rPr>
              <a:t>Cardy</a:t>
            </a:r>
            <a:r>
              <a:rPr lang="en-US" sz="1700" spc="20" dirty="0">
                <a:latin typeface="+mj-lt"/>
                <a:sym typeface="Wingdings" panose="05000000000000000000" pitchFamily="2" charset="2"/>
              </a:rPr>
              <a:t> formula)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CC579-5F48-412D-9D89-39B2B071AF1F}"/>
              </a:ext>
            </a:extLst>
          </p:cNvPr>
          <p:cNvSpPr txBox="1"/>
          <p:nvPr/>
        </p:nvSpPr>
        <p:spPr>
          <a:xfrm>
            <a:off x="6304494" y="2944748"/>
            <a:ext cx="32755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(e.g. </a:t>
            </a:r>
            <a:r>
              <a:rPr lang="en-US" sz="1700" spc="20" dirty="0" err="1">
                <a:latin typeface="+mj-lt"/>
                <a:sym typeface="Wingdings" panose="05000000000000000000" pitchFamily="2" charset="2"/>
              </a:rPr>
              <a:t>Bekenstein</a:t>
            </a:r>
            <a:r>
              <a:rPr lang="en-US" sz="1700" spc="20" dirty="0">
                <a:latin typeface="+mj-lt"/>
                <a:sym typeface="Wingdings" panose="05000000000000000000" pitchFamily="2" charset="2"/>
              </a:rPr>
              <a:t>-Hawking entropy)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7BD522-6407-44AD-A940-38BC6FE93501}"/>
              </a:ext>
            </a:extLst>
          </p:cNvPr>
          <p:cNvCxnSpPr/>
          <p:nvPr/>
        </p:nvCxnSpPr>
        <p:spPr>
          <a:xfrm flipH="1">
            <a:off x="4606998" y="2738390"/>
            <a:ext cx="450272" cy="222148"/>
          </a:xfrm>
          <a:prstGeom prst="straightConnector1">
            <a:avLst/>
          </a:prstGeom>
          <a:ln w="25400">
            <a:solidFill>
              <a:srgbClr val="F2750E">
                <a:alpha val="43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77DBEC-F113-4AF8-95EA-A883C2E373A7}"/>
              </a:ext>
            </a:extLst>
          </p:cNvPr>
          <p:cNvCxnSpPr>
            <a:cxnSpLocks/>
          </p:cNvCxnSpPr>
          <p:nvPr/>
        </p:nvCxnSpPr>
        <p:spPr>
          <a:xfrm>
            <a:off x="7424292" y="2712160"/>
            <a:ext cx="356187" cy="274608"/>
          </a:xfrm>
          <a:prstGeom prst="straightConnector1">
            <a:avLst/>
          </a:prstGeom>
          <a:ln w="25400">
            <a:solidFill>
              <a:srgbClr val="52CE9C">
                <a:alpha val="64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3E32FAE-6B3C-4D98-8422-1053BAE1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19" y="4049164"/>
            <a:ext cx="3624666" cy="2733174"/>
          </a:xfrm>
          <a:prstGeom prst="rect">
            <a:avLst/>
          </a:prstGeom>
        </p:spPr>
      </p:pic>
      <p:pic>
        <p:nvPicPr>
          <p:cNvPr id="1026" name="Picture 2" descr="Free Lamp Post Glow Image | Download at StockCake">
            <a:extLst>
              <a:ext uri="{FF2B5EF4-FFF2-40B4-BE49-F238E27FC236}">
                <a16:creationId xmlns:a16="http://schemas.microsoft.com/office/drawing/2014/main" id="{16AEAC8B-9764-4A9F-BA2F-52FF594E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39" y="4049164"/>
            <a:ext cx="4837094" cy="27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67BA31-A288-47FF-8A06-ABDA76779776}"/>
              </a:ext>
            </a:extLst>
          </p:cNvPr>
          <p:cNvSpPr/>
          <p:nvPr/>
        </p:nvSpPr>
        <p:spPr>
          <a:xfrm>
            <a:off x="683260" y="5846704"/>
            <a:ext cx="1727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[van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Beest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Calderon-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Infante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Mirfandereski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Valenzuela]</a:t>
            </a:r>
            <a:endParaRPr lang="en-US" sz="13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AC137EF-1834-408C-AF0A-EA2FBAB3AFD8}"/>
              </a:ext>
            </a:extLst>
          </p:cNvPr>
          <p:cNvSpPr/>
          <p:nvPr/>
        </p:nvSpPr>
        <p:spPr>
          <a:xfrm>
            <a:off x="8883035" y="5456027"/>
            <a:ext cx="2470765" cy="1187808"/>
          </a:xfrm>
          <a:prstGeom prst="ellipse">
            <a:avLst/>
          </a:prstGeom>
          <a:solidFill>
            <a:schemeClr val="bg1">
              <a:lumMod val="85000"/>
              <a:alpha val="63000"/>
            </a:schemeClr>
          </a:solidFill>
          <a:ln w="25400">
            <a:solidFill>
              <a:srgbClr val="823DC1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D783B2-7621-4201-99FF-A6339A061E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03634"/>
                <a:ext cx="10515600" cy="531793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000" dirty="0"/>
                  <a:t>Today: </a:t>
                </a:r>
                <a:r>
                  <a:rPr lang="en-US" sz="2000" b="1" dirty="0"/>
                  <a:t>2d CFTs, and AdS</a:t>
                </a:r>
                <a:r>
                  <a:rPr lang="en-US" sz="2000" b="1" baseline="-25000" dirty="0"/>
                  <a:t>3 </a:t>
                </a:r>
                <a:r>
                  <a:rPr lang="en-US" sz="2000" b="1" dirty="0"/>
                  <a:t>gravity</a:t>
                </a:r>
              </a:p>
              <a:p>
                <a:pPr>
                  <a:lnSpc>
                    <a:spcPct val="110000"/>
                  </a:lnSpc>
                </a:pPr>
                <a:endParaRPr lang="en-US" sz="2000" dirty="0"/>
              </a:p>
              <a:p>
                <a:pPr>
                  <a:lnSpc>
                    <a:spcPct val="110000"/>
                  </a:lnSpc>
                </a:pPr>
                <a:r>
                  <a:rPr lang="en-US" sz="2000" dirty="0"/>
                  <a:t>A consistent CFT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exhibits locality and obeys rigid bootstrap and symmetry constraints.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000" dirty="0"/>
                  <a:t>Local conformal symmetry,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(2,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-covariance of local observables on the torus</a:t>
                </a:r>
              </a:p>
              <a:p>
                <a:pPr>
                  <a:lnSpc>
                    <a:spcPct val="110000"/>
                  </a:lnSpc>
                </a:pPr>
                <a:endParaRPr lang="en-US" sz="2000" dirty="0"/>
              </a:p>
              <a:p>
                <a:pPr>
                  <a:lnSpc>
                    <a:spcPct val="110000"/>
                  </a:lnSpc>
                </a:pPr>
                <a:endParaRPr lang="en-US" sz="2000" dirty="0"/>
              </a:p>
              <a:p>
                <a:pPr>
                  <a:lnSpc>
                    <a:spcPct val="110000"/>
                  </a:lnSpc>
                </a:pPr>
                <a:endParaRPr lang="en-US" sz="2000" dirty="0"/>
              </a:p>
              <a:p>
                <a:pPr>
                  <a:lnSpc>
                    <a:spcPct val="110000"/>
                  </a:lnSpc>
                </a:pPr>
                <a:endParaRPr lang="en-US" sz="2000" dirty="0"/>
              </a:p>
              <a:p>
                <a:r>
                  <a:rPr lang="en-US" sz="2000" b="1" dirty="0"/>
                  <a:t>Old Q</a:t>
                </a:r>
                <a:r>
                  <a:rPr lang="en-US" sz="2000" dirty="0"/>
                  <a:t>: how does bootstrap constrain the heavy spectrum </a:t>
                </a:r>
                <a:r>
                  <a:rPr lang="en-US" sz="2000" u="sng" dirty="0"/>
                  <a:t>on average</a:t>
                </a:r>
                <a:r>
                  <a:rPr lang="en-US" sz="2000" dirty="0"/>
                  <a:t>?</a:t>
                </a:r>
              </a:p>
              <a:p>
                <a:r>
                  <a:rPr lang="en-US" sz="2000" dirty="0"/>
                  <a:t>  </a:t>
                </a:r>
              </a:p>
              <a:p>
                <a:r>
                  <a:rPr lang="en-US" sz="2000" b="1" dirty="0"/>
                  <a:t>New Q</a:t>
                </a:r>
                <a:r>
                  <a:rPr lang="en-US" sz="2000" dirty="0"/>
                  <a:t>: how does bootstrap constrain the heavy spectral correlations?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D783B2-7621-4201-99FF-A6339A061E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03634"/>
                <a:ext cx="10515600" cy="5317933"/>
              </a:xfrm>
              <a:blipFill>
                <a:blip r:embed="rId3"/>
                <a:stretch>
                  <a:fillRect l="-638" t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16AC91D-1870-4481-84F0-F35F8C3B0A33}"/>
              </a:ext>
            </a:extLst>
          </p:cNvPr>
          <p:cNvGrpSpPr/>
          <p:nvPr/>
        </p:nvGrpSpPr>
        <p:grpSpPr>
          <a:xfrm>
            <a:off x="3708071" y="3135435"/>
            <a:ext cx="4860195" cy="968244"/>
            <a:chOff x="5753264" y="689694"/>
            <a:chExt cx="5947043" cy="11847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84153-E251-423E-BC33-94A3CCA52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264" y="693057"/>
              <a:ext cx="2656444" cy="11814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0A4C97-0848-4DC6-BD66-4CE3059A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3914" y="689694"/>
              <a:ext cx="2596393" cy="11814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C66437-7762-45C7-BB0C-727D37AC9F4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19" y="1213430"/>
              <a:ext cx="381176" cy="13392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04C6FEC-6451-4925-9842-E0774CA2B72C}"/>
              </a:ext>
            </a:extLst>
          </p:cNvPr>
          <p:cNvSpPr/>
          <p:nvPr/>
        </p:nvSpPr>
        <p:spPr>
          <a:xfrm>
            <a:off x="8838975" y="5695079"/>
            <a:ext cx="26235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+mj-lt"/>
              </a:rPr>
              <a:t>Chaos</a:t>
            </a:r>
          </a:p>
          <a:p>
            <a:pPr algn="ctr"/>
            <a:r>
              <a:rPr lang="en-US" sz="1700" dirty="0">
                <a:latin typeface="+mj-lt"/>
              </a:rPr>
              <a:t>Random matrices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743F11-A4F0-403A-A8EC-31A0B8F41539}"/>
              </a:ext>
            </a:extLst>
          </p:cNvPr>
          <p:cNvSpPr/>
          <p:nvPr/>
        </p:nvSpPr>
        <p:spPr>
          <a:xfrm>
            <a:off x="8883035" y="3793841"/>
            <a:ext cx="2470765" cy="1187808"/>
          </a:xfrm>
          <a:prstGeom prst="ellipse">
            <a:avLst/>
          </a:prstGeom>
          <a:solidFill>
            <a:schemeClr val="bg1">
              <a:lumMod val="85000"/>
              <a:alpha val="63000"/>
            </a:schemeClr>
          </a:solidFill>
          <a:ln w="25400">
            <a:solidFill>
              <a:srgbClr val="52CE9C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BD72B2-B203-4D01-88C3-AD5B14DAC33D}"/>
              </a:ext>
            </a:extLst>
          </p:cNvPr>
          <p:cNvSpPr/>
          <p:nvPr/>
        </p:nvSpPr>
        <p:spPr>
          <a:xfrm>
            <a:off x="8994806" y="3949163"/>
            <a:ext cx="235899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err="1">
                <a:latin typeface="+mj-lt"/>
              </a:rPr>
              <a:t>Cardy</a:t>
            </a:r>
            <a:endParaRPr lang="en-US" sz="1700" dirty="0">
              <a:latin typeface="+mj-lt"/>
            </a:endParaRPr>
          </a:p>
          <a:p>
            <a:pPr algn="ctr"/>
            <a:r>
              <a:rPr lang="en-US" sz="1700" dirty="0">
                <a:latin typeface="+mj-lt"/>
              </a:rPr>
              <a:t>Asymptotic expansions Modular kernels</a:t>
            </a:r>
          </a:p>
        </p:txBody>
      </p:sp>
    </p:spTree>
    <p:extLst>
      <p:ext uri="{BB962C8B-B14F-4D97-AF65-F5344CB8AC3E}">
        <p14:creationId xmlns:p14="http://schemas.microsoft.com/office/powerpoint/2010/main" val="14826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2155F-1BEA-4F75-BF3F-87324428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5324860"/>
          </a:xfrm>
        </p:spPr>
        <p:txBody>
          <a:bodyPr>
            <a:normAutofit/>
          </a:bodyPr>
          <a:lstStyle/>
          <a:p>
            <a:r>
              <a:rPr lang="en-US" dirty="0"/>
              <a:t>As we will describe in a moment for 2d CFTs,  there are different </a:t>
            </a:r>
          </a:p>
          <a:p>
            <a:r>
              <a:rPr lang="en-US" dirty="0"/>
              <a:t>strata of CFTs which differ in the “complexity” of their characteristic data.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expect their high-energy spectra to reflect these differences. </a:t>
            </a:r>
          </a:p>
          <a:p>
            <a:r>
              <a:rPr lang="en-US" dirty="0"/>
              <a:t>But we want a universal language for describing them.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Today we will explore some suggestions coming from number theory.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This Day in History: 07/19/1799 - Rosetta Stone Found">
            <a:extLst>
              <a:ext uri="{FF2B5EF4-FFF2-40B4-BE49-F238E27FC236}">
                <a16:creationId xmlns:a16="http://schemas.microsoft.com/office/drawing/2014/main" id="{3680DCE4-59BF-47BA-9F00-65E65D9E7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759" y="2769294"/>
            <a:ext cx="3350824" cy="18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marthistory – Pyramid of Khafre and the Great Sphinx">
            <a:extLst>
              <a:ext uri="{FF2B5EF4-FFF2-40B4-BE49-F238E27FC236}">
                <a16:creationId xmlns:a16="http://schemas.microsoft.com/office/drawing/2014/main" id="{941700DA-6AA4-4F86-BA48-F4855814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47" y="572108"/>
            <a:ext cx="3353336" cy="21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-invariant - Wikipedia">
            <a:extLst>
              <a:ext uri="{FF2B5EF4-FFF2-40B4-BE49-F238E27FC236}">
                <a16:creationId xmlns:a16="http://schemas.microsoft.com/office/drawing/2014/main" id="{9641AFCC-4B18-4F3B-BA4E-66F2D7111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39" y="4723779"/>
            <a:ext cx="3339480" cy="212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6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F0F5-4567-4405-A532-762FA55F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ADD19B-6F39-41E3-B2DB-6811EA574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en-US" sz="2200" dirty="0"/>
          </a:p>
          <a:p>
            <a:pPr algn="ctr"/>
            <a:r>
              <a:rPr lang="en-US" sz="3000" dirty="0"/>
              <a:t>1) The Space of 2d CFTs</a:t>
            </a: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2) Chaos, Randomness, Modularity</a:t>
            </a: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3) Connections to Wormholes in 3d Gravity</a:t>
            </a:r>
          </a:p>
        </p:txBody>
      </p:sp>
    </p:spTree>
    <p:extLst>
      <p:ext uri="{BB962C8B-B14F-4D97-AF65-F5344CB8AC3E}">
        <p14:creationId xmlns:p14="http://schemas.microsoft.com/office/powerpoint/2010/main" val="90347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9B0A1-CFEE-4983-9888-0F58179B838E}"/>
              </a:ext>
            </a:extLst>
          </p:cNvPr>
          <p:cNvSpPr txBox="1">
            <a:spLocks/>
          </p:cNvSpPr>
          <p:nvPr/>
        </p:nvSpPr>
        <p:spPr>
          <a:xfrm>
            <a:off x="793229" y="1179912"/>
            <a:ext cx="10871791" cy="605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2d CFT torus partition function may be written as</a:t>
            </a:r>
          </a:p>
          <a:p>
            <a:endParaRPr lang="en-US" dirty="0"/>
          </a:p>
          <a:p>
            <a:r>
              <a:rPr lang="en-US" dirty="0"/>
              <a:t>Known constraints: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Modularity  	           Positivity    	                   </a:t>
            </a:r>
            <a:r>
              <a:rPr lang="en-US" i="1" dirty="0">
                <a:solidFill>
                  <a:srgbClr val="F2750E"/>
                </a:solidFill>
              </a:rPr>
              <a:t>Discreteness</a:t>
            </a:r>
            <a:r>
              <a:rPr lang="en-US" i="1" dirty="0">
                <a:solidFill>
                  <a:srgbClr val="FFC000"/>
                </a:solidFill>
              </a:rPr>
              <a:t>	                   </a:t>
            </a:r>
            <a:r>
              <a:rPr lang="en-US" i="1" dirty="0">
                <a:solidFill>
                  <a:srgbClr val="C00000"/>
                </a:solidFill>
              </a:rPr>
              <a:t>Integrality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50903B-00FD-48A4-BE31-7D79EB0217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6" y="2036181"/>
            <a:ext cx="5669015" cy="58948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591A24-4534-4BF0-A5C8-710BE63E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The Space of 2d CFTs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9767D3-6B11-45C1-B33B-A22C22FB690C}"/>
              </a:ext>
            </a:extLst>
          </p:cNvPr>
          <p:cNvGrpSpPr/>
          <p:nvPr/>
        </p:nvGrpSpPr>
        <p:grpSpPr>
          <a:xfrm>
            <a:off x="7326499" y="412131"/>
            <a:ext cx="3325091" cy="646331"/>
            <a:chOff x="7887608" y="618546"/>
            <a:chExt cx="3325091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996EB1-1131-4B90-99F7-F1D672407871}"/>
                </a:ext>
              </a:extLst>
            </p:cNvPr>
            <p:cNvSpPr txBox="1"/>
            <p:nvPr/>
          </p:nvSpPr>
          <p:spPr>
            <a:xfrm>
              <a:off x="7887608" y="618546"/>
              <a:ext cx="3325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pc="20" dirty="0">
                  <a:latin typeface="+mj-lt"/>
                  <a:sym typeface="Wingdings" panose="05000000000000000000" pitchFamily="2" charset="2"/>
                </a:rPr>
                <a:t>Operator dimensions </a:t>
              </a:r>
            </a:p>
            <a:p>
              <a:pPr algn="l"/>
              <a:r>
                <a:rPr lang="en-US" spc="20" dirty="0">
                  <a:latin typeface="+mj-lt"/>
                  <a:sym typeface="Wingdings" panose="05000000000000000000" pitchFamily="2" charset="2"/>
                </a:rPr>
                <a:t>(~ energies                     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3DAE83-8B32-4FB2-AE35-A6BD99F514E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3179" y="980300"/>
              <a:ext cx="972372" cy="204434"/>
            </a:xfrm>
            <a:prstGeom prst="rect">
              <a:avLst/>
            </a:prstGeom>
          </p:spPr>
        </p:pic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361A778-6544-48B5-9917-E94D0B3148D1}"/>
              </a:ext>
            </a:extLst>
          </p:cNvPr>
          <p:cNvSpPr/>
          <p:nvPr/>
        </p:nvSpPr>
        <p:spPr>
          <a:xfrm>
            <a:off x="6825111" y="1141192"/>
            <a:ext cx="658091" cy="762000"/>
          </a:xfrm>
          <a:custGeom>
            <a:avLst/>
            <a:gdLst>
              <a:gd name="connsiteX0" fmla="*/ 0 w 658091"/>
              <a:gd name="connsiteY0" fmla="*/ 762000 h 762000"/>
              <a:gd name="connsiteX1" fmla="*/ 138545 w 658091"/>
              <a:gd name="connsiteY1" fmla="*/ 360218 h 762000"/>
              <a:gd name="connsiteX2" fmla="*/ 658091 w 658091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091" h="762000">
                <a:moveTo>
                  <a:pt x="0" y="762000"/>
                </a:moveTo>
                <a:cubicBezTo>
                  <a:pt x="14431" y="624609"/>
                  <a:pt x="28863" y="487218"/>
                  <a:pt x="138545" y="360218"/>
                </a:cubicBezTo>
                <a:cubicBezTo>
                  <a:pt x="248227" y="233218"/>
                  <a:pt x="453159" y="116609"/>
                  <a:pt x="658091" y="0"/>
                </a:cubicBezTo>
              </a:path>
            </a:pathLst>
          </a:custGeom>
          <a:noFill/>
          <a:ln w="25400">
            <a:solidFill>
              <a:srgbClr val="823DC1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24EF2-AF96-4045-9C27-07BBEB580AFF}"/>
              </a:ext>
            </a:extLst>
          </p:cNvPr>
          <p:cNvSpPr txBox="1"/>
          <p:nvPr/>
        </p:nvSpPr>
        <p:spPr>
          <a:xfrm>
            <a:off x="8339929" y="1290392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pc="20" dirty="0">
                <a:latin typeface="+mj-lt"/>
                <a:sym typeface="Wingdings" panose="05000000000000000000" pitchFamily="2" charset="2"/>
              </a:rPr>
              <a:t>Density of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99063-7721-4EBF-907B-AC9AAEDA051B}"/>
              </a:ext>
            </a:extLst>
          </p:cNvPr>
          <p:cNvSpPr txBox="1"/>
          <p:nvPr/>
        </p:nvSpPr>
        <p:spPr>
          <a:xfrm>
            <a:off x="10098447" y="1587506"/>
            <a:ext cx="222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pc="20" dirty="0">
                <a:latin typeface="+mj-lt"/>
                <a:sym typeface="Wingdings" panose="05000000000000000000" pitchFamily="2" charset="2"/>
              </a:rPr>
              <a:t>Characters </a:t>
            </a:r>
          </a:p>
          <a:p>
            <a:pPr algn="l"/>
            <a:r>
              <a:rPr lang="en-US" spc="20" dirty="0">
                <a:latin typeface="+mj-lt"/>
                <a:sym typeface="Wingdings" panose="05000000000000000000" pitchFamily="2" charset="2"/>
              </a:rPr>
              <a:t>(~ sum over Boltzmann factors)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8600EC-4206-4063-9784-B8B5C9D30940}"/>
              </a:ext>
            </a:extLst>
          </p:cNvPr>
          <p:cNvSpPr/>
          <p:nvPr/>
        </p:nvSpPr>
        <p:spPr>
          <a:xfrm>
            <a:off x="7576958" y="1508344"/>
            <a:ext cx="762971" cy="623447"/>
          </a:xfrm>
          <a:custGeom>
            <a:avLst/>
            <a:gdLst>
              <a:gd name="connsiteX0" fmla="*/ 0 w 658091"/>
              <a:gd name="connsiteY0" fmla="*/ 762000 h 762000"/>
              <a:gd name="connsiteX1" fmla="*/ 138545 w 658091"/>
              <a:gd name="connsiteY1" fmla="*/ 360218 h 762000"/>
              <a:gd name="connsiteX2" fmla="*/ 658091 w 658091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091" h="762000">
                <a:moveTo>
                  <a:pt x="0" y="762000"/>
                </a:moveTo>
                <a:cubicBezTo>
                  <a:pt x="14431" y="624609"/>
                  <a:pt x="28863" y="487218"/>
                  <a:pt x="138545" y="360218"/>
                </a:cubicBezTo>
                <a:cubicBezTo>
                  <a:pt x="248227" y="233218"/>
                  <a:pt x="453159" y="116609"/>
                  <a:pt x="658091" y="0"/>
                </a:cubicBezTo>
              </a:path>
            </a:pathLst>
          </a:custGeom>
          <a:noFill/>
          <a:ln w="25400">
            <a:solidFill>
              <a:srgbClr val="F2750E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72265B1-3BA2-4448-8ADF-676E2FDB3E6A}"/>
              </a:ext>
            </a:extLst>
          </p:cNvPr>
          <p:cNvSpPr/>
          <p:nvPr/>
        </p:nvSpPr>
        <p:spPr>
          <a:xfrm>
            <a:off x="8488752" y="1875483"/>
            <a:ext cx="1588914" cy="330645"/>
          </a:xfrm>
          <a:custGeom>
            <a:avLst/>
            <a:gdLst>
              <a:gd name="connsiteX0" fmla="*/ 0 w 658091"/>
              <a:gd name="connsiteY0" fmla="*/ 762000 h 762000"/>
              <a:gd name="connsiteX1" fmla="*/ 138545 w 658091"/>
              <a:gd name="connsiteY1" fmla="*/ 360218 h 762000"/>
              <a:gd name="connsiteX2" fmla="*/ 658091 w 658091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091" h="762000">
                <a:moveTo>
                  <a:pt x="0" y="762000"/>
                </a:moveTo>
                <a:cubicBezTo>
                  <a:pt x="14431" y="624609"/>
                  <a:pt x="28863" y="487218"/>
                  <a:pt x="138545" y="360218"/>
                </a:cubicBezTo>
                <a:cubicBezTo>
                  <a:pt x="248227" y="233218"/>
                  <a:pt x="453159" y="116609"/>
                  <a:pt x="658091" y="0"/>
                </a:cubicBezTo>
              </a:path>
            </a:pathLst>
          </a:custGeom>
          <a:noFill/>
          <a:ln w="25400">
            <a:solidFill>
              <a:srgbClr val="52CE9C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5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9B0A1-CFEE-4983-9888-0F58179B838E}"/>
              </a:ext>
            </a:extLst>
          </p:cNvPr>
          <p:cNvSpPr txBox="1">
            <a:spLocks/>
          </p:cNvSpPr>
          <p:nvPr/>
        </p:nvSpPr>
        <p:spPr>
          <a:xfrm>
            <a:off x="793229" y="1179912"/>
            <a:ext cx="10871791" cy="605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2d CFT torus partition function may be written as</a:t>
            </a:r>
          </a:p>
          <a:p>
            <a:endParaRPr lang="en-US" dirty="0"/>
          </a:p>
          <a:p>
            <a:r>
              <a:rPr lang="en-US" dirty="0"/>
              <a:t>Known constraints: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>
                <a:solidFill>
                  <a:srgbClr val="00B050"/>
                </a:solidFill>
              </a:rPr>
              <a:t>Modularity  	           Positivity    	                   </a:t>
            </a:r>
            <a:r>
              <a:rPr lang="en-US" i="1">
                <a:solidFill>
                  <a:srgbClr val="F2750E"/>
                </a:solidFill>
              </a:rPr>
              <a:t>Discreteness</a:t>
            </a:r>
            <a:r>
              <a:rPr lang="en-US" i="1">
                <a:solidFill>
                  <a:srgbClr val="FFC000"/>
                </a:solidFill>
              </a:rPr>
              <a:t>	                   </a:t>
            </a:r>
            <a:r>
              <a:rPr lang="en-US" i="1">
                <a:solidFill>
                  <a:srgbClr val="C00000"/>
                </a:solidFill>
              </a:rPr>
              <a:t>Integrality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50903B-00FD-48A4-BE31-7D79EB0217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6" y="2036181"/>
            <a:ext cx="5669015" cy="58948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591A24-4534-4BF0-A5C8-710BE63E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The Space of 2d CFTs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A704D9-BF8E-477B-9AB4-E7625F23BAEA}"/>
              </a:ext>
            </a:extLst>
          </p:cNvPr>
          <p:cNvGrpSpPr/>
          <p:nvPr/>
        </p:nvGrpSpPr>
        <p:grpSpPr>
          <a:xfrm>
            <a:off x="793229" y="3709935"/>
            <a:ext cx="3134535" cy="624459"/>
            <a:chOff x="5753264" y="689694"/>
            <a:chExt cx="5947043" cy="11847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5C26AF-C2C1-4C68-BDAD-5B211626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3264" y="693057"/>
              <a:ext cx="2656444" cy="11814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3B2A1C-01DD-4AC1-AC0C-648ECE4B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3914" y="689694"/>
              <a:ext cx="2596393" cy="11814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9892B46-D57E-4925-8CEF-505D2CB3121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19" y="1213430"/>
              <a:ext cx="381176" cy="13392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4F3957B-FEC2-41AF-9003-3C8593FC0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54" y="4627278"/>
            <a:ext cx="2262649" cy="2720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F55E0C-3335-48DD-BE3D-BB907DB6C3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7" y="5096303"/>
            <a:ext cx="1304305" cy="2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9B0A1-CFEE-4983-9888-0F58179B838E}"/>
              </a:ext>
            </a:extLst>
          </p:cNvPr>
          <p:cNvSpPr txBox="1">
            <a:spLocks/>
          </p:cNvSpPr>
          <p:nvPr/>
        </p:nvSpPr>
        <p:spPr>
          <a:xfrm>
            <a:off x="793229" y="1179912"/>
            <a:ext cx="10871791" cy="605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2d CFT torus partition function may be written as</a:t>
            </a:r>
          </a:p>
          <a:p>
            <a:endParaRPr lang="en-US" dirty="0"/>
          </a:p>
          <a:p>
            <a:r>
              <a:rPr lang="en-US" dirty="0"/>
              <a:t>Known constraints: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Modularity  	           Positivity    	                   </a:t>
            </a:r>
            <a:r>
              <a:rPr lang="en-US" i="1" dirty="0">
                <a:solidFill>
                  <a:srgbClr val="F2750E"/>
                </a:solidFill>
              </a:rPr>
              <a:t>Discreteness</a:t>
            </a:r>
            <a:r>
              <a:rPr lang="en-US" i="1" dirty="0">
                <a:solidFill>
                  <a:srgbClr val="FFC000"/>
                </a:solidFill>
              </a:rPr>
              <a:t>	                   </a:t>
            </a:r>
            <a:r>
              <a:rPr lang="en-US" i="1" dirty="0">
                <a:solidFill>
                  <a:srgbClr val="C00000"/>
                </a:solidFill>
              </a:rPr>
              <a:t>Integrality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50903B-00FD-48A4-BE31-7D79EB0217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6" y="2036181"/>
            <a:ext cx="5669015" cy="58948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591A24-4534-4BF0-A5C8-710BE63E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The Space of 2d CFTs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A704D9-BF8E-477B-9AB4-E7625F23BAEA}"/>
              </a:ext>
            </a:extLst>
          </p:cNvPr>
          <p:cNvGrpSpPr/>
          <p:nvPr/>
        </p:nvGrpSpPr>
        <p:grpSpPr>
          <a:xfrm>
            <a:off x="793229" y="3709935"/>
            <a:ext cx="3134535" cy="624459"/>
            <a:chOff x="5753264" y="689694"/>
            <a:chExt cx="5947043" cy="11847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5C26AF-C2C1-4C68-BDAD-5B211626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3264" y="693057"/>
              <a:ext cx="2656444" cy="11814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3B2A1C-01DD-4AC1-AC0C-648ECE4B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03914" y="689694"/>
              <a:ext cx="2596393" cy="11814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9892B46-D57E-4925-8CEF-505D2CB3121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19" y="1213430"/>
              <a:ext cx="381176" cy="13392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4F3957B-FEC2-41AF-9003-3C8593FC0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54" y="4627278"/>
            <a:ext cx="2262649" cy="272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0BB03E-1507-4164-BCCF-F31D6AA6FB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4627278"/>
            <a:ext cx="1967315" cy="266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A40091-4DBA-471A-BF5E-1B79902196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5047229"/>
            <a:ext cx="1023467" cy="2518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F55E0C-3335-48DD-BE3D-BB907DB6C3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7" y="5096303"/>
            <a:ext cx="1304305" cy="24175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1F802A3-58DF-4476-BDA4-BC930D91A920}"/>
              </a:ext>
            </a:extLst>
          </p:cNvPr>
          <p:cNvSpPr/>
          <p:nvPr/>
        </p:nvSpPr>
        <p:spPr>
          <a:xfrm rot="4696138">
            <a:off x="4552632" y="4043968"/>
            <a:ext cx="791316" cy="92312"/>
          </a:xfrm>
          <a:custGeom>
            <a:avLst/>
            <a:gdLst>
              <a:gd name="connsiteX0" fmla="*/ 0 w 1385454"/>
              <a:gd name="connsiteY0" fmla="*/ 12 h 159339"/>
              <a:gd name="connsiteX1" fmla="*/ 706582 w 1385454"/>
              <a:gd name="connsiteY1" fmla="*/ 159339 h 159339"/>
              <a:gd name="connsiteX2" fmla="*/ 554182 w 1385454"/>
              <a:gd name="connsiteY2" fmla="*/ 12 h 159339"/>
              <a:gd name="connsiteX3" fmla="*/ 1385454 w 1385454"/>
              <a:gd name="connsiteY3" fmla="*/ 152412 h 15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159339">
                <a:moveTo>
                  <a:pt x="0" y="12"/>
                </a:moveTo>
                <a:cubicBezTo>
                  <a:pt x="307109" y="79675"/>
                  <a:pt x="614218" y="159339"/>
                  <a:pt x="706582" y="159339"/>
                </a:cubicBezTo>
                <a:cubicBezTo>
                  <a:pt x="798946" y="159339"/>
                  <a:pt x="441037" y="1166"/>
                  <a:pt x="554182" y="12"/>
                </a:cubicBezTo>
                <a:cubicBezTo>
                  <a:pt x="667327" y="-1142"/>
                  <a:pt x="1026390" y="75635"/>
                  <a:pt x="1385454" y="152412"/>
                </a:cubicBezTo>
              </a:path>
            </a:pathLst>
          </a:custGeom>
          <a:noFill/>
          <a:ln w="22225">
            <a:solidFill>
              <a:srgbClr val="52CE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9B0A1-CFEE-4983-9888-0F58179B838E}"/>
              </a:ext>
            </a:extLst>
          </p:cNvPr>
          <p:cNvSpPr txBox="1">
            <a:spLocks/>
          </p:cNvSpPr>
          <p:nvPr/>
        </p:nvSpPr>
        <p:spPr>
          <a:xfrm>
            <a:off x="793229" y="1179912"/>
            <a:ext cx="10871791" cy="605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2d CFT torus partition function may be written as</a:t>
            </a:r>
          </a:p>
          <a:p>
            <a:endParaRPr lang="en-US" dirty="0"/>
          </a:p>
          <a:p>
            <a:r>
              <a:rPr lang="en-US" dirty="0"/>
              <a:t>Known constraints: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Modularity  	           Positivity    	                   </a:t>
            </a:r>
            <a:r>
              <a:rPr lang="en-US" i="1" dirty="0">
                <a:solidFill>
                  <a:srgbClr val="F2750E"/>
                </a:solidFill>
              </a:rPr>
              <a:t>Discreteness</a:t>
            </a:r>
            <a:r>
              <a:rPr lang="en-US" i="1" dirty="0">
                <a:solidFill>
                  <a:srgbClr val="FFC000"/>
                </a:solidFill>
              </a:rPr>
              <a:t>	                   </a:t>
            </a:r>
            <a:r>
              <a:rPr lang="en-US" i="1" dirty="0">
                <a:solidFill>
                  <a:srgbClr val="C00000"/>
                </a:solidFill>
              </a:rPr>
              <a:t>Integrality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50903B-00FD-48A4-BE31-7D79EB0217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6" y="2036181"/>
            <a:ext cx="5669015" cy="58948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591A24-4534-4BF0-A5C8-710BE63E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The Space of 2d CFTs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A704D9-BF8E-477B-9AB4-E7625F23BAEA}"/>
              </a:ext>
            </a:extLst>
          </p:cNvPr>
          <p:cNvGrpSpPr/>
          <p:nvPr/>
        </p:nvGrpSpPr>
        <p:grpSpPr>
          <a:xfrm>
            <a:off x="793229" y="3709935"/>
            <a:ext cx="3134535" cy="624459"/>
            <a:chOff x="5753264" y="689694"/>
            <a:chExt cx="5947043" cy="11847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5C26AF-C2C1-4C68-BDAD-5B211626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53264" y="693057"/>
              <a:ext cx="2656444" cy="11814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3B2A1C-01DD-4AC1-AC0C-648ECE4B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03914" y="689694"/>
              <a:ext cx="2596393" cy="11814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9892B46-D57E-4925-8CEF-505D2CB3121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19" y="1213430"/>
              <a:ext cx="381176" cy="13392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4F3957B-FEC2-41AF-9003-3C8593FC0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54" y="4627278"/>
            <a:ext cx="2262649" cy="272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0BB03E-1507-4164-BCCF-F31D6AA6FB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4627278"/>
            <a:ext cx="1967315" cy="2663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00964E-7716-4D66-BD76-DFA2D2B0D1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01" y="3969137"/>
            <a:ext cx="3495999" cy="5935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A40091-4DBA-471A-BF5E-1B79902196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5047229"/>
            <a:ext cx="1023467" cy="2518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F55E0C-3335-48DD-BE3D-BB907DB6C3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7" y="5096303"/>
            <a:ext cx="1304305" cy="24175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1F802A3-58DF-4476-BDA4-BC930D91A920}"/>
              </a:ext>
            </a:extLst>
          </p:cNvPr>
          <p:cNvSpPr/>
          <p:nvPr/>
        </p:nvSpPr>
        <p:spPr>
          <a:xfrm rot="4696138">
            <a:off x="4552632" y="4043968"/>
            <a:ext cx="791316" cy="92312"/>
          </a:xfrm>
          <a:custGeom>
            <a:avLst/>
            <a:gdLst>
              <a:gd name="connsiteX0" fmla="*/ 0 w 1385454"/>
              <a:gd name="connsiteY0" fmla="*/ 12 h 159339"/>
              <a:gd name="connsiteX1" fmla="*/ 706582 w 1385454"/>
              <a:gd name="connsiteY1" fmla="*/ 159339 h 159339"/>
              <a:gd name="connsiteX2" fmla="*/ 554182 w 1385454"/>
              <a:gd name="connsiteY2" fmla="*/ 12 h 159339"/>
              <a:gd name="connsiteX3" fmla="*/ 1385454 w 1385454"/>
              <a:gd name="connsiteY3" fmla="*/ 152412 h 15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159339">
                <a:moveTo>
                  <a:pt x="0" y="12"/>
                </a:moveTo>
                <a:cubicBezTo>
                  <a:pt x="307109" y="79675"/>
                  <a:pt x="614218" y="159339"/>
                  <a:pt x="706582" y="159339"/>
                </a:cubicBezTo>
                <a:cubicBezTo>
                  <a:pt x="798946" y="159339"/>
                  <a:pt x="441037" y="1166"/>
                  <a:pt x="554182" y="12"/>
                </a:cubicBezTo>
                <a:cubicBezTo>
                  <a:pt x="667327" y="-1142"/>
                  <a:pt x="1026390" y="75635"/>
                  <a:pt x="1385454" y="152412"/>
                </a:cubicBezTo>
              </a:path>
            </a:pathLst>
          </a:custGeom>
          <a:noFill/>
          <a:ln w="22225">
            <a:solidFill>
              <a:srgbClr val="52CE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08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9B0A1-CFEE-4983-9888-0F58179B838E}"/>
              </a:ext>
            </a:extLst>
          </p:cNvPr>
          <p:cNvSpPr txBox="1">
            <a:spLocks/>
          </p:cNvSpPr>
          <p:nvPr/>
        </p:nvSpPr>
        <p:spPr>
          <a:xfrm>
            <a:off x="793229" y="1179912"/>
            <a:ext cx="10871791" cy="605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2d CFT torus partition function may be written as</a:t>
            </a:r>
          </a:p>
          <a:p>
            <a:endParaRPr lang="en-US" dirty="0"/>
          </a:p>
          <a:p>
            <a:r>
              <a:rPr lang="en-US" dirty="0"/>
              <a:t>Known constraints: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Modularity  	           Positivity    	                   </a:t>
            </a:r>
            <a:r>
              <a:rPr lang="en-US" i="1" dirty="0">
                <a:solidFill>
                  <a:srgbClr val="F2750E"/>
                </a:solidFill>
              </a:rPr>
              <a:t>Discreteness</a:t>
            </a:r>
            <a:r>
              <a:rPr lang="en-US" i="1" dirty="0">
                <a:solidFill>
                  <a:srgbClr val="FFC000"/>
                </a:solidFill>
              </a:rPr>
              <a:t>	                   </a:t>
            </a:r>
            <a:r>
              <a:rPr lang="en-US" i="1" dirty="0">
                <a:solidFill>
                  <a:srgbClr val="C00000"/>
                </a:solidFill>
              </a:rPr>
              <a:t>Integrality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9D1EF-2C2F-4A7E-96C0-0CE2836F0831}"/>
              </a:ext>
            </a:extLst>
          </p:cNvPr>
          <p:cNvGrpSpPr/>
          <p:nvPr/>
        </p:nvGrpSpPr>
        <p:grpSpPr>
          <a:xfrm>
            <a:off x="793229" y="3709935"/>
            <a:ext cx="3134535" cy="624459"/>
            <a:chOff x="5753264" y="689694"/>
            <a:chExt cx="5947043" cy="11847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74ECD6D-56FB-4B6A-9893-ED75C10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53264" y="693057"/>
              <a:ext cx="2656444" cy="11814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1642DD-A65A-4762-A02C-A1855059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03914" y="689694"/>
              <a:ext cx="2596393" cy="11814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1B76A-2FB2-4A99-B16D-3922C0D71439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19" y="1213430"/>
              <a:ext cx="381176" cy="13392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B4A73F0-8033-4560-AE2D-3950C06788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54" y="4627278"/>
            <a:ext cx="2262649" cy="272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50903B-00FD-48A4-BE31-7D79EB0217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6" y="2036181"/>
            <a:ext cx="5669015" cy="589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376892-4753-43D1-AC2E-C7BDFA8959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4627278"/>
            <a:ext cx="1967315" cy="2663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42FBD5-CAE8-40A1-A6CB-8191524811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01" y="3969137"/>
            <a:ext cx="3495999" cy="5935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6527FE-1976-485F-85AA-432D03CD26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28" y="4572574"/>
            <a:ext cx="1087162" cy="2750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213423F-0823-4573-BA85-E6674FB4C9D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5047229"/>
            <a:ext cx="1023467" cy="251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86AA2-7835-417F-98D3-54DAD0A42EB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7" y="5096303"/>
            <a:ext cx="1304305" cy="24175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591A24-4534-4BF0-A5C8-710BE63E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4C2457A-D9EE-4931-A637-C344FE187C1C}"/>
              </a:ext>
            </a:extLst>
          </p:cNvPr>
          <p:cNvSpPr/>
          <p:nvPr/>
        </p:nvSpPr>
        <p:spPr>
          <a:xfrm rot="364702">
            <a:off x="7731426" y="4467741"/>
            <a:ext cx="1385454" cy="159339"/>
          </a:xfrm>
          <a:custGeom>
            <a:avLst/>
            <a:gdLst>
              <a:gd name="connsiteX0" fmla="*/ 0 w 1385454"/>
              <a:gd name="connsiteY0" fmla="*/ 12 h 159339"/>
              <a:gd name="connsiteX1" fmla="*/ 706582 w 1385454"/>
              <a:gd name="connsiteY1" fmla="*/ 159339 h 159339"/>
              <a:gd name="connsiteX2" fmla="*/ 554182 w 1385454"/>
              <a:gd name="connsiteY2" fmla="*/ 12 h 159339"/>
              <a:gd name="connsiteX3" fmla="*/ 1385454 w 1385454"/>
              <a:gd name="connsiteY3" fmla="*/ 152412 h 15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159339">
                <a:moveTo>
                  <a:pt x="0" y="12"/>
                </a:moveTo>
                <a:cubicBezTo>
                  <a:pt x="307109" y="79675"/>
                  <a:pt x="614218" y="159339"/>
                  <a:pt x="706582" y="159339"/>
                </a:cubicBezTo>
                <a:cubicBezTo>
                  <a:pt x="798946" y="159339"/>
                  <a:pt x="441037" y="1166"/>
                  <a:pt x="554182" y="12"/>
                </a:cubicBezTo>
                <a:cubicBezTo>
                  <a:pt x="667327" y="-1142"/>
                  <a:pt x="1026390" y="75635"/>
                  <a:pt x="1385454" y="152412"/>
                </a:cubicBezTo>
              </a:path>
            </a:pathLst>
          </a:custGeom>
          <a:noFill/>
          <a:ln w="22225">
            <a:solidFill>
              <a:srgbClr val="F275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F464F6B-2F87-4269-BA82-BB82336D34D3}"/>
              </a:ext>
            </a:extLst>
          </p:cNvPr>
          <p:cNvSpPr/>
          <p:nvPr/>
        </p:nvSpPr>
        <p:spPr>
          <a:xfrm rot="4696138">
            <a:off x="4552632" y="4043968"/>
            <a:ext cx="791316" cy="92312"/>
          </a:xfrm>
          <a:custGeom>
            <a:avLst/>
            <a:gdLst>
              <a:gd name="connsiteX0" fmla="*/ 0 w 1385454"/>
              <a:gd name="connsiteY0" fmla="*/ 12 h 159339"/>
              <a:gd name="connsiteX1" fmla="*/ 706582 w 1385454"/>
              <a:gd name="connsiteY1" fmla="*/ 159339 h 159339"/>
              <a:gd name="connsiteX2" fmla="*/ 554182 w 1385454"/>
              <a:gd name="connsiteY2" fmla="*/ 12 h 159339"/>
              <a:gd name="connsiteX3" fmla="*/ 1385454 w 1385454"/>
              <a:gd name="connsiteY3" fmla="*/ 152412 h 15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159339">
                <a:moveTo>
                  <a:pt x="0" y="12"/>
                </a:moveTo>
                <a:cubicBezTo>
                  <a:pt x="307109" y="79675"/>
                  <a:pt x="614218" y="159339"/>
                  <a:pt x="706582" y="159339"/>
                </a:cubicBezTo>
                <a:cubicBezTo>
                  <a:pt x="798946" y="159339"/>
                  <a:pt x="441037" y="1166"/>
                  <a:pt x="554182" y="12"/>
                </a:cubicBezTo>
                <a:cubicBezTo>
                  <a:pt x="667327" y="-1142"/>
                  <a:pt x="1026390" y="75635"/>
                  <a:pt x="1385454" y="152412"/>
                </a:cubicBezTo>
              </a:path>
            </a:pathLst>
          </a:custGeom>
          <a:noFill/>
          <a:ln w="22225">
            <a:solidFill>
              <a:srgbClr val="52CE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9B0A1-CFEE-4983-9888-0F58179B838E}"/>
              </a:ext>
            </a:extLst>
          </p:cNvPr>
          <p:cNvSpPr txBox="1">
            <a:spLocks/>
          </p:cNvSpPr>
          <p:nvPr/>
        </p:nvSpPr>
        <p:spPr>
          <a:xfrm>
            <a:off x="793229" y="1179912"/>
            <a:ext cx="10871791" cy="605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2d CFT torus partition function may be written as</a:t>
            </a:r>
          </a:p>
          <a:p>
            <a:endParaRPr lang="en-US" dirty="0"/>
          </a:p>
          <a:p>
            <a:r>
              <a:rPr lang="en-US" dirty="0"/>
              <a:t>Known constraints: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Modularity  	           Positivity    	                   </a:t>
            </a:r>
            <a:r>
              <a:rPr lang="en-US" i="1" dirty="0">
                <a:solidFill>
                  <a:srgbClr val="F2750E"/>
                </a:solidFill>
              </a:rPr>
              <a:t>Discreteness</a:t>
            </a:r>
            <a:r>
              <a:rPr lang="en-US" i="1" dirty="0">
                <a:solidFill>
                  <a:srgbClr val="FFC000"/>
                </a:solidFill>
              </a:rPr>
              <a:t>	                   </a:t>
            </a:r>
            <a:r>
              <a:rPr lang="en-US" i="1" dirty="0">
                <a:solidFill>
                  <a:srgbClr val="C00000"/>
                </a:solidFill>
              </a:rPr>
              <a:t>Integrality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Enforcing Modularity + Positivity = </a:t>
            </a:r>
            <a:r>
              <a:rPr lang="en-US" dirty="0">
                <a:solidFill>
                  <a:srgbClr val="F2750E"/>
                </a:solidFill>
              </a:rPr>
              <a:t>Modular Bootstrap </a:t>
            </a:r>
            <a:r>
              <a:rPr lang="en-US" sz="1700" dirty="0"/>
              <a:t>(more later)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50903B-00FD-48A4-BE31-7D79EB0217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6" y="2036181"/>
            <a:ext cx="5669015" cy="58948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591A24-4534-4BF0-A5C8-710BE63E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The Space of 2d CFTs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5B0BE9-4F94-4817-8158-3C6D6BC609B2}"/>
              </a:ext>
            </a:extLst>
          </p:cNvPr>
          <p:cNvGrpSpPr/>
          <p:nvPr/>
        </p:nvGrpSpPr>
        <p:grpSpPr>
          <a:xfrm>
            <a:off x="793229" y="3709935"/>
            <a:ext cx="3134535" cy="624459"/>
            <a:chOff x="5753264" y="689694"/>
            <a:chExt cx="5947043" cy="11847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2E387E-D4C5-4395-BC00-A1A4A5AA5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53264" y="693057"/>
              <a:ext cx="2656444" cy="11814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56CB64-21BB-4F50-ABA2-CBAFF018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03914" y="689694"/>
              <a:ext cx="2596393" cy="11814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B68EB3-0E09-4380-980E-8CDE87047D33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19" y="1213430"/>
              <a:ext cx="381176" cy="13392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0B47E85-C585-4E14-95DC-C0F540EBBF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54" y="4627278"/>
            <a:ext cx="2262649" cy="272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F10DF6-71DE-4F7C-BAC1-7B435315C5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4627278"/>
            <a:ext cx="1967315" cy="2663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E05ECD-82FE-44EE-84A0-52FC3E0D35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01" y="3969137"/>
            <a:ext cx="3495999" cy="593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B9A28A-6229-4F25-A8A1-86191D09F58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28" y="4572574"/>
            <a:ext cx="1087162" cy="2750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395B81-BAE2-418A-B5EF-6B8C3D7F190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5" y="5047229"/>
            <a:ext cx="1023467" cy="2518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051D07-F279-4CF6-8FB0-A57FDE287EF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7" y="5096303"/>
            <a:ext cx="1304305" cy="241752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CDA2235-480B-46DF-8071-94D99D47EBC8}"/>
              </a:ext>
            </a:extLst>
          </p:cNvPr>
          <p:cNvSpPr/>
          <p:nvPr/>
        </p:nvSpPr>
        <p:spPr>
          <a:xfrm rot="364702">
            <a:off x="7731426" y="4467741"/>
            <a:ext cx="1385454" cy="159339"/>
          </a:xfrm>
          <a:custGeom>
            <a:avLst/>
            <a:gdLst>
              <a:gd name="connsiteX0" fmla="*/ 0 w 1385454"/>
              <a:gd name="connsiteY0" fmla="*/ 12 h 159339"/>
              <a:gd name="connsiteX1" fmla="*/ 706582 w 1385454"/>
              <a:gd name="connsiteY1" fmla="*/ 159339 h 159339"/>
              <a:gd name="connsiteX2" fmla="*/ 554182 w 1385454"/>
              <a:gd name="connsiteY2" fmla="*/ 12 h 159339"/>
              <a:gd name="connsiteX3" fmla="*/ 1385454 w 1385454"/>
              <a:gd name="connsiteY3" fmla="*/ 152412 h 15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159339">
                <a:moveTo>
                  <a:pt x="0" y="12"/>
                </a:moveTo>
                <a:cubicBezTo>
                  <a:pt x="307109" y="79675"/>
                  <a:pt x="614218" y="159339"/>
                  <a:pt x="706582" y="159339"/>
                </a:cubicBezTo>
                <a:cubicBezTo>
                  <a:pt x="798946" y="159339"/>
                  <a:pt x="441037" y="1166"/>
                  <a:pt x="554182" y="12"/>
                </a:cubicBezTo>
                <a:cubicBezTo>
                  <a:pt x="667327" y="-1142"/>
                  <a:pt x="1026390" y="75635"/>
                  <a:pt x="1385454" y="152412"/>
                </a:cubicBezTo>
              </a:path>
            </a:pathLst>
          </a:custGeom>
          <a:noFill/>
          <a:ln w="22225">
            <a:solidFill>
              <a:srgbClr val="F275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0021273-48A3-41AF-911D-B1CB76BB3BA3}"/>
              </a:ext>
            </a:extLst>
          </p:cNvPr>
          <p:cNvSpPr/>
          <p:nvPr/>
        </p:nvSpPr>
        <p:spPr>
          <a:xfrm rot="4696138">
            <a:off x="4552632" y="4043968"/>
            <a:ext cx="791316" cy="92312"/>
          </a:xfrm>
          <a:custGeom>
            <a:avLst/>
            <a:gdLst>
              <a:gd name="connsiteX0" fmla="*/ 0 w 1385454"/>
              <a:gd name="connsiteY0" fmla="*/ 12 h 159339"/>
              <a:gd name="connsiteX1" fmla="*/ 706582 w 1385454"/>
              <a:gd name="connsiteY1" fmla="*/ 159339 h 159339"/>
              <a:gd name="connsiteX2" fmla="*/ 554182 w 1385454"/>
              <a:gd name="connsiteY2" fmla="*/ 12 h 159339"/>
              <a:gd name="connsiteX3" fmla="*/ 1385454 w 1385454"/>
              <a:gd name="connsiteY3" fmla="*/ 152412 h 15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159339">
                <a:moveTo>
                  <a:pt x="0" y="12"/>
                </a:moveTo>
                <a:cubicBezTo>
                  <a:pt x="307109" y="79675"/>
                  <a:pt x="614218" y="159339"/>
                  <a:pt x="706582" y="159339"/>
                </a:cubicBezTo>
                <a:cubicBezTo>
                  <a:pt x="798946" y="159339"/>
                  <a:pt x="441037" y="1166"/>
                  <a:pt x="554182" y="12"/>
                </a:cubicBezTo>
                <a:cubicBezTo>
                  <a:pt x="667327" y="-1142"/>
                  <a:pt x="1026390" y="75635"/>
                  <a:pt x="1385454" y="152412"/>
                </a:cubicBezTo>
              </a:path>
            </a:pathLst>
          </a:custGeom>
          <a:noFill/>
          <a:ln w="22225">
            <a:solidFill>
              <a:srgbClr val="52CE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6AACC14-05B7-48F9-9EC4-122C2B701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57" y="1210242"/>
            <a:ext cx="6916919" cy="44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5978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r>
              <a:rPr lang="en-US" b="1" dirty="0"/>
              <a:t>Modular invariance </a:t>
            </a:r>
            <a:r>
              <a:rPr lang="en-US" dirty="0"/>
              <a:t>in turn connects this to </a:t>
            </a:r>
            <a:r>
              <a:rPr lang="en-US" b="1" dirty="0"/>
              <a:t>number-theoretic properties </a:t>
            </a:r>
            <a:r>
              <a:rPr lang="en-US" dirty="0"/>
              <a:t>of the CFT data: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1716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r>
              <a:rPr lang="en-US" b="1" dirty="0"/>
              <a:t>Modular invariance </a:t>
            </a:r>
            <a:r>
              <a:rPr lang="en-US" dirty="0"/>
              <a:t>in turn connects this to </a:t>
            </a:r>
            <a:r>
              <a:rPr lang="en-US" b="1" dirty="0"/>
              <a:t>number-theoretic properties </a:t>
            </a:r>
            <a:r>
              <a:rPr lang="en-US" dirty="0"/>
              <a:t>of the CFT data: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FF234-D6B3-445C-962C-DB2587D7129E}"/>
              </a:ext>
            </a:extLst>
          </p:cNvPr>
          <p:cNvSpPr txBox="1"/>
          <p:nvPr/>
        </p:nvSpPr>
        <p:spPr>
          <a:xfrm>
            <a:off x="838200" y="2360344"/>
            <a:ext cx="137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100" b="1" spc="20" baseline="-2500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Primaries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75B42-1ED0-4062-A421-5583ED11656A}"/>
              </a:ext>
            </a:extLst>
          </p:cNvPr>
          <p:cNvSpPr txBox="1"/>
          <p:nvPr/>
        </p:nvSpPr>
        <p:spPr>
          <a:xfrm>
            <a:off x="4149439" y="2409236"/>
            <a:ext cx="363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52CE9C"/>
                </a:solidFill>
                <a:latin typeface="+mj-lt"/>
                <a:sym typeface="Wingdings" panose="05000000000000000000" pitchFamily="2" charset="2"/>
              </a:rPr>
              <a:t>Partition function/Modularity</a:t>
            </a:r>
            <a:endParaRPr lang="en-US" sz="2000" b="1" spc="20" baseline="-25000" dirty="0">
              <a:solidFill>
                <a:srgbClr val="52CE9C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594CF-2F93-4073-82DF-BAA96FFED72F}"/>
              </a:ext>
            </a:extLst>
          </p:cNvPr>
          <p:cNvSpPr txBox="1"/>
          <p:nvPr/>
        </p:nvSpPr>
        <p:spPr>
          <a:xfrm>
            <a:off x="9230589" y="2404443"/>
            <a:ext cx="277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CFT data/Number theory</a:t>
            </a:r>
            <a:endParaRPr lang="en-US" sz="2000" b="1" spc="20" baseline="-25000" dirty="0">
              <a:solidFill>
                <a:srgbClr val="823DC1"/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BDD8-635E-46F9-AE52-86C16E516D71}"/>
              </a:ext>
            </a:extLst>
          </p:cNvPr>
          <p:cNvCxnSpPr/>
          <p:nvPr/>
        </p:nvCxnSpPr>
        <p:spPr>
          <a:xfrm flipH="1">
            <a:off x="2384304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C02904-05D8-4878-AFDD-5FC9F2B60DBF}"/>
              </a:ext>
            </a:extLst>
          </p:cNvPr>
          <p:cNvCxnSpPr/>
          <p:nvPr/>
        </p:nvCxnSpPr>
        <p:spPr>
          <a:xfrm flipH="1">
            <a:off x="9078099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CDA330-9027-42CD-9C16-553BA87A1920}"/>
              </a:ext>
            </a:extLst>
          </p:cNvPr>
          <p:cNvCxnSpPr>
            <a:cxnSpLocks/>
          </p:cNvCxnSpPr>
          <p:nvPr/>
        </p:nvCxnSpPr>
        <p:spPr>
          <a:xfrm>
            <a:off x="670624" y="2960003"/>
            <a:ext cx="11346501" cy="44454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8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r>
              <a:rPr lang="en-US" b="1" dirty="0"/>
              <a:t>Modular invariance </a:t>
            </a:r>
            <a:r>
              <a:rPr lang="en-US" dirty="0"/>
              <a:t>in turn connects this to </a:t>
            </a:r>
            <a:r>
              <a:rPr lang="en-US" b="1" dirty="0"/>
              <a:t>number-theoretic properties </a:t>
            </a:r>
            <a:r>
              <a:rPr lang="en-US" dirty="0"/>
              <a:t>of the CFT data: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0C9DF-3EBC-42D2-AAB8-67AB3D104B99}"/>
              </a:ext>
            </a:extLst>
          </p:cNvPr>
          <p:cNvSpPr txBox="1"/>
          <p:nvPr/>
        </p:nvSpPr>
        <p:spPr>
          <a:xfrm>
            <a:off x="838200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FCA18-00A8-4904-8CE0-1BA8F897FD01}"/>
              </a:ext>
            </a:extLst>
          </p:cNvPr>
          <p:cNvSpPr txBox="1"/>
          <p:nvPr/>
        </p:nvSpPr>
        <p:spPr>
          <a:xfrm>
            <a:off x="838200" y="4508214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Finite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FF234-D6B3-445C-962C-DB2587D7129E}"/>
              </a:ext>
            </a:extLst>
          </p:cNvPr>
          <p:cNvSpPr txBox="1"/>
          <p:nvPr/>
        </p:nvSpPr>
        <p:spPr>
          <a:xfrm>
            <a:off x="838200" y="2360344"/>
            <a:ext cx="137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100" b="1" spc="20" baseline="-2500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Primaries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75B42-1ED0-4062-A421-5583ED11656A}"/>
              </a:ext>
            </a:extLst>
          </p:cNvPr>
          <p:cNvSpPr txBox="1"/>
          <p:nvPr/>
        </p:nvSpPr>
        <p:spPr>
          <a:xfrm>
            <a:off x="4149439" y="2409236"/>
            <a:ext cx="363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52CE9C"/>
                </a:solidFill>
                <a:latin typeface="+mj-lt"/>
                <a:sym typeface="Wingdings" panose="05000000000000000000" pitchFamily="2" charset="2"/>
              </a:rPr>
              <a:t>Partition function/Modularity</a:t>
            </a:r>
            <a:endParaRPr lang="en-US" sz="2000" b="1" spc="20" baseline="-25000" dirty="0">
              <a:solidFill>
                <a:srgbClr val="52CE9C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594CF-2F93-4073-82DF-BAA96FFED72F}"/>
              </a:ext>
            </a:extLst>
          </p:cNvPr>
          <p:cNvSpPr txBox="1"/>
          <p:nvPr/>
        </p:nvSpPr>
        <p:spPr>
          <a:xfrm>
            <a:off x="9230589" y="2404443"/>
            <a:ext cx="277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CFT data/Number theory</a:t>
            </a:r>
            <a:endParaRPr lang="en-US" sz="2000" b="1" spc="20" baseline="-25000" dirty="0">
              <a:solidFill>
                <a:srgbClr val="823DC1"/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BDD8-635E-46F9-AE52-86C16E516D71}"/>
              </a:ext>
            </a:extLst>
          </p:cNvPr>
          <p:cNvCxnSpPr/>
          <p:nvPr/>
        </p:nvCxnSpPr>
        <p:spPr>
          <a:xfrm flipH="1">
            <a:off x="2384304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C02904-05D8-4878-AFDD-5FC9F2B60DBF}"/>
              </a:ext>
            </a:extLst>
          </p:cNvPr>
          <p:cNvCxnSpPr/>
          <p:nvPr/>
        </p:nvCxnSpPr>
        <p:spPr>
          <a:xfrm flipH="1">
            <a:off x="9078099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759665-2A6A-4408-935E-CA4E59CA5CCF}"/>
              </a:ext>
            </a:extLst>
          </p:cNvPr>
          <p:cNvCxnSpPr>
            <a:cxnSpLocks/>
          </p:cNvCxnSpPr>
          <p:nvPr/>
        </p:nvCxnSpPr>
        <p:spPr>
          <a:xfrm>
            <a:off x="670624" y="2960003"/>
            <a:ext cx="11346501" cy="44454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981171-FFED-42EA-B61D-052AC2F5A2B8}"/>
              </a:ext>
            </a:extLst>
          </p:cNvPr>
          <p:cNvSpPr txBox="1"/>
          <p:nvPr/>
        </p:nvSpPr>
        <p:spPr>
          <a:xfrm>
            <a:off x="838200" y="5853629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Infinite</a:t>
            </a:r>
          </a:p>
        </p:txBody>
      </p:sp>
    </p:spTree>
    <p:extLst>
      <p:ext uri="{BB962C8B-B14F-4D97-AF65-F5344CB8AC3E}">
        <p14:creationId xmlns:p14="http://schemas.microsoft.com/office/powerpoint/2010/main" val="1805095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r>
              <a:rPr lang="en-US" b="1" dirty="0"/>
              <a:t>Modular invariance </a:t>
            </a:r>
            <a:r>
              <a:rPr lang="en-US" dirty="0"/>
              <a:t>in turn connects this to </a:t>
            </a:r>
            <a:r>
              <a:rPr lang="en-US" b="1" dirty="0"/>
              <a:t>number-theoretic properties </a:t>
            </a:r>
            <a:r>
              <a:rPr lang="en-US" dirty="0"/>
              <a:t>of the CFT data: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9D480-A556-477A-8A0F-CBA5F09902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41" y="3305455"/>
            <a:ext cx="1630218" cy="256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44EAE-7A80-4B18-9C15-E3A8407A24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06" y="3296831"/>
            <a:ext cx="2663619" cy="27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758AC5-1FA3-424D-A264-72D24919F4B5}"/>
              </a:ext>
            </a:extLst>
          </p:cNvPr>
          <p:cNvSpPr txBox="1"/>
          <p:nvPr/>
        </p:nvSpPr>
        <p:spPr>
          <a:xfrm>
            <a:off x="3034148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Chiral CFTs: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0C9DF-3EBC-42D2-AAB8-67AB3D104B99}"/>
              </a:ext>
            </a:extLst>
          </p:cNvPr>
          <p:cNvSpPr txBox="1"/>
          <p:nvPr/>
        </p:nvSpPr>
        <p:spPr>
          <a:xfrm>
            <a:off x="838200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FCA18-00A8-4904-8CE0-1BA8F897FD01}"/>
              </a:ext>
            </a:extLst>
          </p:cNvPr>
          <p:cNvSpPr txBox="1"/>
          <p:nvPr/>
        </p:nvSpPr>
        <p:spPr>
          <a:xfrm>
            <a:off x="838200" y="4508214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Finite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FF234-D6B3-445C-962C-DB2587D7129E}"/>
              </a:ext>
            </a:extLst>
          </p:cNvPr>
          <p:cNvSpPr txBox="1"/>
          <p:nvPr/>
        </p:nvSpPr>
        <p:spPr>
          <a:xfrm>
            <a:off x="838200" y="2360344"/>
            <a:ext cx="137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100" b="1" spc="20" baseline="-2500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Primaries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75B42-1ED0-4062-A421-5583ED11656A}"/>
              </a:ext>
            </a:extLst>
          </p:cNvPr>
          <p:cNvSpPr txBox="1"/>
          <p:nvPr/>
        </p:nvSpPr>
        <p:spPr>
          <a:xfrm>
            <a:off x="4149439" y="2409236"/>
            <a:ext cx="363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52CE9C"/>
                </a:solidFill>
                <a:latin typeface="+mj-lt"/>
                <a:sym typeface="Wingdings" panose="05000000000000000000" pitchFamily="2" charset="2"/>
              </a:rPr>
              <a:t>Partition function/Modularity</a:t>
            </a:r>
            <a:endParaRPr lang="en-US" sz="2000" b="1" spc="20" baseline="-25000" dirty="0">
              <a:solidFill>
                <a:srgbClr val="52CE9C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594CF-2F93-4073-82DF-BAA96FFED72F}"/>
              </a:ext>
            </a:extLst>
          </p:cNvPr>
          <p:cNvSpPr txBox="1"/>
          <p:nvPr/>
        </p:nvSpPr>
        <p:spPr>
          <a:xfrm>
            <a:off x="9230589" y="2404443"/>
            <a:ext cx="277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CFT data/Number theory</a:t>
            </a:r>
            <a:endParaRPr lang="en-US" sz="2000" b="1" spc="20" baseline="-25000" dirty="0">
              <a:solidFill>
                <a:srgbClr val="823DC1"/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BDD8-635E-46F9-AE52-86C16E516D71}"/>
              </a:ext>
            </a:extLst>
          </p:cNvPr>
          <p:cNvCxnSpPr/>
          <p:nvPr/>
        </p:nvCxnSpPr>
        <p:spPr>
          <a:xfrm flipH="1">
            <a:off x="2384304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C02904-05D8-4878-AFDD-5FC9F2B60DBF}"/>
              </a:ext>
            </a:extLst>
          </p:cNvPr>
          <p:cNvCxnSpPr/>
          <p:nvPr/>
        </p:nvCxnSpPr>
        <p:spPr>
          <a:xfrm flipH="1">
            <a:off x="9078099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759665-2A6A-4408-935E-CA4E59CA5CCF}"/>
              </a:ext>
            </a:extLst>
          </p:cNvPr>
          <p:cNvCxnSpPr>
            <a:cxnSpLocks/>
          </p:cNvCxnSpPr>
          <p:nvPr/>
        </p:nvCxnSpPr>
        <p:spPr>
          <a:xfrm>
            <a:off x="670624" y="2960003"/>
            <a:ext cx="11346501" cy="44454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6154C2-4D01-4624-AE15-5E9592E3C3B3}"/>
              </a:ext>
            </a:extLst>
          </p:cNvPr>
          <p:cNvSpPr txBox="1"/>
          <p:nvPr/>
        </p:nvSpPr>
        <p:spPr>
          <a:xfrm>
            <a:off x="3061860" y="3803605"/>
            <a:ext cx="312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Meromorphic</a:t>
            </a:r>
            <a:r>
              <a:rPr lang="en-US" i="1" spc="20" dirty="0">
                <a:latin typeface="+mj-lt"/>
                <a:sym typeface="Wingdings" panose="05000000000000000000" pitchFamily="2" charset="2"/>
              </a:rPr>
              <a:t> modular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712DB3-E5A2-4CCB-A737-D4836237022A}"/>
              </a:ext>
            </a:extLst>
          </p:cNvPr>
          <p:cNvSpPr txBox="1"/>
          <p:nvPr/>
        </p:nvSpPr>
        <p:spPr>
          <a:xfrm>
            <a:off x="9234010" y="3812497"/>
            <a:ext cx="25585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Every operator is a current</a:t>
            </a:r>
            <a:endParaRPr lang="en-US" i="1" spc="2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981171-FFED-42EA-B61D-052AC2F5A2B8}"/>
              </a:ext>
            </a:extLst>
          </p:cNvPr>
          <p:cNvSpPr txBox="1"/>
          <p:nvPr/>
        </p:nvSpPr>
        <p:spPr>
          <a:xfrm>
            <a:off x="838200" y="5853629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Infinite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B09EE-3AD9-4F59-9423-025407130B8F}"/>
              </a:ext>
            </a:extLst>
          </p:cNvPr>
          <p:cNvSpPr txBox="1"/>
          <p:nvPr/>
        </p:nvSpPr>
        <p:spPr>
          <a:xfrm>
            <a:off x="7061604" y="4121266"/>
            <a:ext cx="20649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Number of </a:t>
            </a:r>
          </a:p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degrees of freedom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2998DC3-C86F-4131-8444-2D5FCEB09AD2}"/>
              </a:ext>
            </a:extLst>
          </p:cNvPr>
          <p:cNvSpPr/>
          <p:nvPr/>
        </p:nvSpPr>
        <p:spPr>
          <a:xfrm flipH="1" flipV="1">
            <a:off x="8311768" y="3561807"/>
            <a:ext cx="998372" cy="662804"/>
          </a:xfrm>
          <a:custGeom>
            <a:avLst/>
            <a:gdLst>
              <a:gd name="connsiteX0" fmla="*/ 1357746 w 1357746"/>
              <a:gd name="connsiteY0" fmla="*/ 80724 h 593342"/>
              <a:gd name="connsiteX1" fmla="*/ 1046019 w 1357746"/>
              <a:gd name="connsiteY1" fmla="*/ 309324 h 593342"/>
              <a:gd name="connsiteX2" fmla="*/ 1011382 w 1357746"/>
              <a:gd name="connsiteY2" fmla="*/ 4524 h 593342"/>
              <a:gd name="connsiteX3" fmla="*/ 0 w 1357746"/>
              <a:gd name="connsiteY3" fmla="*/ 593342 h 59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746" h="593342">
                <a:moveTo>
                  <a:pt x="1357746" y="80724"/>
                </a:moveTo>
                <a:cubicBezTo>
                  <a:pt x="1230746" y="201374"/>
                  <a:pt x="1103746" y="322024"/>
                  <a:pt x="1046019" y="309324"/>
                </a:cubicBezTo>
                <a:cubicBezTo>
                  <a:pt x="988292" y="296624"/>
                  <a:pt x="1185719" y="-42812"/>
                  <a:pt x="1011382" y="4524"/>
                </a:cubicBezTo>
                <a:cubicBezTo>
                  <a:pt x="837045" y="51860"/>
                  <a:pt x="418522" y="322601"/>
                  <a:pt x="0" y="593342"/>
                </a:cubicBezTo>
              </a:path>
            </a:pathLst>
          </a:custGeom>
          <a:noFill/>
          <a:ln w="12700">
            <a:solidFill>
              <a:srgbClr val="F275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1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r>
              <a:rPr lang="en-US" b="1" dirty="0"/>
              <a:t>Modular invariance </a:t>
            </a:r>
            <a:r>
              <a:rPr lang="en-US" dirty="0"/>
              <a:t>in turn connects this to </a:t>
            </a:r>
            <a:r>
              <a:rPr lang="en-US" b="1" dirty="0"/>
              <a:t>number-theoretic properties </a:t>
            </a:r>
            <a:r>
              <a:rPr lang="en-US" dirty="0"/>
              <a:t>of the CFT data: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9D480-A556-477A-8A0F-CBA5F09902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41" y="3305455"/>
            <a:ext cx="1630218" cy="256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584846-37E5-4EB0-9491-F2A325F0F6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8" y="4364192"/>
            <a:ext cx="2990780" cy="7035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DCB4F1-D524-410A-A421-7C55C87F93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80" y="4570976"/>
            <a:ext cx="1459200" cy="26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44EAE-7A80-4B18-9C15-E3A8407A24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06" y="3296831"/>
            <a:ext cx="2663619" cy="27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758AC5-1FA3-424D-A264-72D24919F4B5}"/>
              </a:ext>
            </a:extLst>
          </p:cNvPr>
          <p:cNvSpPr txBox="1"/>
          <p:nvPr/>
        </p:nvSpPr>
        <p:spPr>
          <a:xfrm>
            <a:off x="3034148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Chiral CFTs: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7B8277-6434-4494-A355-2812B665D8B2}"/>
              </a:ext>
            </a:extLst>
          </p:cNvPr>
          <p:cNvSpPr txBox="1"/>
          <p:nvPr/>
        </p:nvSpPr>
        <p:spPr>
          <a:xfrm>
            <a:off x="3027221" y="4508214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Rational CFTs: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0C9DF-3EBC-42D2-AAB8-67AB3D104B99}"/>
              </a:ext>
            </a:extLst>
          </p:cNvPr>
          <p:cNvSpPr txBox="1"/>
          <p:nvPr/>
        </p:nvSpPr>
        <p:spPr>
          <a:xfrm>
            <a:off x="838200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FCA18-00A8-4904-8CE0-1BA8F897FD01}"/>
              </a:ext>
            </a:extLst>
          </p:cNvPr>
          <p:cNvSpPr txBox="1"/>
          <p:nvPr/>
        </p:nvSpPr>
        <p:spPr>
          <a:xfrm>
            <a:off x="838200" y="4508214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Finite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FF234-D6B3-445C-962C-DB2587D7129E}"/>
              </a:ext>
            </a:extLst>
          </p:cNvPr>
          <p:cNvSpPr txBox="1"/>
          <p:nvPr/>
        </p:nvSpPr>
        <p:spPr>
          <a:xfrm>
            <a:off x="838200" y="2360344"/>
            <a:ext cx="137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100" b="1" spc="20" baseline="-2500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Primaries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75B42-1ED0-4062-A421-5583ED11656A}"/>
              </a:ext>
            </a:extLst>
          </p:cNvPr>
          <p:cNvSpPr txBox="1"/>
          <p:nvPr/>
        </p:nvSpPr>
        <p:spPr>
          <a:xfrm>
            <a:off x="4149439" y="2409236"/>
            <a:ext cx="363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52CE9C"/>
                </a:solidFill>
                <a:latin typeface="+mj-lt"/>
                <a:sym typeface="Wingdings" panose="05000000000000000000" pitchFamily="2" charset="2"/>
              </a:rPr>
              <a:t>Partition function/Modularity</a:t>
            </a:r>
            <a:endParaRPr lang="en-US" sz="2000" b="1" spc="20" baseline="-25000" dirty="0">
              <a:solidFill>
                <a:srgbClr val="52CE9C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594CF-2F93-4073-82DF-BAA96FFED72F}"/>
              </a:ext>
            </a:extLst>
          </p:cNvPr>
          <p:cNvSpPr txBox="1"/>
          <p:nvPr/>
        </p:nvSpPr>
        <p:spPr>
          <a:xfrm>
            <a:off x="9230589" y="2404443"/>
            <a:ext cx="277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CFT data/Number theory</a:t>
            </a:r>
            <a:endParaRPr lang="en-US" sz="2000" b="1" spc="20" baseline="-25000" dirty="0">
              <a:solidFill>
                <a:srgbClr val="823DC1"/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BDD8-635E-46F9-AE52-86C16E516D71}"/>
              </a:ext>
            </a:extLst>
          </p:cNvPr>
          <p:cNvCxnSpPr/>
          <p:nvPr/>
        </p:nvCxnSpPr>
        <p:spPr>
          <a:xfrm flipH="1">
            <a:off x="2384304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C02904-05D8-4878-AFDD-5FC9F2B60DBF}"/>
              </a:ext>
            </a:extLst>
          </p:cNvPr>
          <p:cNvCxnSpPr/>
          <p:nvPr/>
        </p:nvCxnSpPr>
        <p:spPr>
          <a:xfrm flipH="1">
            <a:off x="9078099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759665-2A6A-4408-935E-CA4E59CA5CCF}"/>
              </a:ext>
            </a:extLst>
          </p:cNvPr>
          <p:cNvCxnSpPr>
            <a:cxnSpLocks/>
          </p:cNvCxnSpPr>
          <p:nvPr/>
        </p:nvCxnSpPr>
        <p:spPr>
          <a:xfrm>
            <a:off x="670624" y="2960003"/>
            <a:ext cx="11346501" cy="44454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6154C2-4D01-4624-AE15-5E9592E3C3B3}"/>
              </a:ext>
            </a:extLst>
          </p:cNvPr>
          <p:cNvSpPr txBox="1"/>
          <p:nvPr/>
        </p:nvSpPr>
        <p:spPr>
          <a:xfrm>
            <a:off x="3061860" y="3803605"/>
            <a:ext cx="312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Meromorphic</a:t>
            </a:r>
            <a:r>
              <a:rPr lang="en-US" i="1" spc="20" dirty="0">
                <a:latin typeface="+mj-lt"/>
                <a:sym typeface="Wingdings" panose="05000000000000000000" pitchFamily="2" charset="2"/>
              </a:rPr>
              <a:t> modular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712DB3-E5A2-4CCB-A737-D4836237022A}"/>
              </a:ext>
            </a:extLst>
          </p:cNvPr>
          <p:cNvSpPr txBox="1"/>
          <p:nvPr/>
        </p:nvSpPr>
        <p:spPr>
          <a:xfrm>
            <a:off x="9234010" y="3812497"/>
            <a:ext cx="25585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Every operator is a current</a:t>
            </a:r>
            <a:endParaRPr lang="en-US" i="1" spc="2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74ED09-459D-40E7-B0F7-B967C404D0F3}"/>
              </a:ext>
            </a:extLst>
          </p:cNvPr>
          <p:cNvSpPr txBox="1"/>
          <p:nvPr/>
        </p:nvSpPr>
        <p:spPr>
          <a:xfrm>
            <a:off x="3067780" y="5213333"/>
            <a:ext cx="462363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Gluing of vector-valued modular functions (</a:t>
            </a:r>
            <a:r>
              <a:rPr lang="en-US" sz="1700" i="1" spc="20" dirty="0" err="1">
                <a:latin typeface="+mj-lt"/>
                <a:sym typeface="Wingdings" panose="05000000000000000000" pitchFamily="2" charset="2"/>
              </a:rPr>
              <a:t>vvmf</a:t>
            </a:r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)</a:t>
            </a:r>
            <a:endParaRPr lang="en-US" i="1" spc="2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34F742-7C50-4A53-9CC3-5FB0B02CD9BD}"/>
              </a:ext>
            </a:extLst>
          </p:cNvPr>
          <p:cNvSpPr txBox="1"/>
          <p:nvPr/>
        </p:nvSpPr>
        <p:spPr>
          <a:xfrm>
            <a:off x="9281377" y="5198560"/>
            <a:ext cx="270740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c upper-bounded by N</a:t>
            </a:r>
            <a:r>
              <a:rPr lang="en-US" sz="1700" i="1" spc="20" baseline="-25000" dirty="0">
                <a:latin typeface="+mj-lt"/>
                <a:sym typeface="Wingdings" panose="05000000000000000000" pitchFamily="2" charset="2"/>
              </a:rPr>
              <a:t>currents</a:t>
            </a:r>
            <a:endParaRPr lang="en-US" i="1" spc="20" baseline="-250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7B158-C35A-4C0F-A902-D32B3BF4D33C}"/>
              </a:ext>
            </a:extLst>
          </p:cNvPr>
          <p:cNvSpPr txBox="1"/>
          <p:nvPr/>
        </p:nvSpPr>
        <p:spPr>
          <a:xfrm>
            <a:off x="838200" y="5853629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Infinite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AD53C1-79E0-43A5-BA58-E3CD1EB367AE}"/>
              </a:ext>
            </a:extLst>
          </p:cNvPr>
          <p:cNvSpPr txBox="1"/>
          <p:nvPr/>
        </p:nvSpPr>
        <p:spPr>
          <a:xfrm>
            <a:off x="10645140" y="6321351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[Moore,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Seiberg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06309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ACC8-3EC1-45C0-A55E-BB57DFD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2d CFTs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637C-277F-4BBF-BA20-8DC2D9C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10515600" cy="5179387"/>
          </a:xfrm>
        </p:spPr>
        <p:txBody>
          <a:bodyPr>
            <a:normAutofit/>
          </a:bodyPr>
          <a:lstStyle/>
          <a:p>
            <a:r>
              <a:rPr lang="en-US" dirty="0"/>
              <a:t>A natural way to stratify the space of 2d CFTs: how many “independent” operators (primaries)?</a:t>
            </a:r>
          </a:p>
          <a:p>
            <a:r>
              <a:rPr lang="en-US" b="1" dirty="0"/>
              <a:t>Modular invariance </a:t>
            </a:r>
            <a:r>
              <a:rPr lang="en-US" dirty="0"/>
              <a:t>in turn connects this to </a:t>
            </a:r>
            <a:r>
              <a:rPr lang="en-US" b="1" dirty="0"/>
              <a:t>number-theoretic properties </a:t>
            </a:r>
            <a:r>
              <a:rPr lang="en-US" dirty="0"/>
              <a:t>of the CFT data: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9D480-A556-477A-8A0F-CBA5F09902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41" y="3305455"/>
            <a:ext cx="1630218" cy="256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584846-37E5-4EB0-9491-F2A325F0F6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8" y="4364192"/>
            <a:ext cx="2990780" cy="703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7412C-9E84-40A0-A507-BAB26E4CDD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8" y="5778368"/>
            <a:ext cx="3632077" cy="5660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DCB4F1-D524-410A-A421-7C55C87F93A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80" y="4570976"/>
            <a:ext cx="1459200" cy="26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44EAE-7A80-4B18-9C15-E3A8407A24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06" y="3296831"/>
            <a:ext cx="2663619" cy="273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A9DAC19-3846-4F85-8E34-B01A5CF373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87" y="5928197"/>
            <a:ext cx="968457" cy="266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758AC5-1FA3-424D-A264-72D24919F4B5}"/>
              </a:ext>
            </a:extLst>
          </p:cNvPr>
          <p:cNvSpPr txBox="1"/>
          <p:nvPr/>
        </p:nvSpPr>
        <p:spPr>
          <a:xfrm>
            <a:off x="3034148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Chiral CFTs: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7B8277-6434-4494-A355-2812B665D8B2}"/>
              </a:ext>
            </a:extLst>
          </p:cNvPr>
          <p:cNvSpPr txBox="1"/>
          <p:nvPr/>
        </p:nvSpPr>
        <p:spPr>
          <a:xfrm>
            <a:off x="3027221" y="4508214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Rational CFTs: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472FF-A782-4DDF-A685-5EA8865F5A06}"/>
              </a:ext>
            </a:extLst>
          </p:cNvPr>
          <p:cNvSpPr txBox="1"/>
          <p:nvPr/>
        </p:nvSpPr>
        <p:spPr>
          <a:xfrm>
            <a:off x="3027221" y="5853629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Generic CFTs: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0C9DF-3EBC-42D2-AAB8-67AB3D104B99}"/>
              </a:ext>
            </a:extLst>
          </p:cNvPr>
          <p:cNvSpPr txBox="1"/>
          <p:nvPr/>
        </p:nvSpPr>
        <p:spPr>
          <a:xfrm>
            <a:off x="838200" y="3189570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FCA18-00A8-4904-8CE0-1BA8F897FD01}"/>
              </a:ext>
            </a:extLst>
          </p:cNvPr>
          <p:cNvSpPr txBox="1"/>
          <p:nvPr/>
        </p:nvSpPr>
        <p:spPr>
          <a:xfrm>
            <a:off x="838200" y="4508214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Finite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639416-50F7-4EDB-A0CA-E1899B1ED2AB}"/>
              </a:ext>
            </a:extLst>
          </p:cNvPr>
          <p:cNvSpPr txBox="1"/>
          <p:nvPr/>
        </p:nvSpPr>
        <p:spPr>
          <a:xfrm>
            <a:off x="838200" y="5853629"/>
            <a:ext cx="257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latin typeface="+mj-lt"/>
                <a:sym typeface="Wingdings" panose="05000000000000000000" pitchFamily="2" charset="2"/>
              </a:rPr>
              <a:t>Infinite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FF234-D6B3-445C-962C-DB2587D7129E}"/>
              </a:ext>
            </a:extLst>
          </p:cNvPr>
          <p:cNvSpPr txBox="1"/>
          <p:nvPr/>
        </p:nvSpPr>
        <p:spPr>
          <a:xfrm>
            <a:off x="838200" y="2360344"/>
            <a:ext cx="137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100" b="1" spc="20" baseline="-2500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Primaries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75B42-1ED0-4062-A421-5583ED11656A}"/>
              </a:ext>
            </a:extLst>
          </p:cNvPr>
          <p:cNvSpPr txBox="1"/>
          <p:nvPr/>
        </p:nvSpPr>
        <p:spPr>
          <a:xfrm>
            <a:off x="4149439" y="2409236"/>
            <a:ext cx="363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52CE9C"/>
                </a:solidFill>
                <a:latin typeface="+mj-lt"/>
                <a:sym typeface="Wingdings" panose="05000000000000000000" pitchFamily="2" charset="2"/>
              </a:rPr>
              <a:t>Partition function/Modularity</a:t>
            </a:r>
            <a:endParaRPr lang="en-US" sz="2000" b="1" spc="20" baseline="-25000" dirty="0">
              <a:solidFill>
                <a:srgbClr val="52CE9C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594CF-2F93-4073-82DF-BAA96FFED72F}"/>
              </a:ext>
            </a:extLst>
          </p:cNvPr>
          <p:cNvSpPr txBox="1"/>
          <p:nvPr/>
        </p:nvSpPr>
        <p:spPr>
          <a:xfrm>
            <a:off x="9230589" y="2404443"/>
            <a:ext cx="277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CFT data/Number theory</a:t>
            </a:r>
            <a:endParaRPr lang="en-US" sz="2000" b="1" spc="20" baseline="-25000" dirty="0">
              <a:solidFill>
                <a:srgbClr val="823DC1"/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BDD8-635E-46F9-AE52-86C16E516D71}"/>
              </a:ext>
            </a:extLst>
          </p:cNvPr>
          <p:cNvCxnSpPr/>
          <p:nvPr/>
        </p:nvCxnSpPr>
        <p:spPr>
          <a:xfrm flipH="1">
            <a:off x="2384304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C02904-05D8-4878-AFDD-5FC9F2B60DBF}"/>
              </a:ext>
            </a:extLst>
          </p:cNvPr>
          <p:cNvCxnSpPr/>
          <p:nvPr/>
        </p:nvCxnSpPr>
        <p:spPr>
          <a:xfrm flipH="1">
            <a:off x="9078099" y="2216727"/>
            <a:ext cx="48491" cy="4475018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759665-2A6A-4408-935E-CA4E59CA5CCF}"/>
              </a:ext>
            </a:extLst>
          </p:cNvPr>
          <p:cNvCxnSpPr>
            <a:cxnSpLocks/>
          </p:cNvCxnSpPr>
          <p:nvPr/>
        </p:nvCxnSpPr>
        <p:spPr>
          <a:xfrm>
            <a:off x="670624" y="2960003"/>
            <a:ext cx="11346501" cy="44454"/>
          </a:xfrm>
          <a:prstGeom prst="line">
            <a:avLst/>
          </a:prstGeom>
          <a:ln w="25400">
            <a:solidFill>
              <a:schemeClr val="tx1">
                <a:alpha val="49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6154C2-4D01-4624-AE15-5E9592E3C3B3}"/>
              </a:ext>
            </a:extLst>
          </p:cNvPr>
          <p:cNvSpPr txBox="1"/>
          <p:nvPr/>
        </p:nvSpPr>
        <p:spPr>
          <a:xfrm>
            <a:off x="3061860" y="3803605"/>
            <a:ext cx="312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Meromorphic</a:t>
            </a:r>
            <a:r>
              <a:rPr lang="en-US" i="1" spc="20" dirty="0">
                <a:latin typeface="+mj-lt"/>
                <a:sym typeface="Wingdings" panose="05000000000000000000" pitchFamily="2" charset="2"/>
              </a:rPr>
              <a:t> modular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712DB3-E5A2-4CCB-A737-D4836237022A}"/>
              </a:ext>
            </a:extLst>
          </p:cNvPr>
          <p:cNvSpPr txBox="1"/>
          <p:nvPr/>
        </p:nvSpPr>
        <p:spPr>
          <a:xfrm>
            <a:off x="9234010" y="3812497"/>
            <a:ext cx="25585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Every operator is a current</a:t>
            </a:r>
            <a:endParaRPr lang="en-US" i="1" spc="2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74ED09-459D-40E7-B0F7-B967C404D0F3}"/>
              </a:ext>
            </a:extLst>
          </p:cNvPr>
          <p:cNvSpPr txBox="1"/>
          <p:nvPr/>
        </p:nvSpPr>
        <p:spPr>
          <a:xfrm>
            <a:off x="3067780" y="5213333"/>
            <a:ext cx="462363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Gluing of vector-valued modular functions (</a:t>
            </a:r>
            <a:r>
              <a:rPr lang="en-US" sz="1700" i="1" spc="20" dirty="0" err="1">
                <a:latin typeface="+mj-lt"/>
                <a:sym typeface="Wingdings" panose="05000000000000000000" pitchFamily="2" charset="2"/>
              </a:rPr>
              <a:t>vvmf</a:t>
            </a:r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)</a:t>
            </a:r>
            <a:endParaRPr lang="en-US" i="1" spc="2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34F742-7C50-4A53-9CC3-5FB0B02CD9BD}"/>
              </a:ext>
            </a:extLst>
          </p:cNvPr>
          <p:cNvSpPr txBox="1"/>
          <p:nvPr/>
        </p:nvSpPr>
        <p:spPr>
          <a:xfrm>
            <a:off x="9281377" y="5198560"/>
            <a:ext cx="270740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c upper-bounded by N</a:t>
            </a:r>
            <a:r>
              <a:rPr lang="en-US" sz="1700" i="1" spc="20" baseline="-25000" dirty="0">
                <a:latin typeface="+mj-lt"/>
                <a:sym typeface="Wingdings" panose="05000000000000000000" pitchFamily="2" charset="2"/>
              </a:rPr>
              <a:t>currents</a:t>
            </a:r>
            <a:endParaRPr lang="en-US" i="1" spc="20" baseline="-250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1BB7FA-E241-4D0A-B596-156D5D140FA8}"/>
              </a:ext>
            </a:extLst>
          </p:cNvPr>
          <p:cNvSpPr txBox="1"/>
          <p:nvPr/>
        </p:nvSpPr>
        <p:spPr>
          <a:xfrm>
            <a:off x="3068787" y="6352107"/>
            <a:ext cx="34833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Non-holomorphic modular functions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C73B6C-61AC-4E98-AC7F-15193D487531}"/>
              </a:ext>
            </a:extLst>
          </p:cNvPr>
          <p:cNvSpPr txBox="1"/>
          <p:nvPr/>
        </p:nvSpPr>
        <p:spPr>
          <a:xfrm>
            <a:off x="9281377" y="6363898"/>
            <a:ext cx="28451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i="1" spc="20" dirty="0">
                <a:latin typeface="+mj-lt"/>
                <a:sym typeface="Wingdings" panose="05000000000000000000" pitchFamily="2" charset="2"/>
              </a:rPr>
              <a:t>Unconstrained (…so far!)</a:t>
            </a:r>
          </a:p>
        </p:txBody>
      </p:sp>
    </p:spTree>
    <p:extLst>
      <p:ext uri="{BB962C8B-B14F-4D97-AF65-F5344CB8AC3E}">
        <p14:creationId xmlns:p14="http://schemas.microsoft.com/office/powerpoint/2010/main" val="2141407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AF43E-911F-4DCE-8364-8F0EE959C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To what extent is the high-energy spectrum fixed by the low-energy spectrum?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88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DCF5-EF06-49DC-B400-940A55FA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Chiral CFT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83D051-DC7C-4430-98DC-8BFF12D475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36746"/>
                <a:ext cx="10515600" cy="540798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chiral CFTs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=24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/>
                  <a:t> , partition functions are simple: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this case, </a:t>
                </a:r>
                <a:r>
                  <a:rPr lang="en-US" dirty="0" err="1"/>
                  <a:t>meromorphy</a:t>
                </a:r>
                <a:r>
                  <a:rPr lang="en-US" sz="1700" dirty="0"/>
                  <a:t> (cf. Rademacher formula) </a:t>
                </a:r>
                <a:r>
                  <a:rPr lang="en-US" dirty="0"/>
                  <a:t>implies that</a:t>
                </a:r>
              </a:p>
              <a:p>
                <a:r>
                  <a:rPr lang="en-US" dirty="0"/>
                  <a:t>the spectrum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fixed</a:t>
                </a:r>
                <a:r>
                  <a:rPr lang="en-US" dirty="0"/>
                  <a:t> by its complement: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have defined the “twist”</a:t>
                </a:r>
              </a:p>
              <a:p>
                <a:endParaRPr lang="en-US" dirty="0"/>
              </a:p>
              <a:p>
                <a:r>
                  <a:rPr lang="en-US" dirty="0"/>
                  <a:t>Chiral CFTs obey “</a:t>
                </a:r>
                <a:r>
                  <a:rPr lang="en-US" i="1" dirty="0"/>
                  <a:t>twist determinacy</a:t>
                </a:r>
                <a:r>
                  <a:rPr lang="en-US" dirty="0"/>
                  <a:t>”.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83D051-DC7C-4430-98DC-8BFF12D475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36746"/>
                <a:ext cx="10515600" cy="5407987"/>
              </a:xfrm>
              <a:blipFill>
                <a:blip r:embed="rId8"/>
                <a:stretch>
                  <a:fillRect l="-580" t="-676" b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89B49211-2E83-4FD9-A354-91BE23030E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89" y="1770362"/>
            <a:ext cx="3549562" cy="2938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A3AB17-A6D8-4C46-8A0C-0AE23A608A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97" y="1761271"/>
            <a:ext cx="2837333" cy="2721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192D084-ABBA-4D20-870F-EC8EE4441AD8}"/>
              </a:ext>
            </a:extLst>
          </p:cNvPr>
          <p:cNvSpPr txBox="1"/>
          <p:nvPr/>
        </p:nvSpPr>
        <p:spPr>
          <a:xfrm>
            <a:off x="8803984" y="1246609"/>
            <a:ext cx="3438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20" dirty="0" err="1">
                <a:latin typeface="Bahnschrift" panose="020B0502040204020203" pitchFamily="34" charset="0"/>
                <a:ea typeface="Cambria Math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KleinInvariantJ</a:t>
            </a:r>
            <a:r>
              <a:rPr lang="en-US" sz="1600" spc="20" dirty="0">
                <a:latin typeface="Bahnschrift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[tau] </a:t>
            </a:r>
            <a:r>
              <a:rPr lang="en-US" sz="1600" spc="20" dirty="0">
                <a:latin typeface="Quire Sans Light" panose="020B0604020202020204" charset="0"/>
                <a:sym typeface="Wingdings" panose="05000000000000000000" pitchFamily="2" charset="2"/>
              </a:rPr>
              <a:t>in Mathematica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4C3B4A-337D-4317-8251-413B52CADAD3}"/>
              </a:ext>
            </a:extLst>
          </p:cNvPr>
          <p:cNvGrpSpPr/>
          <p:nvPr/>
        </p:nvGrpSpPr>
        <p:grpSpPr>
          <a:xfrm>
            <a:off x="3877831" y="3609109"/>
            <a:ext cx="4469738" cy="1431849"/>
            <a:chOff x="4123327" y="3687752"/>
            <a:chExt cx="4224242" cy="135320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80055AD-58CF-465B-AD42-DA7A31E19CB9}"/>
                </a:ext>
              </a:extLst>
            </p:cNvPr>
            <p:cNvSpPr txBox="1"/>
            <p:nvPr/>
          </p:nvSpPr>
          <p:spPr>
            <a:xfrm>
              <a:off x="4123327" y="3693581"/>
              <a:ext cx="148592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Kalinga" panose="020B0502040204020203" pitchFamily="34" charset="0"/>
                  <a:cs typeface="Kalinga" panose="020B0502040204020203" pitchFamily="34" charset="0"/>
                </a:rPr>
                <a:t>“Light”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A030DF-C637-4592-8FB6-4267EF68EB13}"/>
                </a:ext>
              </a:extLst>
            </p:cNvPr>
            <p:cNvSpPr txBox="1"/>
            <p:nvPr/>
          </p:nvSpPr>
          <p:spPr>
            <a:xfrm>
              <a:off x="6193856" y="3687752"/>
              <a:ext cx="2153713" cy="32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Kalinga" panose="020B0502040204020203" pitchFamily="34" charset="0"/>
                  <a:cs typeface="Kalinga" panose="020B0502040204020203" pitchFamily="34" charset="0"/>
                </a:rPr>
                <a:t>“Heavy”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73FFF9C-175F-48D8-A064-0C4B459CF7C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309" y="4273259"/>
              <a:ext cx="116697" cy="240128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108C17-E423-4CBC-A991-253D9D9C0AE4}"/>
                </a:ext>
              </a:extLst>
            </p:cNvPr>
            <p:cNvCxnSpPr>
              <a:cxnSpLocks/>
            </p:cNvCxnSpPr>
            <p:nvPr/>
          </p:nvCxnSpPr>
          <p:spPr>
            <a:xfrm>
              <a:off x="4409607" y="4398218"/>
              <a:ext cx="3234727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2AC41F-A869-4EFD-A776-632B20C722D3}"/>
                </a:ext>
              </a:extLst>
            </p:cNvPr>
            <p:cNvCxnSpPr/>
            <p:nvPr/>
          </p:nvCxnSpPr>
          <p:spPr>
            <a:xfrm rot="5400000">
              <a:off x="4117432" y="4403162"/>
              <a:ext cx="584363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971839-0BEC-4D80-B2E9-A9936441CDAE}"/>
                </a:ext>
              </a:extLst>
            </p:cNvPr>
            <p:cNvCxnSpPr>
              <a:cxnSpLocks/>
            </p:cNvCxnSpPr>
            <p:nvPr/>
          </p:nvCxnSpPr>
          <p:spPr>
            <a:xfrm>
              <a:off x="6020557" y="3944251"/>
              <a:ext cx="0" cy="759796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FEFB190-64E8-4261-BB8A-37959FF649A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37" y="4806268"/>
              <a:ext cx="431435" cy="2346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9177CEE-4374-454A-BC58-3EE41CAF30B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062" y="4821191"/>
              <a:ext cx="107705" cy="172937"/>
            </a:xfrm>
            <a:prstGeom prst="rect">
              <a:avLst/>
            </a:prstGeom>
          </p:spPr>
        </p:pic>
        <p:sp>
          <p:nvSpPr>
            <p:cNvPr id="45" name="Arrow: Curved Up 44">
              <a:extLst>
                <a:ext uri="{FF2B5EF4-FFF2-40B4-BE49-F238E27FC236}">
                  <a16:creationId xmlns:a16="http://schemas.microsoft.com/office/drawing/2014/main" id="{FFEDAE86-3989-4563-981F-3532B137AF7E}"/>
                </a:ext>
              </a:extLst>
            </p:cNvPr>
            <p:cNvSpPr/>
            <p:nvPr/>
          </p:nvSpPr>
          <p:spPr>
            <a:xfrm flipV="1">
              <a:off x="5157599" y="3781348"/>
              <a:ext cx="1725913" cy="325807"/>
            </a:xfrm>
            <a:prstGeom prst="curvedUpArrow">
              <a:avLst/>
            </a:prstGeom>
            <a:solidFill>
              <a:srgbClr val="82619D"/>
            </a:solidFill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6759545-D30D-4893-B9DB-7B992A0EF656}"/>
                </a:ext>
              </a:extLst>
            </p:cNvPr>
            <p:cNvGrpSpPr/>
            <p:nvPr/>
          </p:nvGrpSpPr>
          <p:grpSpPr>
            <a:xfrm rot="5400000">
              <a:off x="5548856" y="3347734"/>
              <a:ext cx="449652" cy="2111918"/>
              <a:chOff x="10010294" y="2461272"/>
              <a:chExt cx="458461" cy="139504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514D51D-8CA4-4538-A802-A6E118A66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295" y="3506852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8F7B778-A8E4-4688-9529-852C59C6D4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294" y="3596189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1430711-DD06-4DA1-BE72-5F369156AA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294" y="3682900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B3659CB-0C48-4171-9F8E-26ED90E3F0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294" y="3769611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1C0F99-DE8A-4392-90D9-169033DAC1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294" y="3856321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A093077-1AB6-432E-A4F4-8AAA44BFD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9171" y="2461272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581DEAE-1773-4097-A78E-66AEEAC20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9170" y="2550608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1FB27AD-06E8-4309-92C2-DE03540E0C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9171" y="2637319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A2A1038-7A24-4EDE-B024-A06D6FE32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9175" y="2724030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3DE20E1-BC6D-4476-9DA9-E59267EF1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9167" y="2810739"/>
                <a:ext cx="449580" cy="0"/>
              </a:xfrm>
              <a:prstGeom prst="line">
                <a:avLst/>
              </a:prstGeom>
              <a:ln w="25400">
                <a:solidFill>
                  <a:srgbClr val="52CE9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03D9F6D-30AD-4935-A721-81CC35D4B2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64848" y="4399342"/>
              <a:ext cx="440942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D851AD9-3161-4C42-B8C5-1869430FCB5D}"/>
                </a:ext>
              </a:extLst>
            </p:cNvPr>
            <p:cNvSpPr txBox="1"/>
            <p:nvPr/>
          </p:nvSpPr>
          <p:spPr>
            <a:xfrm>
              <a:off x="6861643" y="3917257"/>
              <a:ext cx="1485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spc="20" dirty="0">
                  <a:solidFill>
                    <a:srgbClr val="52CE9C"/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. . .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E75C765-C6C0-4E36-9AF2-AEDFCB4AFB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07" y="5357103"/>
            <a:ext cx="1749804" cy="29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21225-A098-4EBB-91C3-C8CFAD5741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66578" y="2405802"/>
            <a:ext cx="3122459" cy="32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96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8DA25-C06C-43FD-9E2C-203E8A1D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CFT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1D1C884-5BB3-4287-8CC4-4543FD17F6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91" y="2360811"/>
            <a:ext cx="4541798" cy="302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DD3A6987-184B-44ED-AB5B-F118291355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6255" y="1206146"/>
                <a:ext cx="10515600" cy="52985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same turns out to be true of RCFTs. </a:t>
                </a:r>
              </a:p>
              <a:p>
                <a:r>
                  <a:rPr lang="en-US" dirty="0"/>
                  <a:t>Take RCFT</a:t>
                </a:r>
                <a:r>
                  <a:rPr lang="en-US" baseline="-25000" dirty="0"/>
                  <a:t>1</a:t>
                </a:r>
                <a:r>
                  <a:rPr lang="en-US" dirty="0"/>
                  <a:t> and RCFT</a:t>
                </a:r>
                <a:r>
                  <a:rPr lang="en-US" baseline="-25000" dirty="0"/>
                  <a:t>2</a:t>
                </a:r>
                <a:r>
                  <a:rPr lang="en-US" dirty="0"/>
                  <a:t> of identical central charge c and current algebra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they have identical spectra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then </a:t>
                </a:r>
                <a:r>
                  <a:rPr lang="en-US" i="1" dirty="0"/>
                  <a:t>F=0</a:t>
                </a:r>
                <a:r>
                  <a:rPr lang="en-US" dirty="0"/>
                  <a:t>!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ym typeface="Wingdings" panose="05000000000000000000" pitchFamily="2" charset="2"/>
                  </a:rPr>
                  <a:t>In this case, the proof makes use of the </a:t>
                </a:r>
                <a:r>
                  <a:rPr lang="en-US" b="1" dirty="0">
                    <a:sym typeface="Wingdings" panose="05000000000000000000" pitchFamily="2" charset="2"/>
                  </a:rPr>
                  <a:t>integrality</a:t>
                </a:r>
                <a:r>
                  <a:rPr lang="en-US" dirty="0">
                    <a:sym typeface="Wingdings" panose="05000000000000000000" pitchFamily="2" charset="2"/>
                  </a:rPr>
                  <a:t> of degeneracies – a suggestive step.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DD3A6987-184B-44ED-AB5B-F118291355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6255" y="1206146"/>
                <a:ext cx="10515600" cy="5298564"/>
              </a:xfrm>
              <a:blipFill>
                <a:blip r:embed="rId9"/>
                <a:stretch>
                  <a:fillRect l="-580" t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0A7B319D-7E9A-4526-8440-D32BE89FAD2C}"/>
              </a:ext>
            </a:extLst>
          </p:cNvPr>
          <p:cNvGrpSpPr/>
          <p:nvPr/>
        </p:nvGrpSpPr>
        <p:grpSpPr>
          <a:xfrm>
            <a:off x="8012506" y="2587746"/>
            <a:ext cx="3937962" cy="1398080"/>
            <a:chOff x="4273067" y="2922662"/>
            <a:chExt cx="3937962" cy="13980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8EB187-D2CD-41F3-8EC3-8B6303793895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258" y="3884803"/>
              <a:ext cx="128188" cy="263773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DA3105-A20C-4EFE-A6A4-8FAB2E8C18A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067" y="4023617"/>
              <a:ext cx="3234727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B2CDD5-6CA3-4E07-8F2D-073C0CF7FD61}"/>
                </a:ext>
              </a:extLst>
            </p:cNvPr>
            <p:cNvCxnSpPr/>
            <p:nvPr/>
          </p:nvCxnSpPr>
          <p:spPr>
            <a:xfrm rot="5400000">
              <a:off x="3980892" y="4028561"/>
              <a:ext cx="584363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row: Curved Up 22">
              <a:extLst>
                <a:ext uri="{FF2B5EF4-FFF2-40B4-BE49-F238E27FC236}">
                  <a16:creationId xmlns:a16="http://schemas.microsoft.com/office/drawing/2014/main" id="{E8BE4EBE-B814-42DF-8B10-EFA0C0D29B20}"/>
                </a:ext>
              </a:extLst>
            </p:cNvPr>
            <p:cNvSpPr/>
            <p:nvPr/>
          </p:nvSpPr>
          <p:spPr>
            <a:xfrm flipV="1">
              <a:off x="5021059" y="3406747"/>
              <a:ext cx="1725913" cy="325807"/>
            </a:xfrm>
            <a:prstGeom prst="curvedUpArrow">
              <a:avLst/>
            </a:prstGeom>
            <a:solidFill>
              <a:srgbClr val="82619D"/>
            </a:solidFill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15FA0C-955B-4E99-B44C-43EFE7323A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28308" y="4024741"/>
              <a:ext cx="440942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3BEB39-8DAA-446B-B8B1-C08D4A7D9017}"/>
                </a:ext>
              </a:extLst>
            </p:cNvPr>
            <p:cNvSpPr txBox="1"/>
            <p:nvPr/>
          </p:nvSpPr>
          <p:spPr>
            <a:xfrm>
              <a:off x="5054703" y="2922662"/>
              <a:ext cx="27315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spc="20" dirty="0">
                  <a:latin typeface="Quire Sans Light" panose="020B0302040400020003" pitchFamily="34" charset="0"/>
                  <a:sym typeface="Wingdings" panose="05000000000000000000" pitchFamily="2" charset="2"/>
                </a:rPr>
                <a:t>Light fixes Heavy (again)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518CFD-5A5C-491C-84C0-FAF1300779B3}"/>
                </a:ext>
              </a:extLst>
            </p:cNvPr>
            <p:cNvSpPr txBox="1"/>
            <p:nvPr/>
          </p:nvSpPr>
          <p:spPr>
            <a:xfrm>
              <a:off x="6725103" y="3542656"/>
              <a:ext cx="1485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spc="20" dirty="0">
                  <a:solidFill>
                    <a:srgbClr val="52CE9C"/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. . .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59D673-0B30-4B50-849C-1E18015D6C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19481" y="4018630"/>
              <a:ext cx="526229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DD4351-C1B7-43B5-BE99-AE950B880D2F}"/>
              </a:ext>
            </a:extLst>
          </p:cNvPr>
          <p:cNvGrpSpPr/>
          <p:nvPr/>
        </p:nvGrpSpPr>
        <p:grpSpPr>
          <a:xfrm rot="5400000">
            <a:off x="9151755" y="2638217"/>
            <a:ext cx="449652" cy="2111918"/>
            <a:chOff x="10010294" y="2461272"/>
            <a:chExt cx="458461" cy="139504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72EC74-6644-4F08-8CD2-BF895807A8DD}"/>
                </a:ext>
              </a:extLst>
            </p:cNvPr>
            <p:cNvCxnSpPr>
              <a:cxnSpLocks/>
            </p:cNvCxnSpPr>
            <p:nvPr/>
          </p:nvCxnSpPr>
          <p:spPr>
            <a:xfrm>
              <a:off x="10010295" y="3506852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0C73E26-71B8-41BA-B860-E90FEC3709A3}"/>
                </a:ext>
              </a:extLst>
            </p:cNvPr>
            <p:cNvCxnSpPr>
              <a:cxnSpLocks/>
            </p:cNvCxnSpPr>
            <p:nvPr/>
          </p:nvCxnSpPr>
          <p:spPr>
            <a:xfrm>
              <a:off x="10010294" y="3596189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212307-5DF1-490B-A6F4-A9A955933E6B}"/>
                </a:ext>
              </a:extLst>
            </p:cNvPr>
            <p:cNvCxnSpPr>
              <a:cxnSpLocks/>
            </p:cNvCxnSpPr>
            <p:nvPr/>
          </p:nvCxnSpPr>
          <p:spPr>
            <a:xfrm>
              <a:off x="10010294" y="3682900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F308FD6-5F16-49A0-94CB-C4D83BD2D096}"/>
                </a:ext>
              </a:extLst>
            </p:cNvPr>
            <p:cNvCxnSpPr>
              <a:cxnSpLocks/>
            </p:cNvCxnSpPr>
            <p:nvPr/>
          </p:nvCxnSpPr>
          <p:spPr>
            <a:xfrm>
              <a:off x="10010294" y="3769611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E31872-58A7-408B-AF5B-5CE624D33A3E}"/>
                </a:ext>
              </a:extLst>
            </p:cNvPr>
            <p:cNvCxnSpPr>
              <a:cxnSpLocks/>
            </p:cNvCxnSpPr>
            <p:nvPr/>
          </p:nvCxnSpPr>
          <p:spPr>
            <a:xfrm>
              <a:off x="10010294" y="3856321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18AEC7-C7F6-4805-983A-9A872DC69A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171" y="2461272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D1E00C-63AD-4D6B-96C3-684A7A622403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170" y="2550608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64F5C5F-CB81-459E-8508-F6FA019CC298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171" y="2637319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88951FF-A8C8-493F-A453-E949AB61BE0B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175" y="2724030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997AEE5-AACC-4EDB-B101-BB63EEE4C4CB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167" y="2810739"/>
              <a:ext cx="449580" cy="0"/>
            </a:xfrm>
            <a:prstGeom prst="line">
              <a:avLst/>
            </a:prstGeom>
            <a:ln w="25400">
              <a:solidFill>
                <a:srgbClr val="52CE9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638C110-35AA-42BE-8D78-9C050771AA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513" y="4083425"/>
            <a:ext cx="431435" cy="2346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A117D5-DD22-4BC9-B418-E2D38F7441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738" y="4098348"/>
            <a:ext cx="107705" cy="1729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2B82EB2-7C2C-4BBB-BD0C-0479E440A6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39" y="5723593"/>
            <a:ext cx="4019438" cy="36507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BC3B7AB-78EE-48A1-BD91-EB4101190178}"/>
              </a:ext>
            </a:extLst>
          </p:cNvPr>
          <p:cNvGrpSpPr/>
          <p:nvPr/>
        </p:nvGrpSpPr>
        <p:grpSpPr>
          <a:xfrm>
            <a:off x="899328" y="5268311"/>
            <a:ext cx="7067483" cy="1203745"/>
            <a:chOff x="2199798" y="4522685"/>
            <a:chExt cx="7638135" cy="1300939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3B6C2ADA-6834-4CFF-9D09-0C679EC0A646}"/>
                </a:ext>
              </a:extLst>
            </p:cNvPr>
            <p:cNvSpPr/>
            <p:nvPr/>
          </p:nvSpPr>
          <p:spPr>
            <a:xfrm>
              <a:off x="2199798" y="4522685"/>
              <a:ext cx="7638135" cy="1300939"/>
            </a:xfrm>
            <a:prstGeom prst="roundRect">
              <a:avLst/>
            </a:prstGeom>
            <a:solidFill>
              <a:schemeClr val="bg2">
                <a:alpha val="70000"/>
              </a:schemeClr>
            </a:solidFill>
            <a:ln w="25400">
              <a:solidFill>
                <a:srgbClr val="823D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CC8257-D012-42D5-8EC7-7F8ABB34C36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026" y="4670204"/>
              <a:ext cx="7075948" cy="10059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6C027C9-6D4D-4F3D-B359-762A45C80F2B}"/>
              </a:ext>
            </a:extLst>
          </p:cNvPr>
          <p:cNvSpPr txBox="1"/>
          <p:nvPr/>
        </p:nvSpPr>
        <p:spPr>
          <a:xfrm>
            <a:off x="11050349" y="6425079"/>
            <a:ext cx="1053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Kaidi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EP]</a:t>
            </a:r>
          </a:p>
        </p:txBody>
      </p:sp>
    </p:spTree>
    <p:extLst>
      <p:ext uri="{BB962C8B-B14F-4D97-AF65-F5344CB8AC3E}">
        <p14:creationId xmlns:p14="http://schemas.microsoft.com/office/powerpoint/2010/main" val="320005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53F04F1-EE99-4359-A4EA-B7C4E72CC8E5}"/>
              </a:ext>
            </a:extLst>
          </p:cNvPr>
          <p:cNvGrpSpPr/>
          <p:nvPr/>
        </p:nvGrpSpPr>
        <p:grpSpPr>
          <a:xfrm>
            <a:off x="2602549" y="1041145"/>
            <a:ext cx="7092926" cy="4595757"/>
            <a:chOff x="2068816" y="776514"/>
            <a:chExt cx="8523515" cy="55226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AACC14-05B7-48F9-9EC4-122C2B70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748" y="979717"/>
              <a:ext cx="8312009" cy="5319483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E880DF5-E5EB-460E-9E9E-707D30A7C3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8748" y="776514"/>
              <a:ext cx="1" cy="5522687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46C65F3-03AA-4C13-97FD-12AB9C8C7E8E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16" y="6299200"/>
              <a:ext cx="8523515" cy="0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7ABCE98-C16D-429F-A050-3DBA4D01CDA6}"/>
              </a:ext>
            </a:extLst>
          </p:cNvPr>
          <p:cNvSpPr txBox="1"/>
          <p:nvPr/>
        </p:nvSpPr>
        <p:spPr>
          <a:xfrm>
            <a:off x="3419968" y="315968"/>
            <a:ext cx="5500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spc="20" dirty="0">
                <a:latin typeface="+mj-lt"/>
                <a:sym typeface="Wingdings" panose="05000000000000000000" pitchFamily="2" charset="2"/>
              </a:rPr>
              <a:t>What is the large scale structure of QFT space?</a:t>
            </a:r>
          </a:p>
        </p:txBody>
      </p:sp>
    </p:spTree>
    <p:extLst>
      <p:ext uri="{BB962C8B-B14F-4D97-AF65-F5344CB8AC3E}">
        <p14:creationId xmlns:p14="http://schemas.microsoft.com/office/powerpoint/2010/main" val="493318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5CEEDD-4365-4D66-997C-DD8AA4832C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007205"/>
                <a:ext cx="10889673" cy="537974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Now we consider what I’ll call </a:t>
                </a:r>
                <a:r>
                  <a:rPr lang="en-US" i="1" dirty="0"/>
                  <a:t>generic CFTs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Only Virasoro symmetry (</a:t>
                </a:r>
                <a:r>
                  <a:rPr lang="en-US" i="1" dirty="0"/>
                  <a:t>no extra conserved currents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 finite number of degrees of freedom</a:t>
                </a:r>
                <a:r>
                  <a:rPr lang="en-US" i="1" dirty="0"/>
                  <a:t> (central charge c &gt; 1)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Unitary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Discrete spectrum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want to probe the high-energy spectrum, which we expect to exhibit some form of quantum chaos. </a:t>
                </a:r>
              </a:p>
              <a:p>
                <a:endParaRPr lang="en-US" dirty="0"/>
              </a:p>
              <a:p>
                <a:r>
                  <a:rPr lang="en-US" dirty="0"/>
                  <a:t>What does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-invariance have in store?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5CEEDD-4365-4D66-997C-DD8AA4832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007205"/>
                <a:ext cx="10889673" cy="5379740"/>
              </a:xfrm>
              <a:blipFill>
                <a:blip r:embed="rId2"/>
                <a:stretch>
                  <a:fillRect l="-504" t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2984440-61E9-401B-A400-AD82B7CDE0F8}"/>
              </a:ext>
            </a:extLst>
          </p:cNvPr>
          <p:cNvGrpSpPr/>
          <p:nvPr/>
        </p:nvGrpSpPr>
        <p:grpSpPr>
          <a:xfrm>
            <a:off x="8144476" y="1658407"/>
            <a:ext cx="3278596" cy="2095889"/>
            <a:chOff x="2382831" y="2199763"/>
            <a:chExt cx="5277344" cy="33736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64D016-BE6F-49BE-A692-88B8F29BED52}"/>
                </a:ext>
              </a:extLst>
            </p:cNvPr>
            <p:cNvGrpSpPr/>
            <p:nvPr/>
          </p:nvGrpSpPr>
          <p:grpSpPr>
            <a:xfrm>
              <a:off x="2382831" y="2199764"/>
              <a:ext cx="5277344" cy="3373616"/>
              <a:chOff x="2382831" y="2199764"/>
              <a:chExt cx="5277344" cy="337361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D82DD6-1ADE-4BD3-BD1A-8535A4B44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5416783" y="1593691"/>
                <a:ext cx="1637316" cy="2849461"/>
              </a:xfrm>
              <a:prstGeom prst="rect">
                <a:avLst/>
              </a:prstGeom>
            </p:spPr>
          </p:pic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D7FE381-9E64-49F4-8CAC-8E12F4F9B175}"/>
                  </a:ext>
                </a:extLst>
              </p:cNvPr>
              <p:cNvSpPr/>
              <p:nvPr/>
            </p:nvSpPr>
            <p:spPr>
              <a:xfrm>
                <a:off x="4083137" y="2784764"/>
                <a:ext cx="516572" cy="2673927"/>
              </a:xfrm>
              <a:custGeom>
                <a:avLst/>
                <a:gdLst>
                  <a:gd name="connsiteX0" fmla="*/ 706881 w 706881"/>
                  <a:gd name="connsiteY0" fmla="*/ 1316182 h 1316182"/>
                  <a:gd name="connsiteX1" fmla="*/ 299 w 706881"/>
                  <a:gd name="connsiteY1" fmla="*/ 616527 h 1316182"/>
                  <a:gd name="connsiteX2" fmla="*/ 637608 w 706881"/>
                  <a:gd name="connsiteY2" fmla="*/ 0 h 131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6881" h="1316182">
                    <a:moveTo>
                      <a:pt x="706881" y="1316182"/>
                    </a:moveTo>
                    <a:cubicBezTo>
                      <a:pt x="359362" y="1076036"/>
                      <a:pt x="11844" y="835891"/>
                      <a:pt x="299" y="616527"/>
                    </a:cubicBezTo>
                    <a:cubicBezTo>
                      <a:pt x="-11246" y="397163"/>
                      <a:pt x="313181" y="198581"/>
                      <a:pt x="637608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alpha val="44000"/>
                  </a:schemeClr>
                </a:solidFill>
                <a:prstDash val="sysDash"/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D91750-FD74-4C92-920E-DB64E1EE3263}"/>
                  </a:ext>
                </a:extLst>
              </p:cNvPr>
              <p:cNvSpPr txBox="1"/>
              <p:nvPr/>
            </p:nvSpPr>
            <p:spPr>
              <a:xfrm>
                <a:off x="2382831" y="3708817"/>
                <a:ext cx="845128" cy="594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pc="20" dirty="0">
                  <a:latin typeface="Franklin Gothic Book" panose="020B05030201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C964B5F-8BF2-463F-80FE-339628650594}"/>
                  </a:ext>
                </a:extLst>
              </p:cNvPr>
              <p:cNvGrpSpPr/>
              <p:nvPr/>
            </p:nvGrpSpPr>
            <p:grpSpPr>
              <a:xfrm>
                <a:off x="4810710" y="5080000"/>
                <a:ext cx="2849465" cy="493380"/>
                <a:chOff x="4810710" y="4887580"/>
                <a:chExt cx="2849465" cy="685800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510477B-1D40-4AB7-BD7F-0FEE5354C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2" y="5573380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FCC11C7-F2B3-47DC-9648-0FB90FBB5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4" y="5337853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7DAED6C4-C314-4129-9258-3DF73C1DE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0" y="5123108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F987491-87A9-473D-93D4-8FDAC2EA4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0" y="4887580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B17A1C-97C5-48FC-B590-8AF851047FEB}"/>
                </a:ext>
              </a:extLst>
            </p:cNvPr>
            <p:cNvSpPr/>
            <p:nvPr/>
          </p:nvSpPr>
          <p:spPr>
            <a:xfrm>
              <a:off x="4810710" y="2199763"/>
              <a:ext cx="2849461" cy="1637317"/>
            </a:xfrm>
            <a:prstGeom prst="rect">
              <a:avLst/>
            </a:prstGeom>
            <a:solidFill>
              <a:srgbClr val="823DC1">
                <a:alpha val="27000"/>
              </a:srgb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516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244C-D6D4-4D81-9B59-815188AD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9544-223E-4739-9F8F-694F53DD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3757"/>
            <a:ext cx="8291945" cy="5516786"/>
          </a:xfrm>
        </p:spPr>
        <p:txBody>
          <a:bodyPr>
            <a:normAutofit/>
          </a:bodyPr>
          <a:lstStyle/>
          <a:p>
            <a:r>
              <a:rPr lang="en-US" sz="1800" dirty="0"/>
              <a:t>There is a long history of mining modular invariance.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prominent: the </a:t>
            </a:r>
            <a:r>
              <a:rPr lang="en-US" sz="1800" dirty="0" err="1">
                <a:solidFill>
                  <a:srgbClr val="F2750E"/>
                </a:solidFill>
              </a:rPr>
              <a:t>Cardy</a:t>
            </a:r>
            <a:r>
              <a:rPr lang="en-US" sz="1800" dirty="0">
                <a:solidFill>
                  <a:srgbClr val="F2750E"/>
                </a:solidFill>
              </a:rPr>
              <a:t> formula </a:t>
            </a:r>
            <a:r>
              <a:rPr lang="en-US" sz="1800" dirty="0"/>
              <a:t>for the smoothed high-energy density,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022540-C39A-49DF-A355-2E6600F4D5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28" y="2298978"/>
            <a:ext cx="3626287" cy="3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85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3D703-0C88-4DE7-BCA8-7D5641BD2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788" y="2804006"/>
            <a:ext cx="4908018" cy="3740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CA244C-D6D4-4D81-9B59-815188AD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9544-223E-4739-9F8F-694F53DD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3757"/>
            <a:ext cx="8291945" cy="5516786"/>
          </a:xfrm>
        </p:spPr>
        <p:txBody>
          <a:bodyPr>
            <a:normAutofit/>
          </a:bodyPr>
          <a:lstStyle/>
          <a:p>
            <a:r>
              <a:rPr lang="en-US" sz="1800" dirty="0"/>
              <a:t>There is a long history of mining modular invariance.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prominent: the </a:t>
            </a:r>
            <a:r>
              <a:rPr lang="en-US" sz="1800" dirty="0" err="1">
                <a:solidFill>
                  <a:srgbClr val="F2750E"/>
                </a:solidFill>
              </a:rPr>
              <a:t>Cardy</a:t>
            </a:r>
            <a:r>
              <a:rPr lang="en-US" sz="1800" dirty="0">
                <a:solidFill>
                  <a:srgbClr val="F2750E"/>
                </a:solidFill>
              </a:rPr>
              <a:t> formula </a:t>
            </a:r>
            <a:r>
              <a:rPr lang="en-US" sz="1800" dirty="0"/>
              <a:t>for the smoothed high-energy density,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b="1" dirty="0">
                <a:solidFill>
                  <a:srgbClr val="823DC1"/>
                </a:solidFill>
              </a:rPr>
              <a:t>modular bootstrap </a:t>
            </a:r>
            <a:r>
              <a:rPr lang="en-US" sz="1800" dirty="0"/>
              <a:t>enforces modularity and unitarity on </a:t>
            </a:r>
          </a:p>
          <a:p>
            <a:pPr marL="284163"/>
            <a:r>
              <a:rPr lang="en-US" sz="1800" dirty="0"/>
              <a:t>the sum over primary states, using functional methods.  </a:t>
            </a:r>
          </a:p>
          <a:p>
            <a:endParaRPr lang="en-US" sz="1800" dirty="0"/>
          </a:p>
          <a:p>
            <a:pPr marL="284163"/>
            <a:r>
              <a:rPr lang="en-US" sz="1800" dirty="0"/>
              <a:t>This upper-bounds the lightest non-vacuum operator:</a:t>
            </a:r>
          </a:p>
          <a:p>
            <a:pPr marL="284163"/>
            <a:endParaRPr lang="en-US" sz="1800" dirty="0"/>
          </a:p>
          <a:p>
            <a:pPr marL="284163"/>
            <a:endParaRPr lang="en-US" sz="1800" dirty="0"/>
          </a:p>
          <a:p>
            <a:pPr marL="284163"/>
            <a:r>
              <a:rPr lang="en-US" sz="1800" dirty="0"/>
              <a:t>Believed to be sub-optimal (cf. gravity).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3807F-9B64-4034-86A7-126166998394}"/>
              </a:ext>
            </a:extLst>
          </p:cNvPr>
          <p:cNvSpPr txBox="1"/>
          <p:nvPr/>
        </p:nvSpPr>
        <p:spPr>
          <a:xfrm>
            <a:off x="7419110" y="6492766"/>
            <a:ext cx="278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Afkhami-Jeddi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Hartman,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Tajdini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172A7-84FF-40F8-B78E-D7D69DF046E9}"/>
              </a:ext>
            </a:extLst>
          </p:cNvPr>
          <p:cNvSpPr/>
          <p:nvPr/>
        </p:nvSpPr>
        <p:spPr>
          <a:xfrm>
            <a:off x="838199" y="6380832"/>
            <a:ext cx="5507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Hellerman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; Friedan, Keller; Collier, Lin, Yin; Hartman,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Mazac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Rastelli; …]</a:t>
            </a:r>
            <a:endParaRPr lang="en-US" sz="14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022540-C39A-49DF-A355-2E6600F4D5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28" y="2298978"/>
            <a:ext cx="3626287" cy="337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9FC97A-A347-4C74-B8E5-B9842C0CFD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43" y="5098120"/>
            <a:ext cx="955428" cy="4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19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1342A-4A3E-47CA-8B52-A60FC4FC8C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Chaotic Spectrum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1342A-4A3E-47CA-8B52-A60FC4FC8C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8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A4C71-CB6C-4418-99A6-D6E6FE73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52609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primary partition function of a generic CFT may be split in two: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46C314-D611-4B24-86C3-6A8A75D29F67}"/>
              </a:ext>
            </a:extLst>
          </p:cNvPr>
          <p:cNvGrpSpPr/>
          <p:nvPr/>
        </p:nvGrpSpPr>
        <p:grpSpPr>
          <a:xfrm>
            <a:off x="9827595" y="1829729"/>
            <a:ext cx="1989554" cy="1471783"/>
            <a:chOff x="9289777" y="2070744"/>
            <a:chExt cx="2761673" cy="20507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528625-DD76-40C5-9F2C-9F086068982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1837" y="3167025"/>
              <a:ext cx="1204325" cy="2174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B5ED50-01F3-4F47-A630-D6BFDB0641C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0153" y="3487690"/>
              <a:ext cx="1040003" cy="4847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60D464-3680-4F24-B16E-263A7D229DB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0189" y="2642751"/>
              <a:ext cx="2392914" cy="28083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4278-F783-45ED-9217-B02199D206F1}"/>
                </a:ext>
              </a:extLst>
            </p:cNvPr>
            <p:cNvSpPr/>
            <p:nvPr/>
          </p:nvSpPr>
          <p:spPr>
            <a:xfrm>
              <a:off x="9949875" y="2070744"/>
              <a:ext cx="1533544" cy="450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Quire Sans Light" panose="020B0604020202020204" charset="0"/>
                </a:rPr>
                <a:t>Definitions:</a:t>
              </a:r>
            </a:p>
          </p:txBody>
        </p:sp>
        <p:sp>
          <p:nvSpPr>
            <p:cNvPr id="30" name="Double Bracket 29">
              <a:extLst>
                <a:ext uri="{FF2B5EF4-FFF2-40B4-BE49-F238E27FC236}">
                  <a16:creationId xmlns:a16="http://schemas.microsoft.com/office/drawing/2014/main" id="{D019B171-2FB4-4309-9B52-168E76BA0F4B}"/>
                </a:ext>
              </a:extLst>
            </p:cNvPr>
            <p:cNvSpPr/>
            <p:nvPr/>
          </p:nvSpPr>
          <p:spPr>
            <a:xfrm>
              <a:off x="9289777" y="2086446"/>
              <a:ext cx="2761673" cy="2035033"/>
            </a:xfrm>
            <a:prstGeom prst="bracketPair">
              <a:avLst/>
            </a:prstGeom>
            <a:ln w="25400">
              <a:solidFill>
                <a:schemeClr val="bg2">
                  <a:lumMod val="50000"/>
                  <a:alpha val="43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04CDEE1-A976-4793-B5DE-3E755BFA1EFE}"/>
              </a:ext>
            </a:extLst>
          </p:cNvPr>
          <p:cNvSpPr txBox="1"/>
          <p:nvPr/>
        </p:nvSpPr>
        <p:spPr>
          <a:xfrm>
            <a:off x="8596746" y="225911"/>
            <a:ext cx="454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[Benjamin, Collier, Fitzpatrick, Maloney, EP]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A46B6FB-5532-4EFA-B922-EEDC57D343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05" y="2085110"/>
            <a:ext cx="4657811" cy="346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60D018A-DBC1-4101-9D41-20C1F15482FC}"/>
                  </a:ext>
                </a:extLst>
              </p:cNvPr>
              <p:cNvSpPr/>
              <p:nvPr/>
            </p:nvSpPr>
            <p:spPr>
              <a:xfrm>
                <a:off x="627499" y="2022515"/>
                <a:ext cx="24027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dirty="0">
                    <a:latin typeface="Quire Sans Light" panose="020B0604020202020204" charset="0"/>
                  </a:rPr>
                  <a:t>Both terms are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Quire Sans Light" panose="020B0604020202020204" charset="0"/>
                  </a:rPr>
                  <a:t>-invariant!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60D018A-DBC1-4101-9D41-20C1F15482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99" y="2022515"/>
                <a:ext cx="2402746" cy="646331"/>
              </a:xfrm>
              <a:prstGeom prst="rect">
                <a:avLst/>
              </a:prstGeom>
              <a:blipFill>
                <a:blip r:embed="rId13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9E64620-F8E1-43D1-A10A-3CC510C4AFAF}"/>
              </a:ext>
            </a:extLst>
          </p:cNvPr>
          <p:cNvSpPr/>
          <p:nvPr/>
        </p:nvSpPr>
        <p:spPr>
          <a:xfrm>
            <a:off x="8190608" y="3460151"/>
            <a:ext cx="163698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u="sng" dirty="0">
                <a:latin typeface="Quire Sans Light" panose="020B0604020202020204" charset="0"/>
              </a:rPr>
              <a:t>“Chaotic” stuff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68F0A8-8C12-41DD-889A-9CE0166D8A5D}"/>
              </a:ext>
            </a:extLst>
          </p:cNvPr>
          <p:cNvSpPr/>
          <p:nvPr/>
        </p:nvSpPr>
        <p:spPr>
          <a:xfrm>
            <a:off x="1015772" y="3410107"/>
            <a:ext cx="426277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u="sng" dirty="0">
                <a:latin typeface="Quire Sans Light" panose="020B0604020202020204" charset="0"/>
              </a:rPr>
              <a:t>Low-energy + Semiclassical high-energy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C69075E-B491-4AD7-9933-8C7694AFAD9B}"/>
              </a:ext>
            </a:extLst>
          </p:cNvPr>
          <p:cNvSpPr/>
          <p:nvPr/>
        </p:nvSpPr>
        <p:spPr>
          <a:xfrm rot="21030198">
            <a:off x="3085387" y="2715262"/>
            <a:ext cx="2363156" cy="322691"/>
          </a:xfrm>
          <a:custGeom>
            <a:avLst/>
            <a:gdLst>
              <a:gd name="connsiteX0" fmla="*/ 2369127 w 2369127"/>
              <a:gd name="connsiteY0" fmla="*/ 0 h 561348"/>
              <a:gd name="connsiteX1" fmla="*/ 1011381 w 2369127"/>
              <a:gd name="connsiteY1" fmla="*/ 561109 h 561348"/>
              <a:gd name="connsiteX2" fmla="*/ 893618 w 2369127"/>
              <a:gd name="connsiteY2" fmla="*/ 76200 h 561348"/>
              <a:gd name="connsiteX3" fmla="*/ 0 w 2369127"/>
              <a:gd name="connsiteY3" fmla="*/ 554182 h 56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9127" h="561348">
                <a:moveTo>
                  <a:pt x="2369127" y="0"/>
                </a:moveTo>
                <a:cubicBezTo>
                  <a:pt x="1813213" y="274204"/>
                  <a:pt x="1257299" y="548409"/>
                  <a:pt x="1011381" y="561109"/>
                </a:cubicBezTo>
                <a:cubicBezTo>
                  <a:pt x="765463" y="573809"/>
                  <a:pt x="1062181" y="77354"/>
                  <a:pt x="893618" y="76200"/>
                </a:cubicBezTo>
                <a:cubicBezTo>
                  <a:pt x="725055" y="75046"/>
                  <a:pt x="140854" y="489528"/>
                  <a:pt x="0" y="554182"/>
                </a:cubicBezTo>
              </a:path>
            </a:pathLst>
          </a:custGeom>
          <a:noFill/>
          <a:ln w="25400">
            <a:solidFill>
              <a:srgbClr val="823DC1">
                <a:alpha val="54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Quire Sans Light" panose="020B060402020202020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C458F7-AB80-4BE5-B25F-998AA799DAC5}"/>
              </a:ext>
            </a:extLst>
          </p:cNvPr>
          <p:cNvSpPr/>
          <p:nvPr/>
        </p:nvSpPr>
        <p:spPr>
          <a:xfrm rot="968275" flipH="1">
            <a:off x="7048200" y="2799757"/>
            <a:ext cx="2151541" cy="258289"/>
          </a:xfrm>
          <a:custGeom>
            <a:avLst/>
            <a:gdLst>
              <a:gd name="connsiteX0" fmla="*/ 2369127 w 2369127"/>
              <a:gd name="connsiteY0" fmla="*/ 0 h 561348"/>
              <a:gd name="connsiteX1" fmla="*/ 1011381 w 2369127"/>
              <a:gd name="connsiteY1" fmla="*/ 561109 h 561348"/>
              <a:gd name="connsiteX2" fmla="*/ 893618 w 2369127"/>
              <a:gd name="connsiteY2" fmla="*/ 76200 h 561348"/>
              <a:gd name="connsiteX3" fmla="*/ 0 w 2369127"/>
              <a:gd name="connsiteY3" fmla="*/ 554182 h 56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9127" h="561348">
                <a:moveTo>
                  <a:pt x="2369127" y="0"/>
                </a:moveTo>
                <a:cubicBezTo>
                  <a:pt x="1813213" y="274204"/>
                  <a:pt x="1257299" y="548409"/>
                  <a:pt x="1011381" y="561109"/>
                </a:cubicBezTo>
                <a:cubicBezTo>
                  <a:pt x="765463" y="573809"/>
                  <a:pt x="1062181" y="77354"/>
                  <a:pt x="893618" y="76200"/>
                </a:cubicBezTo>
                <a:cubicBezTo>
                  <a:pt x="725055" y="75046"/>
                  <a:pt x="140854" y="489528"/>
                  <a:pt x="0" y="554182"/>
                </a:cubicBezTo>
              </a:path>
            </a:pathLst>
          </a:custGeom>
          <a:noFill/>
          <a:ln w="25400">
            <a:solidFill>
              <a:srgbClr val="F2750E">
                <a:alpha val="54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Quire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22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A4C71-CB6C-4418-99A6-D6E6FE73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52609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Quire Sans Light" panose="020B0604020202020204" charset="0"/>
              </a:rPr>
              <a:t>The primary partition function of a generic CFT may be split in two:</a:t>
            </a: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  <a:p>
            <a:endParaRPr lang="en-US" dirty="0">
              <a:latin typeface="Quire Sans Light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8F04EC-D9E6-426F-A4D7-13A116B4C1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8" y="4117797"/>
            <a:ext cx="3764546" cy="697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09DEB-C079-4A14-8149-62F8B5EC05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90" y="5717075"/>
            <a:ext cx="3472872" cy="652587"/>
          </a:xfrm>
          <a:prstGeom prst="rect">
            <a:avLst/>
          </a:prstGeom>
        </p:spPr>
      </p:pic>
      <p:sp>
        <p:nvSpPr>
          <p:cNvPr id="22" name="Arrow">
            <a:extLst>
              <a:ext uri="{FF2B5EF4-FFF2-40B4-BE49-F238E27FC236}">
                <a16:creationId xmlns:a16="http://schemas.microsoft.com/office/drawing/2014/main" id="{B85BB9F6-7EE5-4843-AB78-1733D60CC940}"/>
              </a:ext>
            </a:extLst>
          </p:cNvPr>
          <p:cNvSpPr/>
          <p:nvPr/>
        </p:nvSpPr>
        <p:spPr>
          <a:xfrm rot="5400000">
            <a:off x="2675090" y="5145938"/>
            <a:ext cx="582566" cy="287896"/>
          </a:xfrm>
          <a:prstGeom prst="rightArrow">
            <a:avLst>
              <a:gd name="adj1" fmla="val 35759"/>
              <a:gd name="adj2" fmla="val 64417"/>
            </a:avLst>
          </a:prstGeom>
          <a:solidFill>
            <a:srgbClr val="53BF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Quire Sans Light" panose="020B060402020202020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162AA4-DA9B-4050-A58B-2E0B45674940}"/>
              </a:ext>
            </a:extLst>
          </p:cNvPr>
          <p:cNvSpPr/>
          <p:nvPr/>
        </p:nvSpPr>
        <p:spPr>
          <a:xfrm>
            <a:off x="8190608" y="3460151"/>
            <a:ext cx="163698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u="sng" dirty="0">
                <a:latin typeface="Quire Sans Light" panose="020B0604020202020204" charset="0"/>
              </a:rPr>
              <a:t>“Chaotic” stuff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28625-DD76-40C5-9F2C-9F08606898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29" y="2616514"/>
            <a:ext cx="867615" cy="156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5ED50-01F3-4F47-A630-D6BFDB0641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32" y="2846651"/>
            <a:ext cx="749235" cy="3479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60D464-3680-4F24-B16E-263A7D229D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88" y="2240250"/>
            <a:ext cx="1723894" cy="2015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13D4278-F783-45ED-9217-B02199D206F1}"/>
              </a:ext>
            </a:extLst>
          </p:cNvPr>
          <p:cNvSpPr/>
          <p:nvPr/>
        </p:nvSpPr>
        <p:spPr>
          <a:xfrm>
            <a:off x="10303140" y="1829729"/>
            <a:ext cx="11047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Quire Sans Light" panose="020B0604020202020204" charset="0"/>
              </a:rPr>
              <a:t>Definitions:</a:t>
            </a:r>
          </a:p>
        </p:txBody>
      </p:sp>
      <p:sp>
        <p:nvSpPr>
          <p:cNvPr id="30" name="Double Bracket 29">
            <a:extLst>
              <a:ext uri="{FF2B5EF4-FFF2-40B4-BE49-F238E27FC236}">
                <a16:creationId xmlns:a16="http://schemas.microsoft.com/office/drawing/2014/main" id="{D019B171-2FB4-4309-9B52-168E76BA0F4B}"/>
              </a:ext>
            </a:extLst>
          </p:cNvPr>
          <p:cNvSpPr/>
          <p:nvPr/>
        </p:nvSpPr>
        <p:spPr>
          <a:xfrm>
            <a:off x="9827595" y="1840998"/>
            <a:ext cx="1989554" cy="1460514"/>
          </a:xfrm>
          <a:prstGeom prst="bracketPair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Quire Sans Light" panose="020B060402020202020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B6613-BE69-40D9-8D3E-FE83F6B1EB8D}"/>
              </a:ext>
            </a:extLst>
          </p:cNvPr>
          <p:cNvSpPr/>
          <p:nvPr/>
        </p:nvSpPr>
        <p:spPr>
          <a:xfrm>
            <a:off x="1015772" y="3410107"/>
            <a:ext cx="426277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u="sng" dirty="0">
                <a:latin typeface="Quire Sans Light" panose="020B0604020202020204" charset="0"/>
              </a:rPr>
              <a:t>Low-energy + Semiclassical high-energy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610EED7-6125-4357-BBC0-848407310819}"/>
                  </a:ext>
                </a:extLst>
              </p:cNvPr>
              <p:cNvSpPr/>
              <p:nvPr/>
            </p:nvSpPr>
            <p:spPr>
              <a:xfrm>
                <a:off x="6113718" y="4052991"/>
                <a:ext cx="3702013" cy="2714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Quire Sans Light" panose="020B0604020202020204" charset="0"/>
                  </a:rPr>
                  <a:t>Support only on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1700" dirty="0">
                    <a:latin typeface="Quire Sans Light" panose="020B0604020202020204" charset="0"/>
                  </a:rPr>
                  <a:t> states.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latin typeface="Quire Sans Light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Quire Sans Light" panose="020B0604020202020204" charset="0"/>
                  </a:rPr>
                  <a:t>The black hole regime in gravity.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latin typeface="Quire Sans Light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Quire Sans Light" panose="020B0604020202020204" charset="0"/>
                  </a:rPr>
                  <a:t>Vanishes when averaging over moduli in free boson CFTs.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latin typeface="Quire Sans Light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1" dirty="0">
                    <a:latin typeface="Quire Sans Light" panose="020B0604020202020204" charset="0"/>
                  </a:rPr>
                  <a:t>Vanishes in RCFTs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latin typeface="Quire Sans Light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latin typeface="Quire Sans Light" panose="020B060402020202020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610EED7-6125-4357-BBC0-848407310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718" y="4052991"/>
                <a:ext cx="3702013" cy="2714205"/>
              </a:xfrm>
              <a:prstGeom prst="rect">
                <a:avLst/>
              </a:prstGeom>
              <a:blipFill>
                <a:blip r:embed="rId13"/>
                <a:stretch>
                  <a:fillRect l="-824" t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9C1F45D-1718-46D7-BB01-098E818253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6012" y="3914245"/>
            <a:ext cx="2377253" cy="24814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E3E2F1-AC0A-4AC0-AE2F-90D6CC2E13AD}"/>
              </a:ext>
            </a:extLst>
          </p:cNvPr>
          <p:cNvCxnSpPr>
            <a:cxnSpLocks/>
          </p:cNvCxnSpPr>
          <p:nvPr/>
        </p:nvCxnSpPr>
        <p:spPr>
          <a:xfrm>
            <a:off x="6013232" y="3389313"/>
            <a:ext cx="0" cy="2900987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98CA7C-992A-420A-9595-4083A3E5B89E}"/>
              </a:ext>
            </a:extLst>
          </p:cNvPr>
          <p:cNvSpPr/>
          <p:nvPr/>
        </p:nvSpPr>
        <p:spPr>
          <a:xfrm rot="21030198">
            <a:off x="3085387" y="2715262"/>
            <a:ext cx="2363156" cy="322691"/>
          </a:xfrm>
          <a:custGeom>
            <a:avLst/>
            <a:gdLst>
              <a:gd name="connsiteX0" fmla="*/ 2369127 w 2369127"/>
              <a:gd name="connsiteY0" fmla="*/ 0 h 561348"/>
              <a:gd name="connsiteX1" fmla="*/ 1011381 w 2369127"/>
              <a:gd name="connsiteY1" fmla="*/ 561109 h 561348"/>
              <a:gd name="connsiteX2" fmla="*/ 893618 w 2369127"/>
              <a:gd name="connsiteY2" fmla="*/ 76200 h 561348"/>
              <a:gd name="connsiteX3" fmla="*/ 0 w 2369127"/>
              <a:gd name="connsiteY3" fmla="*/ 554182 h 56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9127" h="561348">
                <a:moveTo>
                  <a:pt x="2369127" y="0"/>
                </a:moveTo>
                <a:cubicBezTo>
                  <a:pt x="1813213" y="274204"/>
                  <a:pt x="1257299" y="548409"/>
                  <a:pt x="1011381" y="561109"/>
                </a:cubicBezTo>
                <a:cubicBezTo>
                  <a:pt x="765463" y="573809"/>
                  <a:pt x="1062181" y="77354"/>
                  <a:pt x="893618" y="76200"/>
                </a:cubicBezTo>
                <a:cubicBezTo>
                  <a:pt x="725055" y="75046"/>
                  <a:pt x="140854" y="489528"/>
                  <a:pt x="0" y="554182"/>
                </a:cubicBezTo>
              </a:path>
            </a:pathLst>
          </a:custGeom>
          <a:noFill/>
          <a:ln w="25400">
            <a:solidFill>
              <a:srgbClr val="823DC1">
                <a:alpha val="54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Quire Sans Light" panose="020B060402020202020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F86312-AE2F-4DE3-BC62-50758D035434}"/>
              </a:ext>
            </a:extLst>
          </p:cNvPr>
          <p:cNvSpPr/>
          <p:nvPr/>
        </p:nvSpPr>
        <p:spPr>
          <a:xfrm rot="968275" flipH="1">
            <a:off x="7048200" y="2799757"/>
            <a:ext cx="2151541" cy="258289"/>
          </a:xfrm>
          <a:custGeom>
            <a:avLst/>
            <a:gdLst>
              <a:gd name="connsiteX0" fmla="*/ 2369127 w 2369127"/>
              <a:gd name="connsiteY0" fmla="*/ 0 h 561348"/>
              <a:gd name="connsiteX1" fmla="*/ 1011381 w 2369127"/>
              <a:gd name="connsiteY1" fmla="*/ 561109 h 561348"/>
              <a:gd name="connsiteX2" fmla="*/ 893618 w 2369127"/>
              <a:gd name="connsiteY2" fmla="*/ 76200 h 561348"/>
              <a:gd name="connsiteX3" fmla="*/ 0 w 2369127"/>
              <a:gd name="connsiteY3" fmla="*/ 554182 h 56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9127" h="561348">
                <a:moveTo>
                  <a:pt x="2369127" y="0"/>
                </a:moveTo>
                <a:cubicBezTo>
                  <a:pt x="1813213" y="274204"/>
                  <a:pt x="1257299" y="548409"/>
                  <a:pt x="1011381" y="561109"/>
                </a:cubicBezTo>
                <a:cubicBezTo>
                  <a:pt x="765463" y="573809"/>
                  <a:pt x="1062181" y="77354"/>
                  <a:pt x="893618" y="76200"/>
                </a:cubicBezTo>
                <a:cubicBezTo>
                  <a:pt x="725055" y="75046"/>
                  <a:pt x="140854" y="489528"/>
                  <a:pt x="0" y="554182"/>
                </a:cubicBezTo>
              </a:path>
            </a:pathLst>
          </a:custGeom>
          <a:noFill/>
          <a:ln w="25400">
            <a:solidFill>
              <a:srgbClr val="F2750E">
                <a:alpha val="54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Quire Sans Light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CDEE1-A976-4793-B5DE-3E755BFA1EFE}"/>
              </a:ext>
            </a:extLst>
          </p:cNvPr>
          <p:cNvSpPr txBox="1"/>
          <p:nvPr/>
        </p:nvSpPr>
        <p:spPr>
          <a:xfrm>
            <a:off x="8596746" y="225911"/>
            <a:ext cx="454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sym typeface="Wingdings" panose="05000000000000000000" pitchFamily="2" charset="2"/>
              </a:rPr>
              <a:t>[Benjamin, Collier, Fitzpatrick, Maloney, EP]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C2F063-08CE-4FE9-A78E-456FE5B81349}"/>
                  </a:ext>
                </a:extLst>
              </p:cNvPr>
              <p:cNvSpPr/>
              <p:nvPr/>
            </p:nvSpPr>
            <p:spPr>
              <a:xfrm>
                <a:off x="627499" y="2022515"/>
                <a:ext cx="24027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dirty="0">
                    <a:latin typeface="Quire Sans Light" panose="020B0604020202020204" charset="0"/>
                  </a:rPr>
                  <a:t>Both terms are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Quire Sans Light" panose="020B0604020202020204" charset="0"/>
                  </a:rPr>
                  <a:t>-invariant!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C2F063-08CE-4FE9-A78E-456FE5B81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99" y="2022515"/>
                <a:ext cx="2402746" cy="646331"/>
              </a:xfrm>
              <a:prstGeom prst="rect">
                <a:avLst/>
              </a:prstGeom>
              <a:blipFill>
                <a:blip r:embed="rId1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7C1BD19-9D96-4DE1-8D93-243DCF5B50E1}"/>
              </a:ext>
            </a:extLst>
          </p:cNvPr>
          <p:cNvSpPr txBox="1"/>
          <p:nvPr/>
        </p:nvSpPr>
        <p:spPr>
          <a:xfrm>
            <a:off x="3649933" y="6363013"/>
            <a:ext cx="157229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spc="20" dirty="0">
                <a:latin typeface="Quire Sans Light" panose="020B0604020202020204" charset="0"/>
                <a:sym typeface="Wingdings" panose="05000000000000000000" pitchFamily="2" charset="2"/>
              </a:rPr>
              <a:t>(Poincare sum)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DF56C5C-3CDA-4E92-B775-634F3D20F15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91" y="2008661"/>
            <a:ext cx="3588420" cy="419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F3767699-B688-4C1B-B88D-EB4EBDA365D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13267"/>
                <a:ext cx="10515600" cy="818621"/>
              </a:xfrm>
            </p:spPr>
            <p:txBody>
              <a:bodyPr/>
              <a:lstStyle/>
              <a:p>
                <a:r>
                  <a:rPr lang="en-US" dirty="0"/>
                  <a:t>Chaotic Spectrum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F3767699-B688-4C1B-B88D-EB4EBDA365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13267"/>
                <a:ext cx="10515600" cy="818621"/>
              </a:xfrm>
              <a:blipFill>
                <a:blip r:embed="rId17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125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9AD4A78-694C-44F0-91D3-11FA88501322}"/>
              </a:ext>
            </a:extLst>
          </p:cNvPr>
          <p:cNvGrpSpPr/>
          <p:nvPr/>
        </p:nvGrpSpPr>
        <p:grpSpPr>
          <a:xfrm>
            <a:off x="5735782" y="3046778"/>
            <a:ext cx="6287860" cy="3651895"/>
            <a:chOff x="5721927" y="2703893"/>
            <a:chExt cx="6973661" cy="40501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5BB70E1-C9D1-4FCA-A9E2-06D9DDFAB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1927" y="2703893"/>
              <a:ext cx="6542347" cy="40501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118873-3FC2-4CDA-AC8E-1B26AE77041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5885" y="3350321"/>
              <a:ext cx="1239703" cy="1201753"/>
            </a:xfrm>
            <a:prstGeom prst="rect">
              <a:avLst/>
            </a:prstGeom>
            <a:solidFill>
              <a:schemeClr val="bg1"/>
            </a:solidFill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6755EF55-AFED-41F4-B3B7-84D389293C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Chaotic Spectrum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6755EF55-AFED-41F4-B3B7-84D389293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5D0847-C5C0-43A5-8E24-D414691F63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08" y="1290684"/>
                <a:ext cx="11402291" cy="546340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Microcanonically, the density of states splits likewise: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b="1" dirty="0"/>
                  <a:t>  </a:t>
                </a:r>
                <a:r>
                  <a:rPr lang="en-US" sz="2000" dirty="0"/>
                  <a:t>exact density </a:t>
                </a:r>
              </a:p>
              <a:p>
                <a:r>
                  <a:rPr lang="en-US" sz="1600" dirty="0"/>
                  <a:t>        (approximated here as smooth curve</a:t>
                </a:r>
                <a:r>
                  <a:rPr lang="en-US" sz="1600" dirty="0">
                    <a:sym typeface="Wingdings" panose="05000000000000000000" pitchFamily="2" charset="2"/>
                  </a:rPr>
                  <a:t>)</a:t>
                </a:r>
                <a:endParaRPr lang="en-US" sz="16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smooth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:  continuous asymptotic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chaotic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/>
                  <a:t>:  oscillates on scales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Cardy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5D0847-C5C0-43A5-8E24-D414691F63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08" y="1290684"/>
                <a:ext cx="11402291" cy="5463407"/>
              </a:xfrm>
              <a:blipFill>
                <a:blip r:embed="rId7"/>
                <a:stretch>
                  <a:fillRect l="-535" t="-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BA4F462-5CFA-4987-83F0-7FE47C3F2C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50" y="1994615"/>
            <a:ext cx="5209459" cy="4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40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371E08-4D0D-416D-9514-F9AC91895520}"/>
              </a:ext>
            </a:extLst>
          </p:cNvPr>
          <p:cNvSpPr/>
          <p:nvPr/>
        </p:nvSpPr>
        <p:spPr>
          <a:xfrm>
            <a:off x="1901820" y="5515477"/>
            <a:ext cx="8638120" cy="891795"/>
          </a:xfrm>
          <a:prstGeom prst="roundRect">
            <a:avLst/>
          </a:prstGeom>
          <a:solidFill>
            <a:schemeClr val="bg1">
              <a:lumMod val="85000"/>
              <a:alpha val="84000"/>
            </a:schemeClr>
          </a:solidFill>
          <a:ln w="254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0180256-5D7B-447D-AE42-4C693A9C0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1" y="2178039"/>
            <a:ext cx="2663877" cy="2727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A19250E-5B98-4EF0-A720-959ED367D4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40" y="3175397"/>
            <a:ext cx="4140532" cy="7156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4AFE17-49F5-45EB-BD9A-D824A4538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94" y="4061066"/>
            <a:ext cx="1626115" cy="470474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DAFE0D56-4F98-43FF-A1C9-C1FC5FDF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2d CFT Trace Formula?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8768BA34-9037-478A-9DD2-BA64E8DF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3757"/>
            <a:ext cx="11132127" cy="5491115"/>
          </a:xfrm>
        </p:spPr>
        <p:txBody>
          <a:bodyPr/>
          <a:lstStyle/>
          <a:p>
            <a:r>
              <a:rPr lang="en-US" dirty="0"/>
              <a:t>This hints at an analogy with the </a:t>
            </a:r>
            <a:r>
              <a:rPr lang="en-US" dirty="0" err="1"/>
              <a:t>Gutzwiller</a:t>
            </a:r>
            <a:r>
              <a:rPr lang="en-US" dirty="0"/>
              <a:t> trace formula for quantum systems.</a:t>
            </a:r>
          </a:p>
          <a:p>
            <a:endParaRPr lang="en-US" dirty="0"/>
          </a:p>
          <a:p>
            <a:r>
              <a:rPr lang="en-US" dirty="0"/>
              <a:t>Given a spectral density  			              , </a:t>
            </a:r>
            <a:r>
              <a:rPr lang="en-US" dirty="0" err="1"/>
              <a:t>Gutzwiller</a:t>
            </a:r>
            <a:r>
              <a:rPr lang="en-US" dirty="0"/>
              <a:t> expresses the oscillatory term is recast as </a:t>
            </a:r>
          </a:p>
          <a:p>
            <a:r>
              <a:rPr lang="en-US" dirty="0"/>
              <a:t>a sum over semiclassical periodic orbits: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presentation helped substantiate an overarching conjecture linking quantum chaos to randomness: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72A8FB-9C8F-42FE-B0DD-71DA9DADDA7F}"/>
              </a:ext>
            </a:extLst>
          </p:cNvPr>
          <p:cNvSpPr txBox="1"/>
          <p:nvPr/>
        </p:nvSpPr>
        <p:spPr>
          <a:xfrm>
            <a:off x="3656454" y="4111135"/>
            <a:ext cx="152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Orbits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833D90-8DB1-477F-9759-FDCC5E128276}"/>
              </a:ext>
            </a:extLst>
          </p:cNvPr>
          <p:cNvSpPr txBox="1"/>
          <p:nvPr/>
        </p:nvSpPr>
        <p:spPr>
          <a:xfrm>
            <a:off x="5666086" y="4129939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“Determinant”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8E60F7-D1F4-4678-AA8D-E7BBD08364F7}"/>
              </a:ext>
            </a:extLst>
          </p:cNvPr>
          <p:cNvSpPr txBox="1"/>
          <p:nvPr/>
        </p:nvSpPr>
        <p:spPr>
          <a:xfrm>
            <a:off x="7445015" y="4129938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Period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6BE018-59B8-4663-AC75-339450DB117F}"/>
              </a:ext>
            </a:extLst>
          </p:cNvPr>
          <p:cNvSpPr txBox="1"/>
          <p:nvPr/>
        </p:nvSpPr>
        <p:spPr>
          <a:xfrm>
            <a:off x="9015175" y="3175397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3451BD-E99B-49F0-A822-011BC4DCA82A}"/>
              </a:ext>
            </a:extLst>
          </p:cNvPr>
          <p:cNvCxnSpPr>
            <a:cxnSpLocks/>
          </p:cNvCxnSpPr>
          <p:nvPr/>
        </p:nvCxnSpPr>
        <p:spPr>
          <a:xfrm flipH="1">
            <a:off x="8215747" y="3357760"/>
            <a:ext cx="699653" cy="0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49282D-1D7C-4A9A-AF19-5D3FBF5B02FC}"/>
              </a:ext>
            </a:extLst>
          </p:cNvPr>
          <p:cNvCxnSpPr>
            <a:cxnSpLocks/>
          </p:cNvCxnSpPr>
          <p:nvPr/>
        </p:nvCxnSpPr>
        <p:spPr>
          <a:xfrm flipH="1" flipV="1">
            <a:off x="7088119" y="3692944"/>
            <a:ext cx="498763" cy="438099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3059D4-E8BD-43A7-A368-88D18AC9B01E}"/>
              </a:ext>
            </a:extLst>
          </p:cNvPr>
          <p:cNvCxnSpPr>
            <a:cxnSpLocks/>
          </p:cNvCxnSpPr>
          <p:nvPr/>
        </p:nvCxnSpPr>
        <p:spPr>
          <a:xfrm flipV="1">
            <a:off x="6459438" y="3686377"/>
            <a:ext cx="0" cy="402397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F533EA-19DD-44CB-959A-1A5D457CD9C2}"/>
              </a:ext>
            </a:extLst>
          </p:cNvPr>
          <p:cNvCxnSpPr>
            <a:cxnSpLocks/>
          </p:cNvCxnSpPr>
          <p:nvPr/>
        </p:nvCxnSpPr>
        <p:spPr>
          <a:xfrm flipV="1">
            <a:off x="4479795" y="3872345"/>
            <a:ext cx="1283693" cy="299156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1023CBB-EEF3-41F4-AD57-A6204BEE78B0}"/>
              </a:ext>
            </a:extLst>
          </p:cNvPr>
          <p:cNvSpPr/>
          <p:nvPr/>
        </p:nvSpPr>
        <p:spPr>
          <a:xfrm>
            <a:off x="1967345" y="5595295"/>
            <a:ext cx="8507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BGS Conjecture</a:t>
            </a:r>
            <a:r>
              <a:rPr lang="en-US" sz="2000" dirty="0"/>
              <a:t>: </a:t>
            </a:r>
          </a:p>
          <a:p>
            <a:pPr algn="ctr"/>
            <a:r>
              <a:rPr lang="en-US" sz="2000" dirty="0"/>
              <a:t>Energy levels of classically chaotic systems exhibit random matrix statistics.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1C526D-0B51-4468-A01B-97256402D498}"/>
              </a:ext>
            </a:extLst>
          </p:cNvPr>
          <p:cNvSpPr txBox="1"/>
          <p:nvPr/>
        </p:nvSpPr>
        <p:spPr>
          <a:xfrm>
            <a:off x="9945444" y="6487090"/>
            <a:ext cx="22465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Bohigas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Giannoni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Schmit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81166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0180256-5D7B-447D-AE42-4C693A9C0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1" y="2178039"/>
            <a:ext cx="2663877" cy="2727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A19250E-5B98-4EF0-A720-959ED367D4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40" y="3175397"/>
            <a:ext cx="4140532" cy="7156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4AFE17-49F5-45EB-BD9A-D824A4538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94" y="4061066"/>
            <a:ext cx="1626115" cy="470474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DAFE0D56-4F98-43FF-A1C9-C1FC5FDF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2d CFT Trace Formula?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8768BA34-9037-478A-9DD2-BA64E8DF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3757"/>
            <a:ext cx="11132127" cy="5491115"/>
          </a:xfrm>
        </p:spPr>
        <p:txBody>
          <a:bodyPr/>
          <a:lstStyle/>
          <a:p>
            <a:r>
              <a:rPr lang="en-US" dirty="0"/>
              <a:t>This hints at an analogy with the </a:t>
            </a:r>
            <a:r>
              <a:rPr lang="en-US" dirty="0" err="1"/>
              <a:t>Gutzwiller</a:t>
            </a:r>
            <a:r>
              <a:rPr lang="en-US" dirty="0"/>
              <a:t> trace formula for quantum systems.</a:t>
            </a:r>
          </a:p>
          <a:p>
            <a:endParaRPr lang="en-US" dirty="0"/>
          </a:p>
          <a:p>
            <a:r>
              <a:rPr lang="en-US" dirty="0"/>
              <a:t>Given a spectral density  			              , </a:t>
            </a:r>
            <a:r>
              <a:rPr lang="en-US" dirty="0" err="1"/>
              <a:t>Gutzwiller</a:t>
            </a:r>
            <a:r>
              <a:rPr lang="en-US" dirty="0"/>
              <a:t> expresses the oscillatory term is recast as </a:t>
            </a:r>
          </a:p>
          <a:p>
            <a:r>
              <a:rPr lang="en-US" dirty="0"/>
              <a:t>a sum over semiclassical periodic orbits: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suggested analogy is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72A8FB-9C8F-42FE-B0DD-71DA9DADDA7F}"/>
              </a:ext>
            </a:extLst>
          </p:cNvPr>
          <p:cNvSpPr txBox="1"/>
          <p:nvPr/>
        </p:nvSpPr>
        <p:spPr>
          <a:xfrm>
            <a:off x="3656454" y="4111135"/>
            <a:ext cx="152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Orbits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833D90-8DB1-477F-9759-FDCC5E128276}"/>
              </a:ext>
            </a:extLst>
          </p:cNvPr>
          <p:cNvSpPr txBox="1"/>
          <p:nvPr/>
        </p:nvSpPr>
        <p:spPr>
          <a:xfrm>
            <a:off x="5666086" y="4129939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“Determinant”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8E60F7-D1F4-4678-AA8D-E7BBD08364F7}"/>
              </a:ext>
            </a:extLst>
          </p:cNvPr>
          <p:cNvSpPr txBox="1"/>
          <p:nvPr/>
        </p:nvSpPr>
        <p:spPr>
          <a:xfrm>
            <a:off x="7445015" y="4129938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Period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6BE018-59B8-4663-AC75-339450DB117F}"/>
              </a:ext>
            </a:extLst>
          </p:cNvPr>
          <p:cNvSpPr txBox="1"/>
          <p:nvPr/>
        </p:nvSpPr>
        <p:spPr>
          <a:xfrm>
            <a:off x="9015175" y="3175397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3451BD-E99B-49F0-A822-011BC4DCA82A}"/>
              </a:ext>
            </a:extLst>
          </p:cNvPr>
          <p:cNvCxnSpPr>
            <a:cxnSpLocks/>
          </p:cNvCxnSpPr>
          <p:nvPr/>
        </p:nvCxnSpPr>
        <p:spPr>
          <a:xfrm flipH="1">
            <a:off x="8215747" y="3357760"/>
            <a:ext cx="699653" cy="0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49282D-1D7C-4A9A-AF19-5D3FBF5B02FC}"/>
              </a:ext>
            </a:extLst>
          </p:cNvPr>
          <p:cNvCxnSpPr>
            <a:cxnSpLocks/>
          </p:cNvCxnSpPr>
          <p:nvPr/>
        </p:nvCxnSpPr>
        <p:spPr>
          <a:xfrm flipH="1" flipV="1">
            <a:off x="7088119" y="3692944"/>
            <a:ext cx="498763" cy="438099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3059D4-E8BD-43A7-A368-88D18AC9B01E}"/>
              </a:ext>
            </a:extLst>
          </p:cNvPr>
          <p:cNvCxnSpPr>
            <a:cxnSpLocks/>
          </p:cNvCxnSpPr>
          <p:nvPr/>
        </p:nvCxnSpPr>
        <p:spPr>
          <a:xfrm flipV="1">
            <a:off x="6459438" y="3686377"/>
            <a:ext cx="0" cy="402397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F533EA-19DD-44CB-959A-1A5D457CD9C2}"/>
              </a:ext>
            </a:extLst>
          </p:cNvPr>
          <p:cNvCxnSpPr>
            <a:cxnSpLocks/>
          </p:cNvCxnSpPr>
          <p:nvPr/>
        </p:nvCxnSpPr>
        <p:spPr>
          <a:xfrm flipV="1">
            <a:off x="4479795" y="3872345"/>
            <a:ext cx="1283693" cy="299156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81F27-C402-41FB-9783-2BCDF4E38212}"/>
              </a:ext>
            </a:extLst>
          </p:cNvPr>
          <p:cNvGrpSpPr/>
          <p:nvPr/>
        </p:nvGrpSpPr>
        <p:grpSpPr>
          <a:xfrm>
            <a:off x="4116614" y="5162454"/>
            <a:ext cx="3958772" cy="1086819"/>
            <a:chOff x="4227629" y="5134787"/>
            <a:chExt cx="3958772" cy="10868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61A8EA8-5722-469F-AF71-C81E20AFABF9}"/>
                </a:ext>
              </a:extLst>
            </p:cNvPr>
            <p:cNvSpPr/>
            <p:nvPr/>
          </p:nvSpPr>
          <p:spPr>
            <a:xfrm>
              <a:off x="4227629" y="5134787"/>
              <a:ext cx="3958772" cy="1086819"/>
            </a:xfrm>
            <a:prstGeom prst="roundRect">
              <a:avLst/>
            </a:prstGeom>
            <a:solidFill>
              <a:srgbClr val="823DC1">
                <a:alpha val="17000"/>
              </a:srgb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Image 2" descr="Image">
              <a:extLst>
                <a:ext uri="{FF2B5EF4-FFF2-40B4-BE49-F238E27FC236}">
                  <a16:creationId xmlns:a16="http://schemas.microsoft.com/office/drawing/2014/main" id="{9C641ABB-C2B4-4993-BA51-0BE458BA0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381776" y="5239287"/>
              <a:ext cx="3681570" cy="953520"/>
            </a:xfrm>
            <a:prstGeom prst="rect">
              <a:avLst/>
            </a:prstGeom>
            <a:noFill/>
            <a:ln w="12700" cap="sq">
              <a:noFill/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008857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0180256-5D7B-447D-AE42-4C693A9C0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1" y="2178039"/>
            <a:ext cx="2663877" cy="2727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A19250E-5B98-4EF0-A720-959ED367D4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40" y="3175397"/>
            <a:ext cx="4140532" cy="7156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4AFE17-49F5-45EB-BD9A-D824A4538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94" y="4061066"/>
            <a:ext cx="1626115" cy="470474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DAFE0D56-4F98-43FF-A1C9-C1FC5FDF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2d CFT Trace Formula?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8768BA34-9037-478A-9DD2-BA64E8DF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3757"/>
            <a:ext cx="11132127" cy="5491115"/>
          </a:xfrm>
        </p:spPr>
        <p:txBody>
          <a:bodyPr/>
          <a:lstStyle/>
          <a:p>
            <a:r>
              <a:rPr lang="en-US" dirty="0"/>
              <a:t>This hints at an analogy with the </a:t>
            </a:r>
            <a:r>
              <a:rPr lang="en-US" dirty="0" err="1"/>
              <a:t>Gutzwiller</a:t>
            </a:r>
            <a:r>
              <a:rPr lang="en-US" dirty="0"/>
              <a:t> trace formula for quantum systems.</a:t>
            </a:r>
          </a:p>
          <a:p>
            <a:endParaRPr lang="en-US" dirty="0"/>
          </a:p>
          <a:p>
            <a:r>
              <a:rPr lang="en-US" dirty="0"/>
              <a:t>Given a spectral density  			              , </a:t>
            </a:r>
            <a:r>
              <a:rPr lang="en-US" dirty="0" err="1"/>
              <a:t>Gutzwiller</a:t>
            </a:r>
            <a:r>
              <a:rPr lang="en-US" dirty="0"/>
              <a:t> expresses the oscillatory term is recast as </a:t>
            </a:r>
          </a:p>
          <a:p>
            <a:r>
              <a:rPr lang="en-US" dirty="0"/>
              <a:t>a sum over semiclassical periodic orbits: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suggested analogy is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72A8FB-9C8F-42FE-B0DD-71DA9DADDA7F}"/>
              </a:ext>
            </a:extLst>
          </p:cNvPr>
          <p:cNvSpPr txBox="1"/>
          <p:nvPr/>
        </p:nvSpPr>
        <p:spPr>
          <a:xfrm>
            <a:off x="3656454" y="4111135"/>
            <a:ext cx="152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Orbits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833D90-8DB1-477F-9759-FDCC5E128276}"/>
              </a:ext>
            </a:extLst>
          </p:cNvPr>
          <p:cNvSpPr txBox="1"/>
          <p:nvPr/>
        </p:nvSpPr>
        <p:spPr>
          <a:xfrm>
            <a:off x="5666086" y="4129939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“Determinant”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8E60F7-D1F4-4678-AA8D-E7BBD08364F7}"/>
              </a:ext>
            </a:extLst>
          </p:cNvPr>
          <p:cNvSpPr txBox="1"/>
          <p:nvPr/>
        </p:nvSpPr>
        <p:spPr>
          <a:xfrm>
            <a:off x="7445015" y="4129938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Period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6BE018-59B8-4663-AC75-339450DB117F}"/>
              </a:ext>
            </a:extLst>
          </p:cNvPr>
          <p:cNvSpPr txBox="1"/>
          <p:nvPr/>
        </p:nvSpPr>
        <p:spPr>
          <a:xfrm>
            <a:off x="9015175" y="3175397"/>
            <a:ext cx="16575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3451BD-E99B-49F0-A822-011BC4DCA82A}"/>
              </a:ext>
            </a:extLst>
          </p:cNvPr>
          <p:cNvCxnSpPr>
            <a:cxnSpLocks/>
          </p:cNvCxnSpPr>
          <p:nvPr/>
        </p:nvCxnSpPr>
        <p:spPr>
          <a:xfrm flipH="1">
            <a:off x="8215747" y="3357760"/>
            <a:ext cx="699653" cy="0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49282D-1D7C-4A9A-AF19-5D3FBF5B02FC}"/>
              </a:ext>
            </a:extLst>
          </p:cNvPr>
          <p:cNvCxnSpPr>
            <a:cxnSpLocks/>
          </p:cNvCxnSpPr>
          <p:nvPr/>
        </p:nvCxnSpPr>
        <p:spPr>
          <a:xfrm flipH="1" flipV="1">
            <a:off x="7088119" y="3692944"/>
            <a:ext cx="498763" cy="438099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3059D4-E8BD-43A7-A368-88D18AC9B01E}"/>
              </a:ext>
            </a:extLst>
          </p:cNvPr>
          <p:cNvCxnSpPr>
            <a:cxnSpLocks/>
          </p:cNvCxnSpPr>
          <p:nvPr/>
        </p:nvCxnSpPr>
        <p:spPr>
          <a:xfrm flipV="1">
            <a:off x="6459438" y="3686377"/>
            <a:ext cx="0" cy="402397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F533EA-19DD-44CB-959A-1A5D457CD9C2}"/>
              </a:ext>
            </a:extLst>
          </p:cNvPr>
          <p:cNvCxnSpPr>
            <a:cxnSpLocks/>
          </p:cNvCxnSpPr>
          <p:nvPr/>
        </p:nvCxnSpPr>
        <p:spPr>
          <a:xfrm flipV="1">
            <a:off x="4479795" y="3872345"/>
            <a:ext cx="1283693" cy="299156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81F27-C402-41FB-9783-2BCDF4E38212}"/>
              </a:ext>
            </a:extLst>
          </p:cNvPr>
          <p:cNvGrpSpPr/>
          <p:nvPr/>
        </p:nvGrpSpPr>
        <p:grpSpPr>
          <a:xfrm>
            <a:off x="4116614" y="5162454"/>
            <a:ext cx="3958772" cy="1086819"/>
            <a:chOff x="4227629" y="5134787"/>
            <a:chExt cx="3958772" cy="10868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61A8EA8-5722-469F-AF71-C81E20AFABF9}"/>
                </a:ext>
              </a:extLst>
            </p:cNvPr>
            <p:cNvSpPr/>
            <p:nvPr/>
          </p:nvSpPr>
          <p:spPr>
            <a:xfrm>
              <a:off x="4227629" y="5134787"/>
              <a:ext cx="3958772" cy="1086819"/>
            </a:xfrm>
            <a:prstGeom prst="roundRect">
              <a:avLst/>
            </a:prstGeom>
            <a:solidFill>
              <a:srgbClr val="823DC1">
                <a:alpha val="17000"/>
              </a:srgb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Image 2" descr="Image">
              <a:extLst>
                <a:ext uri="{FF2B5EF4-FFF2-40B4-BE49-F238E27FC236}">
                  <a16:creationId xmlns:a16="http://schemas.microsoft.com/office/drawing/2014/main" id="{9C641ABB-C2B4-4993-BA51-0BE458BA0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81776" y="5239287"/>
              <a:ext cx="3681570" cy="953520"/>
            </a:xfrm>
            <a:prstGeom prst="rect">
              <a:avLst/>
            </a:prstGeom>
            <a:noFill/>
            <a:ln w="12700" cap="sq">
              <a:noFill/>
              <a:miter lim="400000"/>
            </a:ln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C427960-8EBC-4C45-A0B9-B73226033F72}"/>
              </a:ext>
            </a:extLst>
          </p:cNvPr>
          <p:cNvSpPr/>
          <p:nvPr/>
        </p:nvSpPr>
        <p:spPr>
          <a:xfrm>
            <a:off x="8307299" y="5526172"/>
            <a:ext cx="3905486" cy="87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Quire Sans Light" panose="020B0604020202020204" charset="0"/>
              </a:rPr>
              <a:t>Remarkably, there is a presentation of  	which realizes precisely this.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055F47-A211-48FC-A6E2-045CE01114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58" y="6079969"/>
            <a:ext cx="800245" cy="2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29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AF150E-D871-41A8-8C4C-4DB553FE6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Spectral Theory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AF150E-D871-41A8-8C4C-4DB553FE6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B94D29-CDBB-4DDA-A7CA-0E7962C0E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A square-integrable,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-invariant function admits a unique decomposition into 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-invariant complete </a:t>
                </a:r>
                <a:r>
                  <a:rPr lang="en-US" dirty="0" err="1"/>
                  <a:t>eigenbasis</a:t>
                </a:r>
                <a:r>
                  <a:rPr lang="en-US" dirty="0"/>
                  <a:t> of the hyperbolic Laplacian,        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B94D29-CDBB-4DDA-A7CA-0E7962C0E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l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89BD18E-8658-48A4-BCFC-6CB13F75C2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98" y="2299258"/>
            <a:ext cx="6211803" cy="390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63EDA-9348-4812-8EAD-9B274EE481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34" y="1747661"/>
            <a:ext cx="329319" cy="2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DCCBE1C-4F2F-425D-8EB4-6E98091FFABE}"/>
              </a:ext>
            </a:extLst>
          </p:cNvPr>
          <p:cNvGrpSpPr/>
          <p:nvPr/>
        </p:nvGrpSpPr>
        <p:grpSpPr>
          <a:xfrm>
            <a:off x="2602549" y="1041145"/>
            <a:ext cx="7856267" cy="4735541"/>
            <a:chOff x="2068816" y="776514"/>
            <a:chExt cx="9440816" cy="56906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3A8DFC-454A-4EC0-A1C5-AC2CEDFA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748" y="979717"/>
              <a:ext cx="8312009" cy="531948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9F686D5-AC3A-4D19-B01D-A69F4CD4FD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8748" y="776514"/>
              <a:ext cx="1" cy="5522687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E07E31-BF57-4044-903D-700BC904E945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16" y="6299200"/>
              <a:ext cx="8523515" cy="0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12D1CFD-43C7-48AA-B6D2-0658A41C6A2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6920" y="6131222"/>
              <a:ext cx="872712" cy="33595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5A2D5CC-BB01-4E75-A2B2-7603E31535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61" y="670955"/>
            <a:ext cx="609948" cy="3031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6E4FC4-28ED-4D72-AB61-2A8AC1D72084}"/>
              </a:ext>
            </a:extLst>
          </p:cNvPr>
          <p:cNvSpPr txBox="1"/>
          <p:nvPr/>
        </p:nvSpPr>
        <p:spPr>
          <a:xfrm>
            <a:off x="1253610" y="621313"/>
            <a:ext cx="1523798" cy="43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Spectrum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F1993-1026-49BC-9314-3992622B950B}"/>
              </a:ext>
            </a:extLst>
          </p:cNvPr>
          <p:cNvSpPr txBox="1"/>
          <p:nvPr/>
        </p:nvSpPr>
        <p:spPr>
          <a:xfrm>
            <a:off x="10581711" y="5446318"/>
            <a:ext cx="1695463" cy="43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Interactions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F1241-79F3-4B40-8FAB-0C1C9D2F643E}"/>
              </a:ext>
            </a:extLst>
          </p:cNvPr>
          <p:cNvSpPr txBox="1"/>
          <p:nvPr/>
        </p:nvSpPr>
        <p:spPr>
          <a:xfrm>
            <a:off x="3419968" y="315968"/>
            <a:ext cx="5668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spc="20" dirty="0">
                <a:latin typeface="+mj-lt"/>
                <a:sym typeface="Wingdings" panose="05000000000000000000" pitchFamily="2" charset="2"/>
              </a:rPr>
              <a:t>What is the large scale structure of CFT space?</a:t>
            </a:r>
          </a:p>
        </p:txBody>
      </p:sp>
    </p:spTree>
    <p:extLst>
      <p:ext uri="{BB962C8B-B14F-4D97-AF65-F5344CB8AC3E}">
        <p14:creationId xmlns:p14="http://schemas.microsoft.com/office/powerpoint/2010/main" val="4247759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AF150E-D871-41A8-8C4C-4DB553FE6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Spectral Theory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AF150E-D871-41A8-8C4C-4DB553FE6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B94D29-CDBB-4DDA-A7CA-0E7962C0E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A square-integrable,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-invariant function admits a unique decomposition into 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-invariant complete </a:t>
                </a:r>
                <a:r>
                  <a:rPr lang="en-US" dirty="0" err="1"/>
                  <a:t>eigenbasis</a:t>
                </a:r>
                <a:r>
                  <a:rPr lang="en-US" dirty="0"/>
                  <a:t> of the hyperbolic Laplacian,        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B94D29-CDBB-4DDA-A7CA-0E7962C0E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l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6D6B5C2-79E3-45D6-A7D2-1B076C7DA49C}"/>
              </a:ext>
            </a:extLst>
          </p:cNvPr>
          <p:cNvSpPr txBox="1"/>
          <p:nvPr/>
        </p:nvSpPr>
        <p:spPr>
          <a:xfrm>
            <a:off x="1143230" y="3062078"/>
            <a:ext cx="31900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pc="20" dirty="0">
                <a:latin typeface="Quire Sans Light" panose="020B0604020202020204" charset="0"/>
                <a:sym typeface="Wingdings" panose="05000000000000000000" pitchFamily="2" charset="2"/>
              </a:rPr>
              <a:t>1. </a:t>
            </a:r>
            <a:r>
              <a:rPr lang="en-US" sz="1700" i="1" dirty="0">
                <a:latin typeface="Quire Sans Light" panose="020B0604020202020204" charset="0"/>
              </a:rPr>
              <a:t>Constant</a:t>
            </a:r>
            <a:r>
              <a:rPr lang="en-US" sz="1700" dirty="0">
                <a:latin typeface="Quire Sans Light" panose="020B0604020202020204" charset="0"/>
              </a:rPr>
              <a:t>: </a:t>
            </a:r>
            <a:r>
              <a:rPr lang="en-US" sz="1700" dirty="0">
                <a:solidFill>
                  <a:srgbClr val="823DC1"/>
                </a:solidFill>
                <a:latin typeface="Quire Sans Light" panose="020B0604020202020204" charset="0"/>
              </a:rPr>
              <a:t>Modular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7E56E-D28F-43D6-A6E8-1EF1A10A7CA1}"/>
              </a:ext>
            </a:extLst>
          </p:cNvPr>
          <p:cNvSpPr txBox="1"/>
          <p:nvPr/>
        </p:nvSpPr>
        <p:spPr>
          <a:xfrm>
            <a:off x="4488875" y="3062463"/>
            <a:ext cx="3345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2. </a:t>
            </a:r>
            <a:r>
              <a:rPr lang="en-US" sz="1700" i="1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Continuous</a:t>
            </a:r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: </a:t>
            </a:r>
            <a:r>
              <a:rPr lang="en-US" sz="1700" spc="20" dirty="0">
                <a:solidFill>
                  <a:srgbClr val="823DC1"/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Eisenstein series</a:t>
            </a:r>
            <a:endParaRPr lang="en-US" sz="1700" spc="20" dirty="0">
              <a:latin typeface="Quire Sans Light" panose="020B0302040400020003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112B0-5F7A-4607-8D59-BCD783AF621E}"/>
              </a:ext>
            </a:extLst>
          </p:cNvPr>
          <p:cNvSpPr txBox="1"/>
          <p:nvPr/>
        </p:nvSpPr>
        <p:spPr>
          <a:xfrm>
            <a:off x="8188039" y="3080748"/>
            <a:ext cx="3699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3. </a:t>
            </a:r>
            <a:r>
              <a:rPr lang="en-US" sz="1700" i="1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Discrete</a:t>
            </a:r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: </a:t>
            </a:r>
            <a:r>
              <a:rPr lang="en-US" sz="1700" spc="20" dirty="0" err="1">
                <a:solidFill>
                  <a:srgbClr val="823DC1"/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Maass</a:t>
            </a:r>
            <a:r>
              <a:rPr lang="en-US" sz="1700" spc="20" dirty="0">
                <a:solidFill>
                  <a:srgbClr val="823DC1"/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 cusp forms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BD18E-8658-48A4-BCFC-6CB13F75C2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98" y="2299258"/>
            <a:ext cx="6211803" cy="390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0CEC8-33DE-4D7F-ABCB-6010ADCA87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34" y="3746700"/>
            <a:ext cx="2762452" cy="813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FEB381-1D1E-416E-8DD7-6A6156CB5D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7" y="3746700"/>
            <a:ext cx="852557" cy="213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AC2947-0300-4D71-920E-4FEB6630D6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71" y="3739442"/>
            <a:ext cx="2992307" cy="813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31B54E-50D7-47C8-9B23-5A9421018E41}"/>
              </a:ext>
            </a:extLst>
          </p:cNvPr>
          <p:cNvSpPr txBox="1"/>
          <p:nvPr/>
        </p:nvSpPr>
        <p:spPr>
          <a:xfrm>
            <a:off x="5396345" y="4784755"/>
            <a:ext cx="22167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(“critical line”)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63EDA-9348-4812-8EAD-9B274EE481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34" y="1747661"/>
            <a:ext cx="329319" cy="2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77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6EDCEE2-EFAF-4F0F-9BF0-4A5AC37F9398}"/>
              </a:ext>
            </a:extLst>
          </p:cNvPr>
          <p:cNvSpPr/>
          <p:nvPr/>
        </p:nvSpPr>
        <p:spPr>
          <a:xfrm>
            <a:off x="2005370" y="1886806"/>
            <a:ext cx="8270742" cy="1086819"/>
          </a:xfrm>
          <a:prstGeom prst="roundRect">
            <a:avLst/>
          </a:prstGeom>
          <a:solidFill>
            <a:schemeClr val="bg1">
              <a:lumMod val="85000"/>
              <a:alpha val="72000"/>
            </a:schemeClr>
          </a:solidFill>
          <a:ln w="254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AF150E-D871-41A8-8C4C-4DB553FE6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Spectral Theory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AF150E-D871-41A8-8C4C-4DB553FE6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94D29-CDBB-4DDA-A7CA-0E7962C0E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	   by construction, and therefore admits a unique spectral decomposition.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6B5C2-79E3-45D6-A7D2-1B076C7DA49C}"/>
              </a:ext>
            </a:extLst>
          </p:cNvPr>
          <p:cNvSpPr txBox="1"/>
          <p:nvPr/>
        </p:nvSpPr>
        <p:spPr>
          <a:xfrm>
            <a:off x="1143230" y="3062078"/>
            <a:ext cx="31900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pc="20" dirty="0">
                <a:latin typeface="Quire Sans Light" panose="020B0604020202020204" charset="0"/>
                <a:sym typeface="Wingdings" panose="05000000000000000000" pitchFamily="2" charset="2"/>
              </a:rPr>
              <a:t>1. </a:t>
            </a:r>
            <a:r>
              <a:rPr lang="en-US" sz="1700" i="1" dirty="0">
                <a:latin typeface="Quire Sans Light" panose="020B0604020202020204" charset="0"/>
              </a:rPr>
              <a:t>Constant</a:t>
            </a:r>
            <a:r>
              <a:rPr lang="en-US" sz="1700" dirty="0">
                <a:latin typeface="Quire Sans Light" panose="020B0604020202020204" charset="0"/>
              </a:rPr>
              <a:t>: </a:t>
            </a:r>
            <a:r>
              <a:rPr lang="en-US" sz="1700" dirty="0">
                <a:solidFill>
                  <a:srgbClr val="823DC1"/>
                </a:solidFill>
                <a:latin typeface="Quire Sans Light" panose="020B0604020202020204" charset="0"/>
              </a:rPr>
              <a:t>Modular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7E56E-D28F-43D6-A6E8-1EF1A10A7CA1}"/>
              </a:ext>
            </a:extLst>
          </p:cNvPr>
          <p:cNvSpPr txBox="1"/>
          <p:nvPr/>
        </p:nvSpPr>
        <p:spPr>
          <a:xfrm>
            <a:off x="4488875" y="3062463"/>
            <a:ext cx="3345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2. </a:t>
            </a:r>
            <a:r>
              <a:rPr lang="en-US" sz="1700" i="1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Continuous</a:t>
            </a:r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: </a:t>
            </a:r>
            <a:r>
              <a:rPr lang="en-US" sz="1700" spc="20" dirty="0">
                <a:solidFill>
                  <a:srgbClr val="823DC1"/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Eisenstein series</a:t>
            </a:r>
            <a:endParaRPr lang="en-US" sz="1700" spc="20" dirty="0">
              <a:latin typeface="Quire Sans Light" panose="020B0302040400020003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112B0-5F7A-4607-8D59-BCD783AF621E}"/>
              </a:ext>
            </a:extLst>
          </p:cNvPr>
          <p:cNvSpPr txBox="1"/>
          <p:nvPr/>
        </p:nvSpPr>
        <p:spPr>
          <a:xfrm>
            <a:off x="8188039" y="3080748"/>
            <a:ext cx="3699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3. </a:t>
            </a:r>
            <a:r>
              <a:rPr lang="en-US" sz="1700" i="1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Discrete</a:t>
            </a:r>
            <a:r>
              <a:rPr lang="en-US" sz="1700" spc="20" dirty="0">
                <a:latin typeface="Quire Sans Light" panose="020B0302040400020003" pitchFamily="34" charset="0"/>
                <a:sym typeface="Wingdings" panose="05000000000000000000" pitchFamily="2" charset="2"/>
              </a:rPr>
              <a:t>: </a:t>
            </a:r>
            <a:r>
              <a:rPr lang="en-US" sz="1700" spc="20" dirty="0" err="1">
                <a:solidFill>
                  <a:srgbClr val="823DC1"/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Maass</a:t>
            </a:r>
            <a:r>
              <a:rPr lang="en-US" sz="1700" spc="20" dirty="0">
                <a:solidFill>
                  <a:srgbClr val="823DC1"/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 cusp forms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50CEC8-33DE-4D7F-ABCB-6010ADCA87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34" y="3746700"/>
            <a:ext cx="2762452" cy="813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FEB381-1D1E-416E-8DD7-6A6156CB5D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7" y="3746700"/>
            <a:ext cx="852557" cy="213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AC2947-0300-4D71-920E-4FEB6630D6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71" y="3739442"/>
            <a:ext cx="2992307" cy="813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EA594B-2D7B-4E26-8FEB-D9C440D2B7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9" y="1322811"/>
            <a:ext cx="1861601" cy="296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D49974-57A8-4533-9AD7-501A8B772F2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49" y="2057400"/>
            <a:ext cx="7814661" cy="7553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10CECB-91E7-478E-8609-76C1D07104C9}"/>
              </a:ext>
            </a:extLst>
          </p:cNvPr>
          <p:cNvSpPr txBox="1"/>
          <p:nvPr/>
        </p:nvSpPr>
        <p:spPr>
          <a:xfrm>
            <a:off x="5396345" y="4784755"/>
            <a:ext cx="22167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(“critical line”)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839CEF-1755-496D-8769-4F31C727488B}"/>
              </a:ext>
            </a:extLst>
          </p:cNvPr>
          <p:cNvSpPr txBox="1"/>
          <p:nvPr/>
        </p:nvSpPr>
        <p:spPr>
          <a:xfrm>
            <a:off x="8780321" y="5445154"/>
            <a:ext cx="2840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[Benjamin, Collier, Fitzpatrick, Maloney, EP; Benjamin, Chang; Paul, EP, Raj; Luo, Wang;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Haehl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Reeves,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Rozali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6428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82EC-AE19-45F9-94CA-9021AA0E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757978"/>
            <a:ext cx="11804073" cy="5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56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A24896B8-06CE-48CE-81CC-60B06D01DB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13267"/>
                <a:ext cx="4897582" cy="81862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Spectral Theory</a:t>
                </a:r>
              </a:p>
            </p:txBody>
          </p:sp>
        </mc:Choice>
        <mc:Fallback xmlns="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A24896B8-06CE-48CE-81CC-60B06D01DB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13267"/>
                <a:ext cx="4897582" cy="818621"/>
              </a:xfrm>
              <a:blipFill>
                <a:blip r:embed="rId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A41DEF9-1BA1-4215-8675-E26CAD8F7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9" y="2902963"/>
            <a:ext cx="6751240" cy="34893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A42405-96B5-4F55-98E1-42C8E2FD1623}"/>
              </a:ext>
            </a:extLst>
          </p:cNvPr>
          <p:cNvGrpSpPr/>
          <p:nvPr/>
        </p:nvGrpSpPr>
        <p:grpSpPr>
          <a:xfrm>
            <a:off x="6206834" y="659635"/>
            <a:ext cx="5463725" cy="6124958"/>
            <a:chOff x="5971309" y="659635"/>
            <a:chExt cx="5463725" cy="6124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53580A5-94D0-49BA-8B7E-9304080E6379}"/>
                    </a:ext>
                  </a:extLst>
                </p:cNvPr>
                <p:cNvSpPr txBox="1"/>
                <p:nvPr/>
              </p:nvSpPr>
              <p:spPr>
                <a:xfrm>
                  <a:off x="8850501" y="659635"/>
                  <a:ext cx="23905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pc="2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  <m:r>
                          <a:rPr lang="en-US" sz="1600" i="1" spc="2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≈500.283548</m:t>
                        </m:r>
                      </m:oMath>
                    </m:oMathPara>
                  </a14:m>
                  <a:endParaRPr lang="en-US" sz="1600" spc="20" dirty="0">
                    <a:latin typeface="Quire Sans Light" panose="020B0302040400020003" pitchFamily="34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53580A5-94D0-49BA-8B7E-9304080E6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0501" y="659635"/>
                  <a:ext cx="2390595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3554AD-8D85-4F5B-9CE2-CD7BD5A74026}"/>
                </a:ext>
              </a:extLst>
            </p:cNvPr>
            <p:cNvSpPr txBox="1"/>
            <p:nvPr/>
          </p:nvSpPr>
          <p:spPr>
            <a:xfrm>
              <a:off x="7781023" y="6492205"/>
              <a:ext cx="213895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300" spc="20" dirty="0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[</a:t>
              </a:r>
              <a:r>
                <a:rPr lang="en-US" sz="1300" spc="20" dirty="0" err="1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Hejhal</a:t>
              </a:r>
              <a:r>
                <a:rPr lang="en-US" sz="1300" spc="20" dirty="0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, </a:t>
              </a:r>
              <a:r>
                <a:rPr lang="en-US" sz="1300" spc="20" dirty="0" err="1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Rackner</a:t>
              </a:r>
              <a:r>
                <a:rPr lang="en-US" sz="1300" spc="20" dirty="0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; Then]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976E69A-91D2-4362-B900-638D89BA25F0}"/>
                    </a:ext>
                  </a:extLst>
                </p:cNvPr>
                <p:cNvSpPr/>
                <p:nvPr/>
              </p:nvSpPr>
              <p:spPr>
                <a:xfrm>
                  <a:off x="6172133" y="659635"/>
                  <a:ext cx="248443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pc="2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  <m:r>
                          <a:rPr lang="en-US" sz="1600" i="1" spc="2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≈125.347558</m:t>
                        </m:r>
                      </m:oMath>
                    </m:oMathPara>
                  </a14:m>
                  <a:endParaRPr lang="en-US" sz="1600" spc="20" dirty="0">
                    <a:latin typeface="Quire Sans Light" panose="020B0302040400020003" pitchFamily="34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976E69A-91D2-4362-B900-638D89BA25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133" y="659635"/>
                  <a:ext cx="2484431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292C50-35C8-47EF-BE1E-310209E9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309" y="998786"/>
              <a:ext cx="5463725" cy="549341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1FF370-D33F-4A77-ACF1-711F21AE4647}"/>
              </a:ext>
            </a:extLst>
          </p:cNvPr>
          <p:cNvSpPr/>
          <p:nvPr/>
        </p:nvSpPr>
        <p:spPr>
          <a:xfrm>
            <a:off x="807129" y="1272271"/>
            <a:ext cx="585690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>
                <a:latin typeface="Quire Sans Light" panose="020B0604020202020204" charset="0"/>
              </a:rPr>
              <a:t>Maass</a:t>
            </a:r>
            <a:r>
              <a:rPr lang="en-US" sz="1900" dirty="0">
                <a:latin typeface="Quire Sans Light" panose="020B0604020202020204" charset="0"/>
              </a:rPr>
              <a:t> cusp forms are the subject of modern </a:t>
            </a:r>
            <a:r>
              <a:rPr lang="en-US" sz="1900" dirty="0" err="1">
                <a:latin typeface="Quire Sans Light" panose="020B0604020202020204" charset="0"/>
              </a:rPr>
              <a:t>maths</a:t>
            </a:r>
            <a:r>
              <a:rPr lang="en-US" sz="1900" dirty="0">
                <a:latin typeface="Quire Sans Light" panose="020B0604020202020204" charset="0"/>
              </a:rPr>
              <a:t>.</a:t>
            </a:r>
          </a:p>
          <a:p>
            <a:endParaRPr lang="en-US" sz="1900" dirty="0">
              <a:latin typeface="Quire Sans Light" panose="020B0604020202020204" charset="0"/>
            </a:endParaRPr>
          </a:p>
          <a:p>
            <a:r>
              <a:rPr lang="en-US" sz="1900" dirty="0">
                <a:latin typeface="Quire Sans Light" panose="020B0604020202020204" charset="0"/>
              </a:rPr>
              <a:t>Cusp forms are chaotic. (“Arithmetic chaos”)</a:t>
            </a:r>
          </a:p>
          <a:p>
            <a:endParaRPr lang="en-US" sz="1900" dirty="0">
              <a:latin typeface="Quire Sans Light" panose="020B0604020202020204" charset="0"/>
            </a:endParaRPr>
          </a:p>
          <a:p>
            <a:r>
              <a:rPr lang="en-US" sz="1900" dirty="0">
                <a:latin typeface="Quire Sans Light" panose="020B0604020202020204" charset="0"/>
              </a:rPr>
              <a:t>Leads to sporadic behavior and large </a:t>
            </a:r>
            <a:r>
              <a:rPr lang="en-US" sz="1900" i="1" dirty="0">
                <a:latin typeface="Quire Sans Light" panose="020B0604020202020204" charset="0"/>
              </a:rPr>
              <a:t>n</a:t>
            </a:r>
            <a:r>
              <a:rPr lang="en-US" sz="1900" dirty="0">
                <a:latin typeface="Quire Sans Light" panose="020B0604020202020204" charset="0"/>
              </a:rPr>
              <a:t> universality.</a:t>
            </a:r>
          </a:p>
          <a:p>
            <a:endParaRPr lang="en-US" sz="1900" dirty="0">
              <a:latin typeface="Quire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78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A24896B8-06CE-48CE-81CC-60B06D01DB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13267"/>
                <a:ext cx="4897582" cy="81862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</m:oMath>
                </a14:m>
                <a:r>
                  <a:rPr lang="en-US" dirty="0"/>
                  <a:t> Spectral Theory</a:t>
                </a:r>
              </a:p>
            </p:txBody>
          </p:sp>
        </mc:Choice>
        <mc:Fallback xmlns="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A24896B8-06CE-48CE-81CC-60B06D01DB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13267"/>
                <a:ext cx="4897582" cy="818621"/>
              </a:xfrm>
              <a:blipFill>
                <a:blip r:embed="rId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1CA9B47-5F69-44FC-BBD4-71C35D103DB7}"/>
              </a:ext>
            </a:extLst>
          </p:cNvPr>
          <p:cNvSpPr txBox="1"/>
          <p:nvPr/>
        </p:nvSpPr>
        <p:spPr>
          <a:xfrm>
            <a:off x="2042026" y="2989685"/>
            <a:ext cx="2883954" cy="14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i="1" dirty="0">
                <a:latin typeface="Quire Sans Light" panose="020B0604020202020204" charset="0"/>
              </a:rPr>
              <a:t>Random Wave Conjecture</a:t>
            </a:r>
          </a:p>
          <a:p>
            <a:pPr>
              <a:lnSpc>
                <a:spcPct val="80000"/>
              </a:lnSpc>
            </a:pPr>
            <a:endParaRPr lang="en-US" sz="1600" i="1" dirty="0">
              <a:latin typeface="Quire Sans Light" panose="020B0604020202020204" charset="0"/>
            </a:endParaRPr>
          </a:p>
          <a:p>
            <a:pPr>
              <a:lnSpc>
                <a:spcPct val="80000"/>
              </a:lnSpc>
            </a:pPr>
            <a:r>
              <a:rPr lang="en-US" sz="1600" i="1" dirty="0">
                <a:latin typeface="Quire Sans Light" panose="020B0604020202020204" charset="0"/>
              </a:rPr>
              <a:t>Gaussian Moments Conjecture </a:t>
            </a:r>
          </a:p>
          <a:p>
            <a:pPr>
              <a:lnSpc>
                <a:spcPct val="80000"/>
              </a:lnSpc>
            </a:pPr>
            <a:endParaRPr lang="en-US" sz="1600" i="1" dirty="0">
              <a:latin typeface="Quire Sans Light" panose="020B0604020202020204" charset="0"/>
            </a:endParaRPr>
          </a:p>
          <a:p>
            <a:pPr>
              <a:lnSpc>
                <a:spcPct val="80000"/>
              </a:lnSpc>
            </a:pPr>
            <a:r>
              <a:rPr lang="en-US" sz="1600" i="1" dirty="0">
                <a:latin typeface="Quire Sans Light" panose="020B0604020202020204" charset="0"/>
              </a:rPr>
              <a:t>Quantum Unique Ergodicity</a:t>
            </a:r>
          </a:p>
          <a:p>
            <a:pPr>
              <a:lnSpc>
                <a:spcPct val="80000"/>
              </a:lnSpc>
            </a:pPr>
            <a:endParaRPr lang="en-US" sz="1600" i="1" dirty="0">
              <a:latin typeface="Quire Sans Light" panose="020B0604020202020204" charset="0"/>
            </a:endParaRPr>
          </a:p>
          <a:p>
            <a:pPr>
              <a:lnSpc>
                <a:spcPct val="80000"/>
              </a:lnSpc>
            </a:pPr>
            <a:r>
              <a:rPr lang="en-US" sz="1600" i="1" dirty="0">
                <a:latin typeface="Quire Sans Light" panose="020B0604020202020204" charset="0"/>
              </a:rPr>
              <a:t>Ramanujan Conjecture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5CC294-80A0-49E3-9F90-32FF582DFB1F}"/>
              </a:ext>
            </a:extLst>
          </p:cNvPr>
          <p:cNvGrpSpPr/>
          <p:nvPr/>
        </p:nvGrpSpPr>
        <p:grpSpPr>
          <a:xfrm rot="702275">
            <a:off x="4577711" y="2503777"/>
            <a:ext cx="805434" cy="1172207"/>
            <a:chOff x="5366553" y="3305236"/>
            <a:chExt cx="805434" cy="117220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4B92B1-5F63-4604-98C0-9F59C485CA49}"/>
                </a:ext>
              </a:extLst>
            </p:cNvPr>
            <p:cNvSpPr/>
            <p:nvPr/>
          </p:nvSpPr>
          <p:spPr>
            <a:xfrm rot="6876961">
              <a:off x="5540607" y="3846062"/>
              <a:ext cx="862438" cy="400323"/>
            </a:xfrm>
            <a:custGeom>
              <a:avLst/>
              <a:gdLst>
                <a:gd name="connsiteX0" fmla="*/ 0 w 1759527"/>
                <a:gd name="connsiteY0" fmla="*/ 415636 h 461027"/>
                <a:gd name="connsiteX1" fmla="*/ 976745 w 1759527"/>
                <a:gd name="connsiteY1" fmla="*/ 422563 h 461027"/>
                <a:gd name="connsiteX2" fmla="*/ 1759527 w 1759527"/>
                <a:gd name="connsiteY2" fmla="*/ 0 h 4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9527" h="461027">
                  <a:moveTo>
                    <a:pt x="0" y="415636"/>
                  </a:moveTo>
                  <a:cubicBezTo>
                    <a:pt x="341745" y="453736"/>
                    <a:pt x="683491" y="491836"/>
                    <a:pt x="976745" y="422563"/>
                  </a:cubicBezTo>
                  <a:cubicBezTo>
                    <a:pt x="1269999" y="353290"/>
                    <a:pt x="1514763" y="176645"/>
                    <a:pt x="1759527" y="0"/>
                  </a:cubicBezTo>
                </a:path>
              </a:pathLst>
            </a:custGeom>
            <a:noFill/>
            <a:ln w="25400"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00329F9-BE49-4A13-A8BF-AADC6BD88310}"/>
                </a:ext>
              </a:extLst>
            </p:cNvPr>
            <p:cNvSpPr/>
            <p:nvPr/>
          </p:nvSpPr>
          <p:spPr>
            <a:xfrm rot="8080802" flipV="1">
              <a:off x="5160666" y="3511123"/>
              <a:ext cx="862438" cy="450664"/>
            </a:xfrm>
            <a:custGeom>
              <a:avLst/>
              <a:gdLst>
                <a:gd name="connsiteX0" fmla="*/ 0 w 1759527"/>
                <a:gd name="connsiteY0" fmla="*/ 415636 h 461027"/>
                <a:gd name="connsiteX1" fmla="*/ 976745 w 1759527"/>
                <a:gd name="connsiteY1" fmla="*/ 422563 h 461027"/>
                <a:gd name="connsiteX2" fmla="*/ 1759527 w 1759527"/>
                <a:gd name="connsiteY2" fmla="*/ 0 h 4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9527" h="461027">
                  <a:moveTo>
                    <a:pt x="0" y="415636"/>
                  </a:moveTo>
                  <a:cubicBezTo>
                    <a:pt x="341745" y="453736"/>
                    <a:pt x="683491" y="491836"/>
                    <a:pt x="976745" y="422563"/>
                  </a:cubicBezTo>
                  <a:cubicBezTo>
                    <a:pt x="1269999" y="353290"/>
                    <a:pt x="1514763" y="176645"/>
                    <a:pt x="1759527" y="0"/>
                  </a:cubicBezTo>
                </a:path>
              </a:pathLst>
            </a:custGeom>
            <a:noFill/>
            <a:ln w="25400"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7A328D-7FE6-46E8-B7B5-C9D453EBB6BE}"/>
              </a:ext>
            </a:extLst>
          </p:cNvPr>
          <p:cNvSpPr txBox="1"/>
          <p:nvPr/>
        </p:nvSpPr>
        <p:spPr>
          <a:xfrm>
            <a:off x="96504" y="3445087"/>
            <a:ext cx="175733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Sarnak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Phillips,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Sarnak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Lu,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Sarnak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Bolte,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Steil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Soundararajan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Lindenstrauss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…]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907A5E-7FAF-4187-BCAB-DE78B9450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99" y="4663298"/>
            <a:ext cx="3162383" cy="19894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3E6498-39C8-410D-90C6-8259E9620346}"/>
              </a:ext>
            </a:extLst>
          </p:cNvPr>
          <p:cNvGrpSpPr/>
          <p:nvPr/>
        </p:nvGrpSpPr>
        <p:grpSpPr>
          <a:xfrm>
            <a:off x="6206834" y="659635"/>
            <a:ext cx="5463725" cy="6124958"/>
            <a:chOff x="5971309" y="659635"/>
            <a:chExt cx="5463725" cy="6124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4776C6B-DEAF-49DF-BEC9-B9163DFC4360}"/>
                    </a:ext>
                  </a:extLst>
                </p:cNvPr>
                <p:cNvSpPr txBox="1"/>
                <p:nvPr/>
              </p:nvSpPr>
              <p:spPr>
                <a:xfrm>
                  <a:off x="8850501" y="659635"/>
                  <a:ext cx="23905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pc="2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  <m:r>
                          <a:rPr lang="en-US" sz="1600" i="1" spc="2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≈500.283548</m:t>
                        </m:r>
                      </m:oMath>
                    </m:oMathPara>
                  </a14:m>
                  <a:endParaRPr lang="en-US" sz="1600" spc="20" dirty="0">
                    <a:latin typeface="Quire Sans Light" panose="020B0302040400020003" pitchFamily="34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53580A5-94D0-49BA-8B7E-9304080E6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0501" y="659635"/>
                  <a:ext cx="2390595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FBAF80-4AA8-4BE4-8CA1-8590626E0BD3}"/>
                </a:ext>
              </a:extLst>
            </p:cNvPr>
            <p:cNvSpPr txBox="1"/>
            <p:nvPr/>
          </p:nvSpPr>
          <p:spPr>
            <a:xfrm>
              <a:off x="7781023" y="6492205"/>
              <a:ext cx="213895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300" spc="20" dirty="0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[</a:t>
              </a:r>
              <a:r>
                <a:rPr lang="en-US" sz="1300" spc="20" dirty="0" err="1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Hejhal</a:t>
              </a:r>
              <a:r>
                <a:rPr lang="en-US" sz="1300" spc="20" dirty="0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, </a:t>
              </a:r>
              <a:r>
                <a:rPr lang="en-US" sz="1300" spc="20" dirty="0" err="1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Rackner</a:t>
              </a:r>
              <a:r>
                <a:rPr lang="en-US" sz="1300" spc="20" dirty="0">
                  <a:solidFill>
                    <a:schemeClr val="bg1">
                      <a:lumMod val="50000"/>
                    </a:schemeClr>
                  </a:solidFill>
                  <a:latin typeface="Quire Sans Light" panose="020B0302040400020003" pitchFamily="34" charset="0"/>
                  <a:sym typeface="Wingdings" panose="05000000000000000000" pitchFamily="2" charset="2"/>
                </a:rPr>
                <a:t>; Then]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AB68B89-51AF-4C7D-9833-45FE6E97C69A}"/>
                    </a:ext>
                  </a:extLst>
                </p:cNvPr>
                <p:cNvSpPr/>
                <p:nvPr/>
              </p:nvSpPr>
              <p:spPr>
                <a:xfrm>
                  <a:off x="6172133" y="659635"/>
                  <a:ext cx="248443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pc="2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  <m:r>
                          <a:rPr lang="en-US" sz="1600" i="1" spc="2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≈125.347558</m:t>
                        </m:r>
                      </m:oMath>
                    </m:oMathPara>
                  </a14:m>
                  <a:endParaRPr lang="en-US" sz="1600" spc="20" dirty="0">
                    <a:latin typeface="Quire Sans Light" panose="020B0302040400020003" pitchFamily="34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976E69A-91D2-4362-B900-638D89BA25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133" y="659635"/>
                  <a:ext cx="2484431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5AF53E-FDBC-46C7-A07B-CC1F9FA8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309" y="998786"/>
              <a:ext cx="5463725" cy="5493419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6DB953E-D0F7-4EE3-8A1E-F3FF95FEEFBD}"/>
              </a:ext>
            </a:extLst>
          </p:cNvPr>
          <p:cNvSpPr/>
          <p:nvPr/>
        </p:nvSpPr>
        <p:spPr>
          <a:xfrm>
            <a:off x="807129" y="1272271"/>
            <a:ext cx="585690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>
                <a:latin typeface="Quire Sans Light" panose="020B0604020202020204" charset="0"/>
              </a:rPr>
              <a:t>Maass</a:t>
            </a:r>
            <a:r>
              <a:rPr lang="en-US" sz="1900" dirty="0">
                <a:latin typeface="Quire Sans Light" panose="020B0604020202020204" charset="0"/>
              </a:rPr>
              <a:t> cusp forms are the subject of modern </a:t>
            </a:r>
            <a:r>
              <a:rPr lang="en-US" sz="1900" dirty="0" err="1">
                <a:latin typeface="Quire Sans Light" panose="020B0604020202020204" charset="0"/>
              </a:rPr>
              <a:t>maths</a:t>
            </a:r>
            <a:r>
              <a:rPr lang="en-US" sz="1900" dirty="0">
                <a:latin typeface="Quire Sans Light" panose="020B0604020202020204" charset="0"/>
              </a:rPr>
              <a:t>.</a:t>
            </a:r>
          </a:p>
          <a:p>
            <a:endParaRPr lang="en-US" sz="1900" dirty="0">
              <a:latin typeface="Quire Sans Light" panose="020B0604020202020204" charset="0"/>
            </a:endParaRPr>
          </a:p>
          <a:p>
            <a:r>
              <a:rPr lang="en-US" sz="1900" dirty="0">
                <a:latin typeface="Quire Sans Light" panose="020B0604020202020204" charset="0"/>
              </a:rPr>
              <a:t>Cusp forms are chaotic. (“Arithmetic chaos”)</a:t>
            </a:r>
          </a:p>
          <a:p>
            <a:endParaRPr lang="en-US" sz="1900" dirty="0">
              <a:latin typeface="Quire Sans Light" panose="020B0604020202020204" charset="0"/>
            </a:endParaRPr>
          </a:p>
          <a:p>
            <a:r>
              <a:rPr lang="en-US" sz="1900" dirty="0">
                <a:latin typeface="Quire Sans Light" panose="020B0604020202020204" charset="0"/>
              </a:rPr>
              <a:t>Leads to sporadic behavior and large </a:t>
            </a:r>
            <a:r>
              <a:rPr lang="en-US" sz="1900" i="1" dirty="0">
                <a:latin typeface="Quire Sans Light" panose="020B0604020202020204" charset="0"/>
              </a:rPr>
              <a:t>n</a:t>
            </a:r>
            <a:r>
              <a:rPr lang="en-US" sz="1900" dirty="0">
                <a:latin typeface="Quire Sans Light" panose="020B0604020202020204" charset="0"/>
              </a:rPr>
              <a:t> </a:t>
            </a:r>
            <a:r>
              <a:rPr lang="en-US" sz="1900" b="1" dirty="0">
                <a:latin typeface="Quire Sans Light" panose="020B0604020202020204" charset="0"/>
              </a:rPr>
              <a:t>universality</a:t>
            </a:r>
            <a:r>
              <a:rPr lang="en-US" sz="1900" dirty="0">
                <a:latin typeface="Quire Sans Light" panose="020B0604020202020204" charset="0"/>
              </a:rPr>
              <a:t>.</a:t>
            </a:r>
          </a:p>
          <a:p>
            <a:endParaRPr lang="en-US" sz="1900" dirty="0">
              <a:latin typeface="Quire Sans Light" panose="020B060402020202020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51088-8061-4AE8-8F41-3B6752756748}"/>
              </a:ext>
            </a:extLst>
          </p:cNvPr>
          <p:cNvSpPr/>
          <p:nvPr/>
        </p:nvSpPr>
        <p:spPr>
          <a:xfrm>
            <a:off x="47257" y="6506521"/>
            <a:ext cx="180658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Haehl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Reeves,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Rozali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683977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A9B37-0452-4B6A-9B29-62320E52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148" y="3429000"/>
            <a:ext cx="10515600" cy="435133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“Nifty detour. What does it have to do with periodic orbits?”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C79AC3-92DD-45B1-8CFD-590C526BBCB1}"/>
              </a:ext>
            </a:extLst>
          </p:cNvPr>
          <p:cNvGrpSpPr/>
          <p:nvPr/>
        </p:nvGrpSpPr>
        <p:grpSpPr>
          <a:xfrm>
            <a:off x="1972577" y="2342181"/>
            <a:ext cx="8270742" cy="1086819"/>
            <a:chOff x="2005370" y="1886806"/>
            <a:chExt cx="8270742" cy="10868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4099DAC-74DE-4A96-8708-5EEEB9870F63}"/>
                </a:ext>
              </a:extLst>
            </p:cNvPr>
            <p:cNvSpPr/>
            <p:nvPr/>
          </p:nvSpPr>
          <p:spPr>
            <a:xfrm>
              <a:off x="2005370" y="1886806"/>
              <a:ext cx="8270742" cy="1086819"/>
            </a:xfrm>
            <a:prstGeom prst="roundRect">
              <a:avLst/>
            </a:prstGeom>
            <a:solidFill>
              <a:schemeClr val="bg1">
                <a:lumMod val="85000"/>
                <a:alpha val="72000"/>
              </a:scheme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573357-BD3E-47CC-BEDC-F7D17B82F01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749" y="2057400"/>
              <a:ext cx="7814661" cy="755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73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27701-A0E9-42E9-9FDE-F85797FDC4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81" y="1787758"/>
            <a:ext cx="6756038" cy="657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B179F3-A929-49CA-8BA4-E3677D7D8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81" y="4447305"/>
            <a:ext cx="4117030" cy="489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17389-A408-4B4C-B250-37B7CFA1B7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77" y="4022280"/>
            <a:ext cx="3512530" cy="139080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A31F9799-C829-4629-8358-4E56A04E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A 2d CFT Trace Formula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97DC218-8A1B-4E18-9490-8FEA933D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288"/>
            <a:ext cx="10515600" cy="5260445"/>
          </a:xfrm>
        </p:spPr>
        <p:txBody>
          <a:bodyPr>
            <a:normAutofit/>
          </a:bodyPr>
          <a:lstStyle/>
          <a:p>
            <a:r>
              <a:rPr lang="en-US" dirty="0"/>
              <a:t>The spin-</a:t>
            </a:r>
            <a:r>
              <a:rPr lang="en-US" i="1" dirty="0"/>
              <a:t>j</a:t>
            </a:r>
            <a:r>
              <a:rPr lang="en-US" dirty="0"/>
              <a:t> spectral density likewise decomposes 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That is, they take the 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furnishes a </a:t>
            </a:r>
            <a:r>
              <a:rPr lang="en-US" b="1" dirty="0">
                <a:solidFill>
                  <a:srgbClr val="823DC1"/>
                </a:solidFill>
              </a:rPr>
              <a:t>trace formula for 2d CFTs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34F56AF1-D733-4724-8AE6-A545E08F8458}"/>
              </a:ext>
            </a:extLst>
          </p:cNvPr>
          <p:cNvSpPr/>
          <p:nvPr/>
        </p:nvSpPr>
        <p:spPr>
          <a:xfrm>
            <a:off x="6219179" y="3982385"/>
            <a:ext cx="384821" cy="1495417"/>
          </a:xfrm>
          <a:prstGeom prst="leftBrace">
            <a:avLst/>
          </a:prstGeom>
          <a:ln w="25400">
            <a:solidFill>
              <a:srgbClr val="F2750E">
                <a:alpha val="57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286B595-80F7-49DA-AA2F-4EA1FA007BA0}"/>
                  </a:ext>
                </a:extLst>
              </p:cNvPr>
              <p:cNvSpPr txBox="1"/>
              <p:nvPr/>
            </p:nvSpPr>
            <p:spPr>
              <a:xfrm>
                <a:off x="2619927" y="2821365"/>
                <a:ext cx="6952145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(2,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Quire Sans Light" panose="020B0604020202020204" charset="0"/>
                  </a:rPr>
                  <a:t> </a:t>
                </a:r>
                <a:r>
                  <a:rPr lang="en-US" sz="2000" dirty="0" err="1">
                    <a:latin typeface="Quire Sans Light" panose="020B0604020202020204" charset="0"/>
                  </a:rPr>
                  <a:t>eigenbasis</a:t>
                </a:r>
                <a:r>
                  <a:rPr lang="en-US" sz="2000" dirty="0">
                    <a:latin typeface="Quire Sans Light" panose="020B0604020202020204" charset="0"/>
                  </a:rPr>
                  <a:t> elements are periodic orbits of 2d CFT.</a:t>
                </a:r>
              </a:p>
              <a:p>
                <a:pPr algn="l"/>
                <a:endParaRPr lang="en-US" sz="1500" spc="20" dirty="0">
                  <a:latin typeface="Franklin Gothic Book" panose="020B05030201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286B595-80F7-49DA-AA2F-4EA1FA007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927" y="2821365"/>
                <a:ext cx="6952145" cy="630942"/>
              </a:xfrm>
              <a:prstGeom prst="rect">
                <a:avLst/>
              </a:prstGeom>
              <a:blipFill>
                <a:blip r:embed="rId8"/>
                <a:stretch>
                  <a:fillRect t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3C405-BAA6-4999-B909-AA01E3F85A95}"/>
              </a:ext>
            </a:extLst>
          </p:cNvPr>
          <p:cNvSpPr/>
          <p:nvPr/>
        </p:nvSpPr>
        <p:spPr>
          <a:xfrm>
            <a:off x="2757053" y="2739293"/>
            <a:ext cx="6633837" cy="630942"/>
          </a:xfrm>
          <a:prstGeom prst="roundRect">
            <a:avLst/>
          </a:prstGeom>
          <a:solidFill>
            <a:srgbClr val="823DC1">
              <a:alpha val="17000"/>
            </a:srgbClr>
          </a:solidFill>
          <a:ln w="254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5EA3E1-DBE5-45D7-9D09-4018F8AD7E1D}"/>
              </a:ext>
            </a:extLst>
          </p:cNvPr>
          <p:cNvSpPr txBox="1"/>
          <p:nvPr/>
        </p:nvSpPr>
        <p:spPr>
          <a:xfrm>
            <a:off x="10652067" y="6293643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[Di Ubaldo, EP]</a:t>
            </a:r>
          </a:p>
        </p:txBody>
      </p:sp>
    </p:spTree>
    <p:extLst>
      <p:ext uri="{BB962C8B-B14F-4D97-AF65-F5344CB8AC3E}">
        <p14:creationId xmlns:p14="http://schemas.microsoft.com/office/powerpoint/2010/main" val="1763380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565D-711E-4BA8-9C0B-875E73D1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1887"/>
            <a:ext cx="10986655" cy="5663768"/>
          </a:xfrm>
        </p:spPr>
        <p:txBody>
          <a:bodyPr>
            <a:normAutofit/>
          </a:bodyPr>
          <a:lstStyle/>
          <a:p>
            <a:r>
              <a:rPr lang="en-US" dirty="0"/>
              <a:t>We can now quantify the chaotic spectral statistics of a CFT.</a:t>
            </a: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r>
              <a:rPr lang="en-US" sz="1800" b="1" dirty="0"/>
              <a:t>Random matrix universality = Level repulsion at high energies </a:t>
            </a:r>
            <a:endParaRPr lang="en-US" sz="1800" dirty="0"/>
          </a:p>
          <a:p>
            <a:r>
              <a:rPr lang="en-US" sz="1800" dirty="0"/>
              <a:t>This can be approximately derived from a kind of coarse-graining known as Berry’s Diagonal Approximation.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D4D0F-1117-44D9-A39A-0E4196B15812}"/>
              </a:ext>
            </a:extLst>
          </p:cNvPr>
          <p:cNvSpPr txBox="1"/>
          <p:nvPr/>
        </p:nvSpPr>
        <p:spPr>
          <a:xfrm>
            <a:off x="4629190" y="3429000"/>
            <a:ext cx="3452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Semiclassical periodic orbit theory establishes the linear late-time growth (“ramp”) of the Spectral Form Factor of chaotic quantum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F53FC-6E05-47D4-B389-FB0E36BD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2" y="2286418"/>
            <a:ext cx="3573783" cy="2431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56429-5BEE-46E6-A801-15EC7EC86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359" y="1822290"/>
            <a:ext cx="2845949" cy="2362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ACDC5-CF74-459D-AA90-61BD8AA4D4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9" y="1956379"/>
            <a:ext cx="2200381" cy="241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A836E0-4FF4-49A2-993C-1E61E4D35838}"/>
              </a:ext>
            </a:extLst>
          </p:cNvPr>
          <p:cNvSpPr txBox="1"/>
          <p:nvPr/>
        </p:nvSpPr>
        <p:spPr>
          <a:xfrm>
            <a:off x="50915" y="4651871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[Cotler et al]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5D92D-205D-4ECE-9CA8-FAF31257CF9D}"/>
              </a:ext>
            </a:extLst>
          </p:cNvPr>
          <p:cNvSpPr txBox="1"/>
          <p:nvPr/>
        </p:nvSpPr>
        <p:spPr>
          <a:xfrm>
            <a:off x="10029163" y="1039848"/>
            <a:ext cx="246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[Muller, Heusler, Braun,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Haake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Altland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21A3C3-94C0-4567-B48B-7E7917AB1023}"/>
              </a:ext>
            </a:extLst>
          </p:cNvPr>
          <p:cNvSpPr/>
          <p:nvPr/>
        </p:nvSpPr>
        <p:spPr>
          <a:xfrm flipV="1">
            <a:off x="3851564" y="3082636"/>
            <a:ext cx="4814454" cy="277091"/>
          </a:xfrm>
          <a:custGeom>
            <a:avLst/>
            <a:gdLst>
              <a:gd name="connsiteX0" fmla="*/ 4814454 w 4814454"/>
              <a:gd name="connsiteY0" fmla="*/ 0 h 298052"/>
              <a:gd name="connsiteX1" fmla="*/ 2438400 w 4814454"/>
              <a:gd name="connsiteY1" fmla="*/ 297873 h 298052"/>
              <a:gd name="connsiteX2" fmla="*/ 0 w 4814454"/>
              <a:gd name="connsiteY2" fmla="*/ 34637 h 29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4454" h="298052">
                <a:moveTo>
                  <a:pt x="4814454" y="0"/>
                </a:moveTo>
                <a:cubicBezTo>
                  <a:pt x="4027631" y="146050"/>
                  <a:pt x="3240809" y="292100"/>
                  <a:pt x="2438400" y="297873"/>
                </a:cubicBezTo>
                <a:cubicBezTo>
                  <a:pt x="1635991" y="303646"/>
                  <a:pt x="817995" y="169141"/>
                  <a:pt x="0" y="34637"/>
                </a:cubicBezTo>
              </a:path>
            </a:pathLst>
          </a:custGeom>
          <a:noFill/>
          <a:ln w="12700">
            <a:solidFill>
              <a:srgbClr val="F275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E70A101A-245B-4D75-A9B7-0C7B9A02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A 2d CFT Trace Formula</a:t>
            </a:r>
          </a:p>
        </p:txBody>
      </p:sp>
    </p:spTree>
    <p:extLst>
      <p:ext uri="{BB962C8B-B14F-4D97-AF65-F5344CB8AC3E}">
        <p14:creationId xmlns:p14="http://schemas.microsoft.com/office/powerpoint/2010/main" val="4281550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565D-711E-4BA8-9C0B-875E73D1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1887"/>
            <a:ext cx="10986655" cy="5663768"/>
          </a:xfrm>
        </p:spPr>
        <p:txBody>
          <a:bodyPr>
            <a:normAutofit/>
          </a:bodyPr>
          <a:lstStyle/>
          <a:p>
            <a:r>
              <a:rPr lang="en-US" dirty="0"/>
              <a:t>We can now quantify the chaotic spectral statistics of a CFT.</a:t>
            </a: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r>
              <a:rPr lang="en-US" sz="1800" b="1" dirty="0"/>
              <a:t>Random matrix universality = Level repulsion at high energies </a:t>
            </a:r>
            <a:endParaRPr lang="en-US" sz="1800" dirty="0"/>
          </a:p>
          <a:p>
            <a:r>
              <a:rPr lang="en-US" sz="1800" dirty="0"/>
              <a:t>This can be approximately derived from a kind of coarse-graining known as Berry’s Diagonal Approximation.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D4D0F-1117-44D9-A39A-0E4196B15812}"/>
              </a:ext>
            </a:extLst>
          </p:cNvPr>
          <p:cNvSpPr txBox="1"/>
          <p:nvPr/>
        </p:nvSpPr>
        <p:spPr>
          <a:xfrm>
            <a:off x="4629190" y="3429000"/>
            <a:ext cx="3452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Semiclassical periodic orbit theory establishes the linear late-time growth (“ramp”) of the Spectral Form Factor of chaotic quantum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F53FC-6E05-47D4-B389-FB0E36BD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2" y="2286418"/>
            <a:ext cx="3573783" cy="2431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56429-5BEE-46E6-A801-15EC7EC86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359" y="1822290"/>
            <a:ext cx="2845949" cy="2362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ACDC5-CF74-459D-AA90-61BD8AA4D4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9" y="1956379"/>
            <a:ext cx="2200381" cy="241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A836E0-4FF4-49A2-993C-1E61E4D35838}"/>
              </a:ext>
            </a:extLst>
          </p:cNvPr>
          <p:cNvSpPr txBox="1"/>
          <p:nvPr/>
        </p:nvSpPr>
        <p:spPr>
          <a:xfrm>
            <a:off x="50915" y="4651871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[Cotler et al]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5D92D-205D-4ECE-9CA8-FAF31257CF9D}"/>
              </a:ext>
            </a:extLst>
          </p:cNvPr>
          <p:cNvSpPr txBox="1"/>
          <p:nvPr/>
        </p:nvSpPr>
        <p:spPr>
          <a:xfrm>
            <a:off x="10029163" y="1039848"/>
            <a:ext cx="246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[Muller, Heusler, Braun,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Haake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Altland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21A3C3-94C0-4567-B48B-7E7917AB1023}"/>
              </a:ext>
            </a:extLst>
          </p:cNvPr>
          <p:cNvSpPr/>
          <p:nvPr/>
        </p:nvSpPr>
        <p:spPr>
          <a:xfrm flipV="1">
            <a:off x="3851564" y="3082636"/>
            <a:ext cx="4814454" cy="277091"/>
          </a:xfrm>
          <a:custGeom>
            <a:avLst/>
            <a:gdLst>
              <a:gd name="connsiteX0" fmla="*/ 4814454 w 4814454"/>
              <a:gd name="connsiteY0" fmla="*/ 0 h 298052"/>
              <a:gd name="connsiteX1" fmla="*/ 2438400 w 4814454"/>
              <a:gd name="connsiteY1" fmla="*/ 297873 h 298052"/>
              <a:gd name="connsiteX2" fmla="*/ 0 w 4814454"/>
              <a:gd name="connsiteY2" fmla="*/ 34637 h 29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4454" h="298052">
                <a:moveTo>
                  <a:pt x="4814454" y="0"/>
                </a:moveTo>
                <a:cubicBezTo>
                  <a:pt x="4027631" y="146050"/>
                  <a:pt x="3240809" y="292100"/>
                  <a:pt x="2438400" y="297873"/>
                </a:cubicBezTo>
                <a:cubicBezTo>
                  <a:pt x="1635991" y="303646"/>
                  <a:pt x="817995" y="169141"/>
                  <a:pt x="0" y="34637"/>
                </a:cubicBezTo>
              </a:path>
            </a:pathLst>
          </a:custGeom>
          <a:noFill/>
          <a:ln w="12700">
            <a:solidFill>
              <a:srgbClr val="F275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E70A101A-245B-4D75-A9B7-0C7B9A02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A 2d CFT Trace Formula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5290D-2D23-4349-A4A0-06BEC29D1817}"/>
              </a:ext>
            </a:extLst>
          </p:cNvPr>
          <p:cNvSpPr/>
          <p:nvPr/>
        </p:nvSpPr>
        <p:spPr>
          <a:xfrm>
            <a:off x="5010216" y="2286418"/>
            <a:ext cx="23634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latin typeface="Quire Sans Light" panose="020B0604020202020204" charset="0"/>
              </a:rPr>
              <a:t>“RMT for CFT”?</a:t>
            </a:r>
          </a:p>
        </p:txBody>
      </p:sp>
    </p:spTree>
    <p:extLst>
      <p:ext uri="{BB962C8B-B14F-4D97-AF65-F5344CB8AC3E}">
        <p14:creationId xmlns:p14="http://schemas.microsoft.com/office/powerpoint/2010/main" val="576852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565D-711E-4BA8-9C0B-875E73D1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887"/>
            <a:ext cx="10515600" cy="5663768"/>
          </a:xfrm>
        </p:spPr>
        <p:txBody>
          <a:bodyPr>
            <a:normAutofit/>
          </a:bodyPr>
          <a:lstStyle/>
          <a:p>
            <a:r>
              <a:rPr lang="en-US" dirty="0"/>
              <a:t>We can now quantify the chaotic spectral statistics of a CFT.</a:t>
            </a: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pPr algn="ctr"/>
            <a:endParaRPr lang="en-US" sz="3000" b="1" dirty="0">
              <a:latin typeface="Quire Sans Light" panose="020B0604020202020204" charset="0"/>
            </a:endParaRPr>
          </a:p>
          <a:p>
            <a:r>
              <a:rPr lang="en-US" sz="1800" dirty="0"/>
              <a:t>A path to diagnosing </a:t>
            </a:r>
            <a:r>
              <a:rPr lang="en-US" sz="1800" b="1" dirty="0"/>
              <a:t>random matrix universality in 2d CFTs:</a:t>
            </a:r>
            <a:endParaRPr lang="en-US" sz="1800" dirty="0"/>
          </a:p>
          <a:p>
            <a:pPr marL="457200" indent="-457200">
              <a:buAutoNum type="arabicPeriod"/>
            </a:pPr>
            <a:endParaRPr lang="en-US" sz="1800" dirty="0"/>
          </a:p>
          <a:p>
            <a:r>
              <a:rPr lang="en-US" sz="1800" dirty="0"/>
              <a:t>Find CFT analog of </a:t>
            </a:r>
            <a:r>
              <a:rPr lang="en-US" sz="1800" i="1" dirty="0"/>
              <a:t>Berry’s Diagonal Approximation</a:t>
            </a:r>
            <a:r>
              <a:rPr lang="en-US" sz="1800" dirty="0"/>
              <a:t> to spectral form factor</a:t>
            </a:r>
            <a:r>
              <a:rPr lang="en-US" sz="1800" b="1" dirty="0"/>
              <a:t>,</a:t>
            </a:r>
          </a:p>
          <a:p>
            <a:r>
              <a:rPr lang="en-US" sz="1800" dirty="0"/>
              <a:t>then extract a condition for the linear ramp.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D4D0F-1117-44D9-A39A-0E4196B15812}"/>
              </a:ext>
            </a:extLst>
          </p:cNvPr>
          <p:cNvSpPr txBox="1"/>
          <p:nvPr/>
        </p:nvSpPr>
        <p:spPr>
          <a:xfrm>
            <a:off x="4629190" y="3429000"/>
            <a:ext cx="3452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Semiclassical periodic orbit theory establishes the linear late-time growth (“ramp”) of the Spectral Form Factor of chaotic quantum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F53FC-6E05-47D4-B389-FB0E36BD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2" y="2286418"/>
            <a:ext cx="3573783" cy="2431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56429-5BEE-46E6-A801-15EC7EC86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359" y="1822290"/>
            <a:ext cx="2845949" cy="2362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ACDC5-CF74-459D-AA90-61BD8AA4D4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9" y="1956379"/>
            <a:ext cx="2200381" cy="241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A836E0-4FF4-49A2-993C-1E61E4D35838}"/>
              </a:ext>
            </a:extLst>
          </p:cNvPr>
          <p:cNvSpPr txBox="1"/>
          <p:nvPr/>
        </p:nvSpPr>
        <p:spPr>
          <a:xfrm>
            <a:off x="50915" y="4651871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[Cotler et al]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5D92D-205D-4ECE-9CA8-FAF31257CF9D}"/>
              </a:ext>
            </a:extLst>
          </p:cNvPr>
          <p:cNvSpPr txBox="1"/>
          <p:nvPr/>
        </p:nvSpPr>
        <p:spPr>
          <a:xfrm>
            <a:off x="10029163" y="1039848"/>
            <a:ext cx="246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[Muller, Heusler, Braun,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Haake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Altland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21A3C3-94C0-4567-B48B-7E7917AB1023}"/>
              </a:ext>
            </a:extLst>
          </p:cNvPr>
          <p:cNvSpPr/>
          <p:nvPr/>
        </p:nvSpPr>
        <p:spPr>
          <a:xfrm flipV="1">
            <a:off x="3851564" y="3082636"/>
            <a:ext cx="4814454" cy="277091"/>
          </a:xfrm>
          <a:custGeom>
            <a:avLst/>
            <a:gdLst>
              <a:gd name="connsiteX0" fmla="*/ 4814454 w 4814454"/>
              <a:gd name="connsiteY0" fmla="*/ 0 h 298052"/>
              <a:gd name="connsiteX1" fmla="*/ 2438400 w 4814454"/>
              <a:gd name="connsiteY1" fmla="*/ 297873 h 298052"/>
              <a:gd name="connsiteX2" fmla="*/ 0 w 4814454"/>
              <a:gd name="connsiteY2" fmla="*/ 34637 h 29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4454" h="298052">
                <a:moveTo>
                  <a:pt x="4814454" y="0"/>
                </a:moveTo>
                <a:cubicBezTo>
                  <a:pt x="4027631" y="146050"/>
                  <a:pt x="3240809" y="292100"/>
                  <a:pt x="2438400" y="297873"/>
                </a:cubicBezTo>
                <a:cubicBezTo>
                  <a:pt x="1635991" y="303646"/>
                  <a:pt x="817995" y="169141"/>
                  <a:pt x="0" y="34637"/>
                </a:cubicBezTo>
              </a:path>
            </a:pathLst>
          </a:custGeom>
          <a:noFill/>
          <a:ln w="12700">
            <a:solidFill>
              <a:srgbClr val="F275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16DE78-6642-4B7A-8D39-67E00D148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635" y="4772891"/>
            <a:ext cx="3151073" cy="1950748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E70A101A-245B-4D75-A9B7-0C7B9A02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67"/>
            <a:ext cx="10515600" cy="818621"/>
          </a:xfrm>
        </p:spPr>
        <p:txBody>
          <a:bodyPr/>
          <a:lstStyle/>
          <a:p>
            <a:r>
              <a:rPr lang="en-US" dirty="0"/>
              <a:t>A 2d CFT Trace Formula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01C3A5-5EB6-44F1-8138-9A4AAE1A3BCC}"/>
              </a:ext>
            </a:extLst>
          </p:cNvPr>
          <p:cNvSpPr/>
          <p:nvPr/>
        </p:nvSpPr>
        <p:spPr>
          <a:xfrm>
            <a:off x="5010216" y="2286418"/>
            <a:ext cx="23634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latin typeface="Quire Sans Light" panose="020B0604020202020204" charset="0"/>
              </a:rPr>
              <a:t>“RMT for CFT”?</a:t>
            </a:r>
          </a:p>
        </p:txBody>
      </p:sp>
    </p:spTree>
    <p:extLst>
      <p:ext uri="{BB962C8B-B14F-4D97-AF65-F5344CB8AC3E}">
        <p14:creationId xmlns:p14="http://schemas.microsoft.com/office/powerpoint/2010/main" val="187042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DCCBE1C-4F2F-425D-8EB4-6E98091FFABE}"/>
              </a:ext>
            </a:extLst>
          </p:cNvPr>
          <p:cNvGrpSpPr/>
          <p:nvPr/>
        </p:nvGrpSpPr>
        <p:grpSpPr>
          <a:xfrm>
            <a:off x="2602549" y="1041145"/>
            <a:ext cx="7856267" cy="4735541"/>
            <a:chOff x="2068816" y="776514"/>
            <a:chExt cx="9440816" cy="56906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3A8DFC-454A-4EC0-A1C5-AC2CEDFA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748" y="979717"/>
              <a:ext cx="8312009" cy="531948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9F686D5-AC3A-4D19-B01D-A69F4CD4FD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8748" y="776514"/>
              <a:ext cx="1" cy="5522687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E07E31-BF57-4044-903D-700BC904E945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16" y="6299200"/>
              <a:ext cx="8523515" cy="0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12D1CFD-43C7-48AA-B6D2-0658A41C6A2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6920" y="6131222"/>
              <a:ext cx="872712" cy="33595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5A2D5CC-BB01-4E75-A2B2-7603E31535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61" y="670955"/>
            <a:ext cx="609948" cy="3031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6E4FC4-28ED-4D72-AB61-2A8AC1D72084}"/>
              </a:ext>
            </a:extLst>
          </p:cNvPr>
          <p:cNvSpPr txBox="1"/>
          <p:nvPr/>
        </p:nvSpPr>
        <p:spPr>
          <a:xfrm>
            <a:off x="1253610" y="621313"/>
            <a:ext cx="1523798" cy="43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Spectrum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F1993-1026-49BC-9314-3992622B950B}"/>
              </a:ext>
            </a:extLst>
          </p:cNvPr>
          <p:cNvSpPr txBox="1"/>
          <p:nvPr/>
        </p:nvSpPr>
        <p:spPr>
          <a:xfrm>
            <a:off x="10581711" y="5446318"/>
            <a:ext cx="1695463" cy="43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Interactions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A4A09-08B3-4265-A57A-65580E115835}"/>
              </a:ext>
            </a:extLst>
          </p:cNvPr>
          <p:cNvSpPr txBox="1"/>
          <p:nvPr/>
        </p:nvSpPr>
        <p:spPr>
          <a:xfrm>
            <a:off x="3419968" y="315968"/>
            <a:ext cx="5668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spc="20" dirty="0">
                <a:latin typeface="+mj-lt"/>
                <a:sym typeface="Wingdings" panose="05000000000000000000" pitchFamily="2" charset="2"/>
              </a:rPr>
              <a:t>What is the large scale structure of CFT space?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CBC18-D4C2-4798-9FD5-8D0E69B87E2E}"/>
              </a:ext>
            </a:extLst>
          </p:cNvPr>
          <p:cNvSpPr txBox="1"/>
          <p:nvPr/>
        </p:nvSpPr>
        <p:spPr>
          <a:xfrm>
            <a:off x="9544376" y="2606680"/>
            <a:ext cx="264762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What are the properties </a:t>
            </a:r>
          </a:p>
          <a:p>
            <a:pPr algn="ctr"/>
            <a:r>
              <a:rPr lang="en-US" sz="1900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of any given conformal field theory?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49954-99B8-48C7-85CE-39C0DAFB82F1}"/>
              </a:ext>
            </a:extLst>
          </p:cNvPr>
          <p:cNvSpPr txBox="1"/>
          <p:nvPr/>
        </p:nvSpPr>
        <p:spPr>
          <a:xfrm>
            <a:off x="3961167" y="5940824"/>
            <a:ext cx="41232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" dirty="0">
                <a:latin typeface="+mj-lt"/>
                <a:sym typeface="Wingdings" panose="05000000000000000000" pitchFamily="2" charset="2"/>
              </a:rPr>
              <a:t>How are conformal field theory data constrained by fundamental principles?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A3474-C584-4A55-A153-1E4836F4CD42}"/>
              </a:ext>
            </a:extLst>
          </p:cNvPr>
          <p:cNvSpPr txBox="1"/>
          <p:nvPr/>
        </p:nvSpPr>
        <p:spPr>
          <a:xfrm>
            <a:off x="0" y="3186823"/>
            <a:ext cx="247635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What are the formal structures that organize/stratify conformal field theories?</a:t>
            </a:r>
          </a:p>
        </p:txBody>
      </p:sp>
    </p:spTree>
    <p:extLst>
      <p:ext uri="{BB962C8B-B14F-4D97-AF65-F5344CB8AC3E}">
        <p14:creationId xmlns:p14="http://schemas.microsoft.com/office/powerpoint/2010/main" val="2658581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7F39694-3EA3-4888-B34F-F0441BAEA9B3}"/>
              </a:ext>
            </a:extLst>
          </p:cNvPr>
          <p:cNvSpPr/>
          <p:nvPr/>
        </p:nvSpPr>
        <p:spPr>
          <a:xfrm>
            <a:off x="7534558" y="2934458"/>
            <a:ext cx="1962733" cy="7848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823D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4F7F13-068D-4C41-A4B9-522FD11798D1}"/>
              </a:ext>
            </a:extLst>
          </p:cNvPr>
          <p:cNvSpPr/>
          <p:nvPr/>
        </p:nvSpPr>
        <p:spPr>
          <a:xfrm>
            <a:off x="4586862" y="2934458"/>
            <a:ext cx="1292830" cy="7848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52CE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17D4A9-E7FC-44BE-9C8E-E0B04A6C83CA}"/>
              </a:ext>
            </a:extLst>
          </p:cNvPr>
          <p:cNvSpPr/>
          <p:nvPr/>
        </p:nvSpPr>
        <p:spPr>
          <a:xfrm>
            <a:off x="1689021" y="2949840"/>
            <a:ext cx="1122218" cy="7848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275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D9241-9C05-4473-9371-A067D37C1943}"/>
              </a:ext>
            </a:extLst>
          </p:cNvPr>
          <p:cNvSpPr txBox="1"/>
          <p:nvPr/>
        </p:nvSpPr>
        <p:spPr>
          <a:xfrm>
            <a:off x="0" y="1258563"/>
            <a:ext cx="12192000" cy="46166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spc="2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How to find the random matrices in a 2d CFT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88B6C-B3CA-434B-A562-3E1C42172F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76" y="3185205"/>
            <a:ext cx="1024003" cy="314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BA132F-EEC8-43F7-95D1-47649E7F28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96" y="4564964"/>
            <a:ext cx="829733" cy="314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930DED-397E-4BB0-A4A3-158D826FBA04}"/>
              </a:ext>
            </a:extLst>
          </p:cNvPr>
          <p:cNvSpPr txBox="1"/>
          <p:nvPr/>
        </p:nvSpPr>
        <p:spPr>
          <a:xfrm>
            <a:off x="8843721" y="3891396"/>
            <a:ext cx="17456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SFF kinematics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5AD36-1C7D-4782-94BB-C47D1B878851}"/>
              </a:ext>
            </a:extLst>
          </p:cNvPr>
          <p:cNvSpPr txBox="1"/>
          <p:nvPr/>
        </p:nvSpPr>
        <p:spPr>
          <a:xfrm>
            <a:off x="6726267" y="5724740"/>
            <a:ext cx="34441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Random matrix universality in 2d CFT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1CE784-0925-4C7C-AAE6-86BCC583497F}"/>
              </a:ext>
            </a:extLst>
          </p:cNvPr>
          <p:cNvSpPr/>
          <p:nvPr/>
        </p:nvSpPr>
        <p:spPr>
          <a:xfrm>
            <a:off x="3054927" y="2949839"/>
            <a:ext cx="1399309" cy="257487"/>
          </a:xfrm>
          <a:custGeom>
            <a:avLst/>
            <a:gdLst>
              <a:gd name="connsiteX0" fmla="*/ 0 w 1399309"/>
              <a:gd name="connsiteY0" fmla="*/ 422584 h 422584"/>
              <a:gd name="connsiteX1" fmla="*/ 727364 w 1399309"/>
              <a:gd name="connsiteY1" fmla="*/ 21 h 422584"/>
              <a:gd name="connsiteX2" fmla="*/ 1399309 w 1399309"/>
              <a:gd name="connsiteY2" fmla="*/ 401802 h 42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309" h="422584">
                <a:moveTo>
                  <a:pt x="0" y="422584"/>
                </a:moveTo>
                <a:cubicBezTo>
                  <a:pt x="247073" y="213034"/>
                  <a:pt x="494146" y="3485"/>
                  <a:pt x="727364" y="21"/>
                </a:cubicBezTo>
                <a:cubicBezTo>
                  <a:pt x="960582" y="-3443"/>
                  <a:pt x="1326573" y="415657"/>
                  <a:pt x="1399309" y="401802"/>
                </a:cubicBezTo>
              </a:path>
            </a:pathLst>
          </a:custGeom>
          <a:noFill/>
          <a:ln w="25400">
            <a:solidFill>
              <a:schemeClr val="bg2">
                <a:lumMod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C43CFD-5F5A-4901-8B90-4B55E958FDFA}"/>
              </a:ext>
            </a:extLst>
          </p:cNvPr>
          <p:cNvSpPr/>
          <p:nvPr/>
        </p:nvSpPr>
        <p:spPr>
          <a:xfrm>
            <a:off x="6044027" y="2978871"/>
            <a:ext cx="1399309" cy="257487"/>
          </a:xfrm>
          <a:custGeom>
            <a:avLst/>
            <a:gdLst>
              <a:gd name="connsiteX0" fmla="*/ 0 w 1399309"/>
              <a:gd name="connsiteY0" fmla="*/ 422584 h 422584"/>
              <a:gd name="connsiteX1" fmla="*/ 727364 w 1399309"/>
              <a:gd name="connsiteY1" fmla="*/ 21 h 422584"/>
              <a:gd name="connsiteX2" fmla="*/ 1399309 w 1399309"/>
              <a:gd name="connsiteY2" fmla="*/ 401802 h 42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309" h="422584">
                <a:moveTo>
                  <a:pt x="0" y="422584"/>
                </a:moveTo>
                <a:cubicBezTo>
                  <a:pt x="247073" y="213034"/>
                  <a:pt x="494146" y="3485"/>
                  <a:pt x="727364" y="21"/>
                </a:cubicBezTo>
                <a:cubicBezTo>
                  <a:pt x="960582" y="-3443"/>
                  <a:pt x="1326573" y="415657"/>
                  <a:pt x="1399309" y="401802"/>
                </a:cubicBezTo>
              </a:path>
            </a:pathLst>
          </a:custGeom>
          <a:noFill/>
          <a:ln w="25400">
            <a:solidFill>
              <a:schemeClr val="bg2">
                <a:lumMod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6C5F94-0BB4-40F4-ACD0-16FA26C9EA66}"/>
              </a:ext>
            </a:extLst>
          </p:cNvPr>
          <p:cNvCxnSpPr>
            <a:cxnSpLocks/>
          </p:cNvCxnSpPr>
          <p:nvPr/>
        </p:nvCxnSpPr>
        <p:spPr>
          <a:xfrm>
            <a:off x="8465127" y="3865418"/>
            <a:ext cx="0" cy="547242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BA9A36-C37D-48C5-8E4B-4782C3DFDA65}"/>
              </a:ext>
            </a:extLst>
          </p:cNvPr>
          <p:cNvCxnSpPr>
            <a:cxnSpLocks/>
          </p:cNvCxnSpPr>
          <p:nvPr/>
        </p:nvCxnSpPr>
        <p:spPr>
          <a:xfrm>
            <a:off x="8465127" y="5029886"/>
            <a:ext cx="0" cy="547242"/>
          </a:xfrm>
          <a:prstGeom prst="straightConnector1">
            <a:avLst/>
          </a:prstGeom>
          <a:ln w="25400">
            <a:solidFill>
              <a:schemeClr val="bg2">
                <a:lumMod val="50000"/>
                <a:alpha val="43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54B6B69-EAD9-41F3-B7DC-DB52B4234E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14" y="5167513"/>
            <a:ext cx="681829" cy="217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9035D7-9AB8-4DF5-8C4A-0ACEDC4322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23" y="3170202"/>
            <a:ext cx="1688515" cy="3032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F89D9-9A12-442E-A917-A181409E4880}"/>
              </a:ext>
            </a:extLst>
          </p:cNvPr>
          <p:cNvSpPr txBox="1"/>
          <p:nvPr/>
        </p:nvSpPr>
        <p:spPr>
          <a:xfrm>
            <a:off x="2634495" y="2228835"/>
            <a:ext cx="2320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Isolate chaotic spectrum, preserve SL(2,ℤ)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67D1C9-0A17-4712-A9BF-E2C8C7FE9299}"/>
              </a:ext>
            </a:extLst>
          </p:cNvPr>
          <p:cNvSpPr txBox="1"/>
          <p:nvPr/>
        </p:nvSpPr>
        <p:spPr>
          <a:xfrm>
            <a:off x="5160818" y="2373898"/>
            <a:ext cx="33666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Diagonalize two-point correlation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833733-E746-4B36-9336-74C6CBDAE7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21" y="3190315"/>
            <a:ext cx="580995" cy="3032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6FED2CB-6956-4375-8F68-64E33A0F3262}"/>
              </a:ext>
            </a:extLst>
          </p:cNvPr>
          <p:cNvGrpSpPr/>
          <p:nvPr/>
        </p:nvGrpSpPr>
        <p:grpSpPr>
          <a:xfrm>
            <a:off x="4017349" y="4381345"/>
            <a:ext cx="2366567" cy="1950635"/>
            <a:chOff x="8918940" y="1447801"/>
            <a:chExt cx="3003909" cy="247596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2FB13CC-B369-4036-9AFD-A4620D4F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18940" y="1447801"/>
              <a:ext cx="3003909" cy="2475962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C9BD524-7A1D-4BED-A0DD-8E6C0808C905}"/>
                </a:ext>
              </a:extLst>
            </p:cNvPr>
            <p:cNvSpPr/>
            <p:nvPr/>
          </p:nvSpPr>
          <p:spPr>
            <a:xfrm>
              <a:off x="10370457" y="2216411"/>
              <a:ext cx="732972" cy="294560"/>
            </a:xfrm>
            <a:prstGeom prst="roundRect">
              <a:avLst/>
            </a:prstGeom>
            <a:solidFill>
              <a:schemeClr val="bg1"/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1DB346-DBCD-4075-83D6-E011F0A316A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18" y="6124834"/>
            <a:ext cx="2863390" cy="4892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874889-2127-4BF5-B843-F19804590603}"/>
              </a:ext>
            </a:extLst>
          </p:cNvPr>
          <p:cNvSpPr txBox="1"/>
          <p:nvPr/>
        </p:nvSpPr>
        <p:spPr>
          <a:xfrm>
            <a:off x="10652067" y="6293643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[Di Ubaldo, EP]</a:t>
            </a:r>
          </a:p>
        </p:txBody>
      </p:sp>
    </p:spTree>
    <p:extLst>
      <p:ext uri="{BB962C8B-B14F-4D97-AF65-F5344CB8AC3E}">
        <p14:creationId xmlns:p14="http://schemas.microsoft.com/office/powerpoint/2010/main" val="3371191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25385C-1D5E-4C06-90BA-125DDED9F4ED}"/>
              </a:ext>
            </a:extLst>
          </p:cNvPr>
          <p:cNvSpPr/>
          <p:nvPr/>
        </p:nvSpPr>
        <p:spPr>
          <a:xfrm>
            <a:off x="713510" y="914399"/>
            <a:ext cx="10626436" cy="5472546"/>
          </a:xfrm>
          <a:prstGeom prst="roundRect">
            <a:avLst/>
          </a:prstGeom>
          <a:solidFill>
            <a:schemeClr val="bg1">
              <a:lumMod val="85000"/>
              <a:alpha val="45000"/>
            </a:schemeClr>
          </a:solidFill>
          <a:ln w="101600" cmpd="tri">
            <a:solidFill>
              <a:srgbClr val="52CE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4D7A-44B9-4568-9B23-6B61924DD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494386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/>
              <a:t>Summary so far: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Observables in </a:t>
            </a:r>
            <a:r>
              <a:rPr lang="en-US" b="1" dirty="0">
                <a:solidFill>
                  <a:srgbClr val="823DC1"/>
                </a:solidFill>
              </a:rPr>
              <a:t>rational CFT</a:t>
            </a:r>
            <a:r>
              <a:rPr lang="en-US" dirty="0"/>
              <a:t>, with a </a:t>
            </a:r>
            <a:r>
              <a:rPr lang="en-US" u="sng" dirty="0"/>
              <a:t>finite</a:t>
            </a:r>
            <a:r>
              <a:rPr lang="en-US" dirty="0"/>
              <a:t> number of “independent” operators, are built from a </a:t>
            </a:r>
            <a:r>
              <a:rPr lang="en-US" u="sng" dirty="0"/>
              <a:t>simple</a:t>
            </a:r>
            <a:r>
              <a:rPr lang="en-US" dirty="0"/>
              <a:t> </a:t>
            </a:r>
            <a:r>
              <a:rPr lang="en-US" dirty="0">
                <a:latin typeface="Quire Sans Light" panose="020B0604020202020204" charset="0"/>
              </a:rPr>
              <a:t>class of </a:t>
            </a:r>
            <a:r>
              <a:rPr lang="en-US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SL(2,ℤ)</a:t>
            </a:r>
            <a:r>
              <a:rPr lang="en-US" dirty="0">
                <a:latin typeface="Quire Sans Light" panose="020B0604020202020204" charset="0"/>
              </a:rPr>
              <a:t>-invariant </a:t>
            </a:r>
            <a:r>
              <a:rPr lang="en-US" dirty="0"/>
              <a:t>functions – whose properties imply a rationality of the CFT data, and an </a:t>
            </a:r>
            <a:r>
              <a:rPr lang="en-US" u="sng" dirty="0"/>
              <a:t>absence of chaos/randomness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0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25385C-1D5E-4C06-90BA-125DDED9F4ED}"/>
              </a:ext>
            </a:extLst>
          </p:cNvPr>
          <p:cNvSpPr/>
          <p:nvPr/>
        </p:nvSpPr>
        <p:spPr>
          <a:xfrm>
            <a:off x="713510" y="914399"/>
            <a:ext cx="10626436" cy="5472546"/>
          </a:xfrm>
          <a:prstGeom prst="roundRect">
            <a:avLst/>
          </a:prstGeom>
          <a:solidFill>
            <a:schemeClr val="bg1">
              <a:lumMod val="85000"/>
              <a:alpha val="45000"/>
            </a:schemeClr>
          </a:solidFill>
          <a:ln w="101600" cmpd="tri">
            <a:solidFill>
              <a:srgbClr val="52CE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4D7A-44B9-4568-9B23-6B61924DD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494386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/>
              <a:t>Summary so far: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Observables in </a:t>
            </a:r>
            <a:r>
              <a:rPr lang="en-US" b="1" dirty="0">
                <a:solidFill>
                  <a:srgbClr val="823DC1"/>
                </a:solidFill>
              </a:rPr>
              <a:t>rational CFT</a:t>
            </a:r>
            <a:r>
              <a:rPr lang="en-US" dirty="0"/>
              <a:t>, with a </a:t>
            </a:r>
            <a:r>
              <a:rPr lang="en-US" u="sng" dirty="0"/>
              <a:t>finite</a:t>
            </a:r>
            <a:r>
              <a:rPr lang="en-US" dirty="0"/>
              <a:t> number of “independent” operators, are built from a </a:t>
            </a:r>
            <a:r>
              <a:rPr lang="en-US" u="sng" dirty="0"/>
              <a:t>simple</a:t>
            </a:r>
            <a:r>
              <a:rPr lang="en-US" dirty="0"/>
              <a:t> </a:t>
            </a:r>
            <a:r>
              <a:rPr lang="en-US" dirty="0">
                <a:latin typeface="Quire Sans Light" panose="020B0604020202020204" charset="0"/>
              </a:rPr>
              <a:t>class of </a:t>
            </a:r>
            <a:r>
              <a:rPr lang="en-US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SL(2,ℤ)</a:t>
            </a:r>
            <a:r>
              <a:rPr lang="en-US" dirty="0">
                <a:latin typeface="Quire Sans Light" panose="020B0604020202020204" charset="0"/>
              </a:rPr>
              <a:t>-invariant </a:t>
            </a:r>
            <a:r>
              <a:rPr lang="en-US" dirty="0"/>
              <a:t>functions – whose properties imply a rationality of the CFT data, and an </a:t>
            </a:r>
            <a:r>
              <a:rPr lang="en-US" u="sng" dirty="0"/>
              <a:t>absence of chaos/randomness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Observables in </a:t>
            </a:r>
            <a:r>
              <a:rPr lang="en-US" b="1" dirty="0">
                <a:solidFill>
                  <a:srgbClr val="F2750E"/>
                </a:solidFill>
              </a:rPr>
              <a:t>generic CFTs</a:t>
            </a:r>
            <a:r>
              <a:rPr lang="en-US" dirty="0"/>
              <a:t>, with an </a:t>
            </a:r>
            <a:r>
              <a:rPr lang="en-US" u="sng" dirty="0"/>
              <a:t>infinite</a:t>
            </a:r>
            <a:r>
              <a:rPr lang="en-US" dirty="0"/>
              <a:t> number of “independent” operators, are built from a </a:t>
            </a:r>
            <a:r>
              <a:rPr lang="en-US" u="sng" dirty="0"/>
              <a:t>wider, wilder </a:t>
            </a:r>
            <a:r>
              <a:rPr lang="en-US" dirty="0"/>
              <a:t>class of </a:t>
            </a:r>
            <a:r>
              <a:rPr lang="en-US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SL(2,ℤ)</a:t>
            </a:r>
            <a:r>
              <a:rPr lang="en-US" dirty="0"/>
              <a:t>-invariant functions – whose properties allow for seemingly arbitrary number-theoretic properties of the CFT data, and </a:t>
            </a:r>
            <a:r>
              <a:rPr lang="en-US" u="sng" dirty="0"/>
              <a:t>chaos/randomness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surprise is that this </a:t>
            </a:r>
            <a:r>
              <a:rPr lang="en-US" i="1" dirty="0"/>
              <a:t>chaos becomes manifest in a certain </a:t>
            </a:r>
            <a:r>
              <a:rPr lang="en-US" b="1" i="1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SL(2,ℤ)</a:t>
            </a:r>
            <a:r>
              <a:rPr lang="en-US" b="1" i="1" dirty="0"/>
              <a:t> </a:t>
            </a:r>
            <a:r>
              <a:rPr lang="en-US" b="1" i="1" dirty="0" err="1"/>
              <a:t>eigenbasis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006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4E076-CEDC-40AF-ACB5-75706CB73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32" y="1615271"/>
            <a:ext cx="6179955" cy="46383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4B6F8F-7AD4-452A-8A7D-CA13AE19A9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4346" y="819631"/>
                <a:ext cx="5514109" cy="5324860"/>
              </a:xfrm>
            </p:spPr>
            <p:txBody>
              <a:bodyPr/>
              <a:lstStyle/>
              <a:p>
                <a:r>
                  <a:rPr lang="en-US" dirty="0"/>
                  <a:t>Now we turn to gravity. </a:t>
                </a:r>
              </a:p>
              <a:p>
                <a:endParaRPr lang="en-US" dirty="0"/>
              </a:p>
              <a:p>
                <a:r>
                  <a:rPr lang="en-US" dirty="0"/>
                  <a:t>The AdS/CFT Correspondence posits an exact equivalence between CFTs and theories of quantum gravity in hyperbolic space (AdS).</a:t>
                </a:r>
              </a:p>
              <a:p>
                <a:endParaRPr lang="en-US" dirty="0"/>
              </a:p>
              <a:p>
                <a:r>
                  <a:rPr lang="en-US" i="1" dirty="0">
                    <a:solidFill>
                      <a:srgbClr val="823DC1"/>
                    </a:solidFill>
                  </a:rPr>
                  <a:t>High-E CFT states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solidFill>
                      <a:srgbClr val="823DC1"/>
                    </a:solidFill>
                  </a:rPr>
                  <a:t>Black hole microstates</a:t>
                </a:r>
              </a:p>
              <a:p>
                <a:endParaRPr lang="en-US" dirty="0"/>
              </a:p>
              <a:p>
                <a:r>
                  <a:rPr lang="en-US" dirty="0"/>
                  <a:t>More subtly </a:t>
                </a:r>
                <a:r>
                  <a:rPr lang="en-US" sz="1700" dirty="0"/>
                  <a:t>(still in development!),</a:t>
                </a:r>
              </a:p>
              <a:p>
                <a:endParaRPr lang="en-US" dirty="0"/>
              </a:p>
              <a:p>
                <a:r>
                  <a:rPr lang="en-US" i="1" dirty="0">
                    <a:solidFill>
                      <a:srgbClr val="F2750E"/>
                    </a:solidFill>
                  </a:rPr>
                  <a:t>CFT spectral correlations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i="1" dirty="0">
                    <a:solidFill>
                      <a:srgbClr val="F2750E"/>
                    </a:solidFill>
                  </a:rPr>
                  <a:t>Spacetime wormholes</a:t>
                </a:r>
              </a:p>
              <a:p>
                <a:endParaRPr lang="en-US" i="1" dirty="0"/>
              </a:p>
              <a:p>
                <a:r>
                  <a:rPr lang="en-US" dirty="0"/>
                  <a:t>We can learn some lessons from low dimensions.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4B6F8F-7AD4-452A-8A7D-CA13AE19A9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4346" y="819631"/>
                <a:ext cx="5514109" cy="5324860"/>
              </a:xfrm>
              <a:blipFill>
                <a:blip r:embed="rId3"/>
                <a:stretch>
                  <a:fillRect l="-994" t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81791EB-6106-42CC-80DD-C87AD280C59F}"/>
              </a:ext>
            </a:extLst>
          </p:cNvPr>
          <p:cNvGrpSpPr/>
          <p:nvPr/>
        </p:nvGrpSpPr>
        <p:grpSpPr>
          <a:xfrm>
            <a:off x="10364007" y="1615271"/>
            <a:ext cx="1761964" cy="882563"/>
            <a:chOff x="10788353" y="1485202"/>
            <a:chExt cx="1761964" cy="8825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58977D-8180-4E64-B8F2-2203B1006845}"/>
                </a:ext>
              </a:extLst>
            </p:cNvPr>
            <p:cNvSpPr txBox="1"/>
            <p:nvPr/>
          </p:nvSpPr>
          <p:spPr>
            <a:xfrm>
              <a:off x="10788353" y="1485202"/>
              <a:ext cx="1761964" cy="216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spc="100" dirty="0">
                  <a:latin typeface="Kalinga" panose="020B0502040204020203" pitchFamily="34" charset="0"/>
                  <a:cs typeface="Kalinga" panose="020B0502040204020203" pitchFamily="34" charset="0"/>
                </a:rPr>
                <a:t>CFT</a:t>
              </a:r>
              <a:r>
                <a:rPr lang="en-US" sz="2100" spc="100" baseline="-25000" dirty="0">
                  <a:latin typeface="Kalinga" panose="020B0502040204020203" pitchFamily="34" charset="0"/>
                  <a:cs typeface="Kalinga" panose="020B0502040204020203" pitchFamily="34" charset="0"/>
                </a:rPr>
                <a:t>d</a:t>
              </a:r>
              <a:endParaRPr lang="en-GB" sz="2100" spc="100" baseline="-25000" dirty="0">
                <a:latin typeface="Kalinga" panose="020B0502040204020203" pitchFamily="34" charset="0"/>
                <a:cs typeface="Kalinga" panose="020B0502040204020203" pitchFamily="34" charset="0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168E871-EC7D-4809-89D2-FFC462F235D0}"/>
                </a:ext>
              </a:extLst>
            </p:cNvPr>
            <p:cNvSpPr/>
            <p:nvPr/>
          </p:nvSpPr>
          <p:spPr>
            <a:xfrm rot="17701282">
              <a:off x="10681978" y="1741602"/>
              <a:ext cx="756213" cy="496114"/>
            </a:xfrm>
            <a:prstGeom prst="arc">
              <a:avLst>
                <a:gd name="adj1" fmla="val 14236084"/>
                <a:gd name="adj2" fmla="val 0"/>
              </a:avLst>
            </a:prstGeom>
            <a:ln w="444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26455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79DBF9-7E3C-4687-97BC-5B874CC6EA78}"/>
              </a:ext>
            </a:extLst>
          </p:cNvPr>
          <p:cNvSpPr txBox="1">
            <a:spLocks/>
          </p:cNvSpPr>
          <p:nvPr/>
        </p:nvSpPr>
        <p:spPr>
          <a:xfrm>
            <a:off x="805545" y="6464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/>
              <a:t>JT Gravity = Random Matrix Ensemble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EB9EC-CD31-40F5-A242-D3B28E75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15" y="2845373"/>
            <a:ext cx="4904787" cy="702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850CC-7A0E-4466-B1FD-640AD106A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439" y="4253916"/>
            <a:ext cx="1883278" cy="892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F4851-FA95-43A5-B5A2-965C4B998C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67" y="4599449"/>
            <a:ext cx="1519946" cy="2663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BE200D-7968-47A9-A6F4-71FF706C7C9E}"/>
              </a:ext>
            </a:extLst>
          </p:cNvPr>
          <p:cNvCxnSpPr/>
          <p:nvPr/>
        </p:nvCxnSpPr>
        <p:spPr>
          <a:xfrm>
            <a:off x="5656317" y="4706099"/>
            <a:ext cx="699655" cy="0"/>
          </a:xfrm>
          <a:prstGeom prst="straightConnector1">
            <a:avLst/>
          </a:prstGeom>
          <a:ln w="25400">
            <a:solidFill>
              <a:srgbClr val="823DC1">
                <a:alpha val="67000"/>
              </a:srgb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184B99-E731-46B8-B94B-69539ED39622}"/>
              </a:ext>
            </a:extLst>
          </p:cNvPr>
          <p:cNvCxnSpPr/>
          <p:nvPr/>
        </p:nvCxnSpPr>
        <p:spPr>
          <a:xfrm>
            <a:off x="5656317" y="3223663"/>
            <a:ext cx="699655" cy="0"/>
          </a:xfrm>
          <a:prstGeom prst="straightConnector1">
            <a:avLst/>
          </a:prstGeom>
          <a:ln w="25400">
            <a:solidFill>
              <a:srgbClr val="823DC1">
                <a:alpha val="67000"/>
              </a:srgb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D2885A-4190-483B-BA7A-C4B41E9C1E0F}"/>
              </a:ext>
            </a:extLst>
          </p:cNvPr>
          <p:cNvSpPr txBox="1"/>
          <p:nvPr/>
        </p:nvSpPr>
        <p:spPr>
          <a:xfrm>
            <a:off x="6719455" y="3013364"/>
            <a:ext cx="40870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Topological expansion of matrix integral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10318-A55C-4B35-A83E-6DECD33C099A}"/>
              </a:ext>
            </a:extLst>
          </p:cNvPr>
          <p:cNvSpPr txBox="1"/>
          <p:nvPr/>
        </p:nvSpPr>
        <p:spPr>
          <a:xfrm>
            <a:off x="1356931" y="1394002"/>
            <a:ext cx="2616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A scalar-gravity theory in two spacetime dimensions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88439-9AA7-47B0-AF6A-7247198E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15" y="2288213"/>
            <a:ext cx="10515600" cy="4351338"/>
          </a:xfrm>
        </p:spPr>
        <p:txBody>
          <a:bodyPr/>
          <a:lstStyle/>
          <a:p>
            <a:r>
              <a:rPr lang="en-US" dirty="0"/>
              <a:t>Impressive all-orders holographic matching of single-boundary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multi-boundary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partition functions.</a:t>
            </a:r>
          </a:p>
          <a:p>
            <a:endParaRPr lang="en-US" dirty="0"/>
          </a:p>
          <a:p>
            <a:r>
              <a:rPr lang="en-US" sz="1800" dirty="0">
                <a:latin typeface="Quire Sans Light" panose="020B0604020202020204" charset="0"/>
                <a:sym typeface="Wingdings" panose="05000000000000000000" pitchFamily="2" charset="2"/>
              </a:rPr>
              <a:t>What is the AdS</a:t>
            </a:r>
            <a:r>
              <a:rPr lang="en-US" sz="1800" baseline="-25000" dirty="0">
                <a:latin typeface="Quire Sans Light" panose="020B0604020202020204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latin typeface="Quire Sans Light" panose="020B0604020202020204" charset="0"/>
                <a:sym typeface="Wingdings" panose="05000000000000000000" pitchFamily="2" charset="2"/>
              </a:rPr>
              <a:t>/CFT</a:t>
            </a:r>
            <a:r>
              <a:rPr lang="en-US" sz="1800" baseline="-25000" dirty="0">
                <a:latin typeface="Quire Sans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latin typeface="Quire Sans Light" panose="020B0604020202020204" charset="0"/>
                <a:sym typeface="Wingdings" panose="05000000000000000000" pitchFamily="2" charset="2"/>
              </a:rPr>
              <a:t> avatar of this correspondence? Where are the random matrices there?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535461-66D3-4839-A643-830B13C87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052" y="4029815"/>
            <a:ext cx="2879118" cy="1958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F4670F-9B99-4C37-B1A6-016E262F5F7A}"/>
              </a:ext>
            </a:extLst>
          </p:cNvPr>
          <p:cNvSpPr txBox="1"/>
          <p:nvPr/>
        </p:nvSpPr>
        <p:spPr>
          <a:xfrm>
            <a:off x="7355949" y="1364366"/>
            <a:ext cx="32219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Double-scaled matrix integral with simple density of states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D9E7F9-490B-45D7-B65B-FBD30D00482D}"/>
              </a:ext>
            </a:extLst>
          </p:cNvPr>
          <p:cNvSpPr txBox="1"/>
          <p:nvPr/>
        </p:nvSpPr>
        <p:spPr>
          <a:xfrm>
            <a:off x="9670473" y="288753"/>
            <a:ext cx="2335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[Saad,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Shenker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Stanford; …]</a:t>
            </a:r>
          </a:p>
        </p:txBody>
      </p:sp>
    </p:spTree>
    <p:extLst>
      <p:ext uri="{BB962C8B-B14F-4D97-AF65-F5344CB8AC3E}">
        <p14:creationId xmlns:p14="http://schemas.microsoft.com/office/powerpoint/2010/main" val="238934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F1C267-96B9-4F03-AB80-6351D3B84158}"/>
              </a:ext>
            </a:extLst>
          </p:cNvPr>
          <p:cNvSpPr txBox="1">
            <a:spLocks/>
          </p:cNvSpPr>
          <p:nvPr/>
        </p:nvSpPr>
        <p:spPr>
          <a:xfrm>
            <a:off x="961902" y="1444436"/>
            <a:ext cx="10738262" cy="5338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Recent work in AdS</a:t>
            </a:r>
            <a:r>
              <a:rPr lang="en-US" sz="1800" baseline="-25000" dirty="0"/>
              <a:t>3 </a:t>
            </a:r>
            <a:r>
              <a:rPr lang="en-US" sz="1800" dirty="0"/>
              <a:t>studies wormhole </a:t>
            </a:r>
            <a:r>
              <a:rPr lang="en-US" sz="1800" i="1" dirty="0"/>
              <a:t>saddles</a:t>
            </a:r>
            <a:r>
              <a:rPr lang="en-US" sz="1800" dirty="0"/>
              <a:t> of arbitrary (!) </a:t>
            </a:r>
            <a:r>
              <a:rPr lang="en-US" sz="1800" i="1" dirty="0"/>
              <a:t>fixed </a:t>
            </a:r>
            <a:r>
              <a:rPr lang="en-US" sz="1800" dirty="0"/>
              <a:t>topology</a:t>
            </a:r>
            <a:r>
              <a:rPr lang="en-US" sz="1800" i="1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Z</a:t>
            </a:r>
            <a:r>
              <a:rPr lang="en-US" sz="1800" baseline="-25000" dirty="0"/>
              <a:t>saddle</a:t>
            </a:r>
            <a:r>
              <a:rPr lang="en-US" sz="1800" dirty="0"/>
              <a:t> = moment of a “large c ensemble” of CFT data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(Equivalent to a certain topological theory – “Virasoro TQFT” – for hyperbolic 3-manifold observables.)</a:t>
            </a:r>
          </a:p>
          <a:p>
            <a:endParaRPr lang="en-US" sz="1800" b="1" dirty="0"/>
          </a:p>
          <a:p>
            <a:r>
              <a:rPr lang="en-US" sz="1800" dirty="0"/>
              <a:t>This ensemble captures universality of asymptotic CFT data, but not randomness/fine structure of </a:t>
            </a:r>
          </a:p>
          <a:p>
            <a:r>
              <a:rPr lang="en-US" sz="1800" dirty="0"/>
              <a:t>black hole spectrum.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25FCB-AFA3-4A7D-9F13-AB20D6FF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185" y="1987449"/>
            <a:ext cx="3038050" cy="1868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9110C-3BBC-47D3-9BF7-3BEE7BD737A6}"/>
              </a:ext>
            </a:extLst>
          </p:cNvPr>
          <p:cNvSpPr txBox="1"/>
          <p:nvPr/>
        </p:nvSpPr>
        <p:spPr>
          <a:xfrm>
            <a:off x="9164782" y="2397665"/>
            <a:ext cx="270064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[Belin, de Boer; Chandra, Collier, Hartman, Maloney; Chandra; Yan; Chandra; Collier, Eberhardt, Zhang; Belin, de Boer, </a:t>
            </a:r>
            <a:r>
              <a:rPr lang="en-US" sz="135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Jafferis</a:t>
            </a:r>
            <a:r>
              <a:rPr lang="en-US" sz="135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Nayak, Sonner; </a:t>
            </a:r>
            <a:r>
              <a:rPr lang="en-US" sz="135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Abajian</a:t>
            </a:r>
            <a:r>
              <a:rPr lang="en-US" sz="135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</a:t>
            </a:r>
            <a:r>
              <a:rPr lang="en-US" sz="135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Aprile</a:t>
            </a:r>
            <a:r>
              <a:rPr lang="en-US" sz="135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Myers, Vieira; de Boer, </a:t>
            </a:r>
            <a:r>
              <a:rPr lang="en-US" sz="135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Liska</a:t>
            </a:r>
            <a:r>
              <a:rPr lang="en-US" sz="135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Post]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79DBF9-7E3C-4687-97BC-5B874CC6EA78}"/>
              </a:ext>
            </a:extLst>
          </p:cNvPr>
          <p:cNvSpPr txBox="1">
            <a:spLocks/>
          </p:cNvSpPr>
          <p:nvPr/>
        </p:nvSpPr>
        <p:spPr>
          <a:xfrm>
            <a:off x="805545" y="6464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JT Gravity = </a:t>
            </a:r>
            <a:r>
              <a:rPr lang="en-US" sz="2600" dirty="0">
                <a:solidFill>
                  <a:srgbClr val="D9D9D9"/>
                </a:solidFill>
              </a:rPr>
              <a:t>Random</a:t>
            </a:r>
            <a:r>
              <a:rPr lang="en-US" sz="2600" b="1" dirty="0">
                <a:solidFill>
                  <a:srgbClr val="D9D9D9"/>
                </a:solidFill>
              </a:rPr>
              <a:t> </a:t>
            </a:r>
            <a:r>
              <a:rPr lang="en-US" sz="2600" dirty="0">
                <a:solidFill>
                  <a:srgbClr val="D9D9D9"/>
                </a:solidFill>
              </a:rPr>
              <a:t>Matrix</a:t>
            </a:r>
            <a:r>
              <a:rPr lang="en-US" sz="2600" b="1" dirty="0">
                <a:solidFill>
                  <a:srgbClr val="D9D9D9"/>
                </a:solidFill>
              </a:rPr>
              <a:t> </a:t>
            </a:r>
            <a:r>
              <a:rPr lang="en-US" sz="2600" b="1" dirty="0"/>
              <a:t>Ensemble</a:t>
            </a:r>
          </a:p>
        </p:txBody>
      </p:sp>
    </p:spTree>
    <p:extLst>
      <p:ext uri="{BB962C8B-B14F-4D97-AF65-F5344CB8AC3E}">
        <p14:creationId xmlns:p14="http://schemas.microsoft.com/office/powerpoint/2010/main" val="744381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7FE8F5-75D6-429C-92D2-0EA37F9FBE2E}"/>
              </a:ext>
            </a:extLst>
          </p:cNvPr>
          <p:cNvSpPr/>
          <p:nvPr/>
        </p:nvSpPr>
        <p:spPr>
          <a:xfrm>
            <a:off x="1451575" y="3202681"/>
            <a:ext cx="9223352" cy="1687975"/>
          </a:xfrm>
          <a:prstGeom prst="roundRect">
            <a:avLst/>
          </a:prstGeom>
          <a:solidFill>
            <a:schemeClr val="bg1">
              <a:lumMod val="85000"/>
              <a:alpha val="61000"/>
            </a:schemeClr>
          </a:solidFill>
          <a:ln w="254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845D2B-BECF-4A03-A544-64025F861F30}"/>
              </a:ext>
            </a:extLst>
          </p:cNvPr>
          <p:cNvSpPr/>
          <p:nvPr/>
        </p:nvSpPr>
        <p:spPr>
          <a:xfrm>
            <a:off x="1274618" y="1225689"/>
            <a:ext cx="96427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  <a:p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Quire Sans Light" panose="020B0604020202020204" charset="0"/>
                <a:sym typeface="Wingdings" panose="05000000000000000000" pitchFamily="2" charset="2"/>
              </a:rPr>
              <a:t>In any CFT</a:t>
            </a:r>
            <a:r>
              <a:rPr lang="en-US" sz="2000" baseline="-16000" dirty="0">
                <a:latin typeface="Quire Sans Light" panose="020B0604020202020204" charset="0"/>
                <a:sym typeface="Wingdings" panose="05000000000000000000" pitchFamily="2" charset="2"/>
              </a:rPr>
              <a:t>d</a:t>
            </a:r>
            <a:r>
              <a:rPr lang="en-US" sz="2000" baseline="-25000" dirty="0">
                <a:latin typeface="Quire Sans Light" panose="020B060402020202020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Quire Sans Light" panose="020B0604020202020204" charset="0"/>
                <a:sym typeface="Wingdings" panose="05000000000000000000" pitchFamily="2" charset="2"/>
              </a:rPr>
              <a:t>, random matrix dynamics should govern high-E spectrum. </a:t>
            </a:r>
          </a:p>
          <a:p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  <a:p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  <a:p>
            <a:endParaRPr lang="en-US" sz="2000" dirty="0">
              <a:latin typeface="Quire Sans Light" panose="020B0604020202020204" charset="0"/>
            </a:endParaRPr>
          </a:p>
          <a:p>
            <a:pPr algn="ctr"/>
            <a:endParaRPr lang="en-US" sz="2000" dirty="0">
              <a:latin typeface="Quire Sans Light" panose="020B0604020202020204" charset="0"/>
            </a:endParaRPr>
          </a:p>
          <a:p>
            <a:pPr algn="ctr"/>
            <a:r>
              <a:rPr lang="en-US" sz="2000" dirty="0">
                <a:latin typeface="Quire Sans Light" panose="020B0604020202020204" charset="0"/>
              </a:rPr>
              <a:t>How do we </a:t>
            </a:r>
            <a:r>
              <a:rPr lang="en-US" sz="2000" dirty="0">
                <a:solidFill>
                  <a:srgbClr val="F2750E"/>
                </a:solidFill>
                <a:latin typeface="Quire Sans Light" panose="020B0604020202020204" charset="0"/>
              </a:rPr>
              <a:t>unitarize</a:t>
            </a:r>
            <a:r>
              <a:rPr lang="en-US" sz="2000" dirty="0">
                <a:latin typeface="Quire Sans Light" panose="020B0604020202020204" charset="0"/>
              </a:rPr>
              <a:t> the naïve semiclassical black hole spectrum?</a:t>
            </a:r>
          </a:p>
          <a:p>
            <a:pPr algn="ctr"/>
            <a:endParaRPr lang="en-US" sz="2000" dirty="0">
              <a:latin typeface="Quire Sans Light" panose="020B0604020202020204" charset="0"/>
            </a:endParaRPr>
          </a:p>
          <a:p>
            <a:pPr algn="ctr"/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  <a:p>
            <a:pPr algn="ctr"/>
            <a:r>
              <a:rPr lang="en-US" sz="2000" dirty="0">
                <a:latin typeface="Quire Sans Light" panose="020B0604020202020204" charset="0"/>
                <a:sym typeface="Wingdings" panose="05000000000000000000" pitchFamily="2" charset="2"/>
              </a:rPr>
              <a:t>How are </a:t>
            </a:r>
            <a:r>
              <a:rPr lang="en-US" sz="2000" dirty="0">
                <a:solidFill>
                  <a:srgbClr val="F2750E"/>
                </a:solidFill>
                <a:latin typeface="Quire Sans Light" panose="020B0604020202020204" charset="0"/>
                <a:sym typeface="Wingdings" panose="05000000000000000000" pitchFamily="2" charset="2"/>
              </a:rPr>
              <a:t>random matrices </a:t>
            </a:r>
            <a:r>
              <a:rPr lang="en-US" sz="2000" dirty="0">
                <a:latin typeface="Quire Sans Light" panose="020B0604020202020204" charset="0"/>
                <a:sym typeface="Wingdings" panose="05000000000000000000" pitchFamily="2" charset="2"/>
              </a:rPr>
              <a:t>encoded in the spectral correlations near extremality?</a:t>
            </a:r>
          </a:p>
          <a:p>
            <a:pPr algn="ctr"/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  <a:p>
            <a:pPr algn="ctr"/>
            <a:endParaRPr lang="en-US" sz="2000" b="1" dirty="0">
              <a:solidFill>
                <a:srgbClr val="823DC1"/>
              </a:solidFill>
              <a:latin typeface="Quire Sans Light" panose="020B0604020202020204" charset="0"/>
              <a:sym typeface="Wingdings" panose="05000000000000000000" pitchFamily="2" charset="2"/>
            </a:endParaRPr>
          </a:p>
          <a:p>
            <a:pPr algn="ctr"/>
            <a:endParaRPr lang="en-US" sz="2000" b="1" dirty="0">
              <a:solidFill>
                <a:srgbClr val="823DC1"/>
              </a:solidFill>
              <a:latin typeface="Quire Sans Light" panose="020B0604020202020204" charset="0"/>
              <a:sym typeface="Wingdings" panose="05000000000000000000" pitchFamily="2" charset="2"/>
            </a:endParaRPr>
          </a:p>
          <a:p>
            <a:pPr algn="ctr"/>
            <a:endParaRPr lang="en-US" sz="2000" b="1" dirty="0">
              <a:solidFill>
                <a:srgbClr val="823DC1"/>
              </a:solidFill>
              <a:latin typeface="Quire Sans Light" panose="020B0604020202020204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Quire Sans Light" panose="020B0604020202020204" charset="0"/>
                <a:sym typeface="Wingdings" panose="05000000000000000000" pitchFamily="2" charset="2"/>
              </a:rPr>
              <a:t>Presumably any understanding of black hole </a:t>
            </a:r>
            <a:r>
              <a:rPr lang="en-US" sz="2000" u="sng" dirty="0">
                <a:latin typeface="Quire Sans Light" panose="020B0604020202020204" charset="0"/>
                <a:sym typeface="Wingdings" panose="05000000000000000000" pitchFamily="2" charset="2"/>
              </a:rPr>
              <a:t>microstates</a:t>
            </a:r>
            <a:r>
              <a:rPr lang="en-US" sz="2000" dirty="0">
                <a:latin typeface="Quire Sans Light" panose="020B0604020202020204" charset="0"/>
                <a:sym typeface="Wingdings" panose="05000000000000000000" pitchFamily="2" charset="2"/>
              </a:rPr>
              <a:t> needs to answer this. </a:t>
            </a:r>
          </a:p>
          <a:p>
            <a:endParaRPr lang="en-US" sz="2000" dirty="0">
              <a:latin typeface="Quire Sans Light" panose="020B0604020202020204" charset="0"/>
              <a:sym typeface="Wingdings" panose="05000000000000000000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980291-532A-4C22-9274-69C3A5F5CD3D}"/>
              </a:ext>
            </a:extLst>
          </p:cNvPr>
          <p:cNvSpPr/>
          <p:nvPr/>
        </p:nvSpPr>
        <p:spPr>
          <a:xfrm>
            <a:off x="11009241" y="3607531"/>
            <a:ext cx="10275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[Maxfield, </a:t>
            </a:r>
            <a:r>
              <a:rPr lang="en-US" sz="15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Turiaci</a:t>
            </a:r>
            <a:r>
              <a:rPr lang="en-US" sz="15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7B65F7-2C67-4376-93DA-F893AD614E5E}"/>
                  </a:ext>
                </a:extLst>
              </p:cNvPr>
              <p:cNvSpPr/>
              <p:nvPr/>
            </p:nvSpPr>
            <p:spPr>
              <a:xfrm rot="5400000">
                <a:off x="5678451" y="3743927"/>
                <a:ext cx="631243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solidFill>
                            <a:srgbClr val="52CE9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↔</m:t>
                      </m:r>
                    </m:oMath>
                  </m:oMathPara>
                </a14:m>
                <a:endParaRPr lang="en-US" sz="3400" dirty="0">
                  <a:solidFill>
                    <a:srgbClr val="52CE9C"/>
                  </a:solidFill>
                  <a:latin typeface="Quire Sans Light" panose="020B0604020202020204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7B65F7-2C67-4376-93DA-F893AD614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678451" y="3743927"/>
                <a:ext cx="631243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E9316B-96DE-4939-AC26-A6B85D317C38}"/>
              </a:ext>
            </a:extLst>
          </p:cNvPr>
          <p:cNvSpPr txBox="1">
            <a:spLocks/>
          </p:cNvSpPr>
          <p:nvPr/>
        </p:nvSpPr>
        <p:spPr>
          <a:xfrm>
            <a:off x="805545" y="6464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JT Gravity = </a:t>
            </a:r>
            <a:r>
              <a:rPr lang="en-US" sz="2600" b="1" dirty="0"/>
              <a:t>Random Matrix </a:t>
            </a:r>
            <a:r>
              <a:rPr lang="en-US" sz="2600" b="1" dirty="0">
                <a:solidFill>
                  <a:schemeClr val="bg1">
                    <a:lumMod val="85000"/>
                  </a:schemeClr>
                </a:solidFill>
              </a:rPr>
              <a:t>Ensemble</a:t>
            </a:r>
          </a:p>
        </p:txBody>
      </p:sp>
    </p:spTree>
    <p:extLst>
      <p:ext uri="{BB962C8B-B14F-4D97-AF65-F5344CB8AC3E}">
        <p14:creationId xmlns:p14="http://schemas.microsoft.com/office/powerpoint/2010/main" val="2240781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AA28-4423-4D8E-8E6D-C14434ED0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3942"/>
            <a:ext cx="10841182" cy="5788115"/>
          </a:xfrm>
        </p:spPr>
        <p:txBody>
          <a:bodyPr>
            <a:normAutofit/>
          </a:bodyPr>
          <a:lstStyle/>
          <a:p>
            <a:r>
              <a:rPr lang="en-US" sz="1800" dirty="0"/>
              <a:t>An outstanding problem in </a:t>
            </a:r>
            <a:r>
              <a:rPr lang="en-US" sz="1800" dirty="0">
                <a:latin typeface="Quire Sans Light" panose="020B0604020202020204" charset="0"/>
                <a:sym typeface="Wingdings" panose="05000000000000000000" pitchFamily="2" charset="2"/>
              </a:rPr>
              <a:t>AdS</a:t>
            </a:r>
            <a:r>
              <a:rPr lang="en-US" sz="1800" baseline="-25000" dirty="0">
                <a:latin typeface="Quire Sans Light" panose="020B0604020202020204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latin typeface="Quire Sans Light" panose="020B0604020202020204" charset="0"/>
                <a:sym typeface="Wingdings" panose="05000000000000000000" pitchFamily="2" charset="2"/>
              </a:rPr>
              <a:t>/CFT</a:t>
            </a:r>
            <a:r>
              <a:rPr lang="en-US" sz="1800" baseline="-25000" dirty="0">
                <a:latin typeface="Quire Sans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1800" dirty="0"/>
              <a:t>: find the simplest theory of gravity, dual to the sparsest possible CFT. </a:t>
            </a:r>
          </a:p>
          <a:p>
            <a:r>
              <a:rPr lang="en-US" sz="1800" dirty="0"/>
              <a:t>Call this the </a:t>
            </a:r>
            <a:r>
              <a:rPr lang="en-US" sz="1800" b="1" dirty="0"/>
              <a:t>AdS</a:t>
            </a:r>
            <a:r>
              <a:rPr lang="en-US" sz="1800" b="1" baseline="-25000" dirty="0"/>
              <a:t>3  </a:t>
            </a:r>
            <a:r>
              <a:rPr lang="en-US" sz="1800" b="1" dirty="0"/>
              <a:t>Pure Gravity Problem: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Find a consistent semiclassical AdS</a:t>
            </a:r>
            <a:r>
              <a:rPr lang="en-US" sz="1800" baseline="-25000" dirty="0"/>
              <a:t>3</a:t>
            </a:r>
            <a:r>
              <a:rPr lang="en-US" sz="1800" dirty="0"/>
              <a:t> pure gravity partition function with a single torus boundary.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The MWK density is highly (exponentially) non-unitary.</a:t>
            </a:r>
          </a:p>
          <a:p>
            <a:endParaRPr lang="en-US" sz="1800" dirty="0"/>
          </a:p>
          <a:p>
            <a:r>
              <a:rPr lang="en-US" sz="1800" dirty="0"/>
              <a:t>Is there a solution without adding non-gravitational degrees of freedom (e.g. matter)?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EB6568-2CD1-4D9E-B493-7D0FB77B1E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17" y="2638860"/>
            <a:ext cx="4111830" cy="288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16FA9C-E44F-4095-B873-C4D74C8DD3C3}"/>
                  </a:ext>
                </a:extLst>
              </p:cNvPr>
              <p:cNvSpPr/>
              <p:nvPr/>
            </p:nvSpPr>
            <p:spPr>
              <a:xfrm>
                <a:off x="572433" y="3275048"/>
                <a:ext cx="369872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Sum over smooth saddles w/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𝜕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ℳ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=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+mj-lt"/>
                  </a:rPr>
                  <a:t> (thermal AdS</a:t>
                </a:r>
                <a:r>
                  <a:rPr lang="en-US" sz="1600" baseline="-25000" dirty="0">
                    <a:latin typeface="+mj-lt"/>
                  </a:rPr>
                  <a:t>3</a:t>
                </a:r>
                <a:r>
                  <a:rPr lang="en-US" sz="1600" dirty="0">
                    <a:latin typeface="+mj-lt"/>
                  </a:rPr>
                  <a:t> + BTZ BHs)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16FA9C-E44F-4095-B873-C4D74C8DD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33" y="3275048"/>
                <a:ext cx="3698726" cy="584775"/>
              </a:xfrm>
              <a:prstGeom prst="rect">
                <a:avLst/>
              </a:prstGeom>
              <a:blipFill>
                <a:blip r:embed="rId4"/>
                <a:stretch>
                  <a:fillRect l="-988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F61CFB2-AA18-474A-AEC0-DA055D957DA0}"/>
              </a:ext>
            </a:extLst>
          </p:cNvPr>
          <p:cNvSpPr/>
          <p:nvPr/>
        </p:nvSpPr>
        <p:spPr>
          <a:xfrm>
            <a:off x="10046316" y="2914203"/>
            <a:ext cx="172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[Maloney, Witten; Keller, Maloney]</a:t>
            </a:r>
            <a:endParaRPr lang="en-US" sz="13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4F1CA5-21BB-4357-A9C5-DE6796A58811}"/>
              </a:ext>
            </a:extLst>
          </p:cNvPr>
          <p:cNvSpPr/>
          <p:nvPr/>
        </p:nvSpPr>
        <p:spPr>
          <a:xfrm>
            <a:off x="8691674" y="3243599"/>
            <a:ext cx="1260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C21AD-6AC4-46E0-8A5C-B4247875DFF4}"/>
              </a:ext>
            </a:extLst>
          </p:cNvPr>
          <p:cNvSpPr/>
          <p:nvPr/>
        </p:nvSpPr>
        <p:spPr>
          <a:xfrm>
            <a:off x="10067264" y="3907429"/>
            <a:ext cx="20501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[Benjamin,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Ooguri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Shao, Wang]</a:t>
            </a:r>
            <a:endParaRPr lang="en-US" sz="13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652F79-C14A-4E50-84F3-6769E180A2FD}"/>
              </a:ext>
            </a:extLst>
          </p:cNvPr>
          <p:cNvSpPr/>
          <p:nvPr/>
        </p:nvSpPr>
        <p:spPr>
          <a:xfrm>
            <a:off x="10067264" y="4469079"/>
            <a:ext cx="196475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[Benjamin, Collier, Maloney; Di Ubaldo, EP; Mertens, Simon, Wong]</a:t>
            </a:r>
            <a:endParaRPr lang="en-US" sz="13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1DC6EE-B9EE-4F0E-A397-DD30DF1336DC}"/>
              </a:ext>
            </a:extLst>
          </p:cNvPr>
          <p:cNvSpPr/>
          <p:nvPr/>
        </p:nvSpPr>
        <p:spPr>
          <a:xfrm>
            <a:off x="4047576" y="3083015"/>
            <a:ext cx="1392538" cy="355600"/>
          </a:xfrm>
          <a:custGeom>
            <a:avLst/>
            <a:gdLst>
              <a:gd name="connsiteX0" fmla="*/ 0 w 1117600"/>
              <a:gd name="connsiteY0" fmla="*/ 355600 h 355600"/>
              <a:gd name="connsiteX1" fmla="*/ 667657 w 1117600"/>
              <a:gd name="connsiteY1" fmla="*/ 94343 h 355600"/>
              <a:gd name="connsiteX2" fmla="*/ 529771 w 1117600"/>
              <a:gd name="connsiteY2" fmla="*/ 268515 h 355600"/>
              <a:gd name="connsiteX3" fmla="*/ 1117600 w 11176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355600">
                <a:moveTo>
                  <a:pt x="0" y="355600"/>
                </a:moveTo>
                <a:cubicBezTo>
                  <a:pt x="289681" y="232228"/>
                  <a:pt x="579362" y="108857"/>
                  <a:pt x="667657" y="94343"/>
                </a:cubicBezTo>
                <a:cubicBezTo>
                  <a:pt x="755952" y="79829"/>
                  <a:pt x="454781" y="284239"/>
                  <a:pt x="529771" y="268515"/>
                </a:cubicBezTo>
                <a:cubicBezTo>
                  <a:pt x="604762" y="252791"/>
                  <a:pt x="989391" y="8467"/>
                  <a:pt x="1117600" y="0"/>
                </a:cubicBezTo>
              </a:path>
            </a:pathLst>
          </a:custGeom>
          <a:noFill/>
          <a:ln w="25400">
            <a:solidFill>
              <a:srgbClr val="823DC1">
                <a:alpha val="6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635A7C-61DC-4E7E-90B3-71E5EB7BF460}"/>
              </a:ext>
            </a:extLst>
          </p:cNvPr>
          <p:cNvSpPr/>
          <p:nvPr/>
        </p:nvSpPr>
        <p:spPr>
          <a:xfrm flipH="1">
            <a:off x="7493918" y="3083015"/>
            <a:ext cx="1117600" cy="331256"/>
          </a:xfrm>
          <a:custGeom>
            <a:avLst/>
            <a:gdLst>
              <a:gd name="connsiteX0" fmla="*/ 0 w 1117600"/>
              <a:gd name="connsiteY0" fmla="*/ 355600 h 355600"/>
              <a:gd name="connsiteX1" fmla="*/ 667657 w 1117600"/>
              <a:gd name="connsiteY1" fmla="*/ 94343 h 355600"/>
              <a:gd name="connsiteX2" fmla="*/ 529771 w 1117600"/>
              <a:gd name="connsiteY2" fmla="*/ 268515 h 355600"/>
              <a:gd name="connsiteX3" fmla="*/ 1117600 w 11176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355600">
                <a:moveTo>
                  <a:pt x="0" y="355600"/>
                </a:moveTo>
                <a:cubicBezTo>
                  <a:pt x="289681" y="232228"/>
                  <a:pt x="579362" y="108857"/>
                  <a:pt x="667657" y="94343"/>
                </a:cubicBezTo>
                <a:cubicBezTo>
                  <a:pt x="755952" y="79829"/>
                  <a:pt x="454781" y="284239"/>
                  <a:pt x="529771" y="268515"/>
                </a:cubicBezTo>
                <a:cubicBezTo>
                  <a:pt x="604762" y="252791"/>
                  <a:pt x="989391" y="8467"/>
                  <a:pt x="1117600" y="0"/>
                </a:cubicBezTo>
              </a:path>
            </a:pathLst>
          </a:custGeom>
          <a:noFill/>
          <a:ln w="25400">
            <a:solidFill>
              <a:srgbClr val="52CE9C">
                <a:alpha val="6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07C4F-6562-495E-862E-3A34AFF79328}"/>
              </a:ext>
            </a:extLst>
          </p:cNvPr>
          <p:cNvSpPr/>
          <p:nvPr/>
        </p:nvSpPr>
        <p:spPr>
          <a:xfrm>
            <a:off x="10070657" y="6123419"/>
            <a:ext cx="13984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[Maxfield,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Turiaci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]</a:t>
            </a:r>
            <a:endParaRPr lang="en-US" sz="13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5C15D-9391-4632-A64A-34BC9E19EE55}"/>
              </a:ext>
            </a:extLst>
          </p:cNvPr>
          <p:cNvSpPr/>
          <p:nvPr/>
        </p:nvSpPr>
        <p:spPr>
          <a:xfrm>
            <a:off x="10060336" y="5184673"/>
            <a:ext cx="21971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Hellerman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; Friedan, Keller; Collier, Lin, Yin;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Afkhami-Jeddi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Hartman,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Tajdini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; Hartman,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Mazac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Rastelli]</a:t>
            </a:r>
            <a:endParaRPr lang="en-US" sz="13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44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68C66-E075-4A35-B290-F67A9245B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7"/>
            <a:ext cx="4412672" cy="5200169"/>
          </a:xfrm>
        </p:spPr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  <a:p>
            <a:r>
              <a:rPr lang="en-US" dirty="0"/>
              <a:t>There are several recent threads in 3d gravity – a fascinating subject lately!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Virasoro TQFT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Random matrix tensor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 ignorance principle/ensemble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A81F9-73BE-4AB6-8639-1EC6F053F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85" y="1222904"/>
            <a:ext cx="6455397" cy="48388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6556E4-C28D-4225-BB6B-454683E8F4FF}"/>
              </a:ext>
            </a:extLst>
          </p:cNvPr>
          <p:cNvSpPr txBox="1"/>
          <p:nvPr/>
        </p:nvSpPr>
        <p:spPr>
          <a:xfrm>
            <a:off x="9829800" y="6265934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[Sonner, IPPP ATM 2023]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9DDED-8712-40EE-903E-5E584AC37884}"/>
              </a:ext>
            </a:extLst>
          </p:cNvPr>
          <p:cNvSpPr txBox="1"/>
          <p:nvPr/>
        </p:nvSpPr>
        <p:spPr>
          <a:xfrm>
            <a:off x="775648" y="6158212"/>
            <a:ext cx="46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[Collier, Eberhardt, Zhang; Belin, de Boer,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Jafferis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Nayak, Sonner; de Boer,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Liska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Post;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Pelliconi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Sonner, </a:t>
            </a:r>
            <a:r>
              <a:rPr lang="en-US" sz="14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Verlinde</a:t>
            </a:r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; …]</a:t>
            </a:r>
          </a:p>
        </p:txBody>
      </p:sp>
    </p:spTree>
    <p:extLst>
      <p:ext uri="{BB962C8B-B14F-4D97-AF65-F5344CB8AC3E}">
        <p14:creationId xmlns:p14="http://schemas.microsoft.com/office/powerpoint/2010/main" val="24389044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041BAB-BF22-48C9-B375-4DD12ABAE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733279"/>
                <a:ext cx="10983686" cy="5826848"/>
              </a:xfrm>
            </p:spPr>
            <p:txBody>
              <a:bodyPr/>
              <a:lstStyle/>
              <a:p>
                <a:r>
                  <a:rPr lang="en-US" dirty="0"/>
                  <a:t>With this motivation, Cotler &amp; Jensen computed the two-boundary torus wormhole of AdS</a:t>
                </a:r>
                <a:r>
                  <a:rPr lang="en-US" baseline="-25000" dirty="0"/>
                  <a:t>3</a:t>
                </a:r>
                <a:r>
                  <a:rPr lang="en-US" dirty="0"/>
                  <a:t> pure gravity.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computation was non-standard: not a saddle point of the bulk path integral.</a:t>
                </a:r>
              </a:p>
              <a:p>
                <a:r>
                  <a:rPr lang="en-US" dirty="0"/>
                  <a:t>Indicates spectral level repulsion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dirty="0"/>
                  <a:t>“Random CFT” </a:t>
                </a:r>
              </a:p>
              <a:p>
                <a:r>
                  <a:rPr lang="en-US" dirty="0"/>
                  <a:t>Microcanonically, something like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041BAB-BF22-48C9-B375-4DD12ABAE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33279"/>
                <a:ext cx="10983686" cy="5826848"/>
              </a:xfrm>
              <a:blipFill>
                <a:blip r:embed="rId6"/>
                <a:stretch>
                  <a:fillRect l="-555" t="-628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4FC6177D-4EA6-487E-8F2A-8B1BDAF5B1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39" y="2527354"/>
            <a:ext cx="495514" cy="3405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AC93E1-CC2C-403A-AECE-543129C421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590" y="2500382"/>
            <a:ext cx="495515" cy="340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745D5-4BD9-40EA-8E6D-0A9A05DA01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36" y="5783662"/>
            <a:ext cx="1560376" cy="283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900EDE-7C0B-439E-B0D7-7D7BED4B2E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82" y="3810192"/>
            <a:ext cx="1725289" cy="3496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3BD4F8-E55F-416E-974C-EFEEE5F7BEE4}"/>
              </a:ext>
            </a:extLst>
          </p:cNvPr>
          <p:cNvSpPr txBox="1"/>
          <p:nvPr/>
        </p:nvSpPr>
        <p:spPr>
          <a:xfrm>
            <a:off x="6358135" y="5494875"/>
            <a:ext cx="250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spc="20" dirty="0">
                <a:solidFill>
                  <a:srgbClr val="F2750E"/>
                </a:solidFill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does this mean??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D3658E-1CEC-414B-978F-DB01F4BFD6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7973" y="1363125"/>
            <a:ext cx="4497882" cy="2436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DF8344-EE7E-4C1B-930F-9E3F04BB531F}"/>
                  </a:ext>
                </a:extLst>
              </p:cNvPr>
              <p:cNvSpPr txBox="1"/>
              <p:nvPr/>
            </p:nvSpPr>
            <p:spPr>
              <a:xfrm>
                <a:off x="1115606" y="3182950"/>
                <a:ext cx="1242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i="1" spc="20" dirty="0">
                    <a:solidFill>
                      <a:srgbClr val="F2750E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what is </a:t>
                </a:r>
                <a14:m>
                  <m:oMath xmlns:m="http://schemas.openxmlformats.org/officeDocument/2006/math">
                    <m:r>
                      <a:rPr lang="en-US" i="1" spc="20" smtClean="0">
                        <a:solidFill>
                          <a:srgbClr val="F275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𝒵</m:t>
                    </m:r>
                  </m:oMath>
                </a14:m>
                <a:r>
                  <a:rPr lang="en-US" i="1" spc="20" dirty="0">
                    <a:solidFill>
                      <a:srgbClr val="F2750E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DF8344-EE7E-4C1B-930F-9E3F04BB5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06" y="3182950"/>
                <a:ext cx="1242071" cy="369332"/>
              </a:xfrm>
              <a:prstGeom prst="rect">
                <a:avLst/>
              </a:prstGeom>
              <a:blipFill>
                <a:blip r:embed="rId12"/>
                <a:stretch>
                  <a:fillRect l="-3922" t="-8197" r="-343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27E1EFE-024D-43A3-AD23-AEE81CEDE36E}"/>
                  </a:ext>
                </a:extLst>
              </p:cNvPr>
              <p:cNvSpPr/>
              <p:nvPr/>
            </p:nvSpPr>
            <p:spPr>
              <a:xfrm>
                <a:off x="2418079" y="2356984"/>
                <a:ext cx="56519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pc="2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𝒵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27E1EFE-024D-43A3-AD23-AEE81CEDE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079" y="2356984"/>
                <a:ext cx="565194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F23C4B-18C0-43D5-9056-4CC774DA8A12}"/>
                  </a:ext>
                </a:extLst>
              </p:cNvPr>
              <p:cNvSpPr/>
              <p:nvPr/>
            </p:nvSpPr>
            <p:spPr>
              <a:xfrm>
                <a:off x="8674140" y="2340558"/>
                <a:ext cx="62683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pc="2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𝒵</m:t>
                      </m:r>
                    </m:oMath>
                  </m:oMathPara>
                </a14:m>
                <a:endParaRPr lang="en-US" sz="36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F23C4B-18C0-43D5-9056-4CC774DA8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140" y="2340558"/>
                <a:ext cx="626838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73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DCCBE1C-4F2F-425D-8EB4-6E98091FFABE}"/>
              </a:ext>
            </a:extLst>
          </p:cNvPr>
          <p:cNvGrpSpPr/>
          <p:nvPr/>
        </p:nvGrpSpPr>
        <p:grpSpPr>
          <a:xfrm>
            <a:off x="2602549" y="1041145"/>
            <a:ext cx="7856267" cy="4735541"/>
            <a:chOff x="2068816" y="776514"/>
            <a:chExt cx="9440816" cy="56906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3A8DFC-454A-4EC0-A1C5-AC2CEDFA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748" y="979717"/>
              <a:ext cx="8312009" cy="531948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9F686D5-AC3A-4D19-B01D-A69F4CD4FD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8748" y="776514"/>
              <a:ext cx="1" cy="5522687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E07E31-BF57-4044-903D-700BC904E945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16" y="6299200"/>
              <a:ext cx="8523515" cy="0"/>
            </a:xfrm>
            <a:prstGeom prst="straightConnector1">
              <a:avLst/>
            </a:prstGeom>
            <a:ln w="63500">
              <a:solidFill>
                <a:srgbClr val="52CE9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12D1CFD-43C7-48AA-B6D2-0658A41C6A2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6920" y="6131222"/>
              <a:ext cx="872712" cy="33595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5A2D5CC-BB01-4E75-A2B2-7603E31535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61" y="670955"/>
            <a:ext cx="609948" cy="3031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6E4FC4-28ED-4D72-AB61-2A8AC1D72084}"/>
              </a:ext>
            </a:extLst>
          </p:cNvPr>
          <p:cNvSpPr txBox="1"/>
          <p:nvPr/>
        </p:nvSpPr>
        <p:spPr>
          <a:xfrm>
            <a:off x="1253610" y="621313"/>
            <a:ext cx="1523798" cy="43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Spectrum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F1993-1026-49BC-9314-3992622B950B}"/>
              </a:ext>
            </a:extLst>
          </p:cNvPr>
          <p:cNvSpPr txBox="1"/>
          <p:nvPr/>
        </p:nvSpPr>
        <p:spPr>
          <a:xfrm>
            <a:off x="10581711" y="5446318"/>
            <a:ext cx="1695463" cy="43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Interactions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A4A09-08B3-4265-A57A-65580E115835}"/>
              </a:ext>
            </a:extLst>
          </p:cNvPr>
          <p:cNvSpPr txBox="1"/>
          <p:nvPr/>
        </p:nvSpPr>
        <p:spPr>
          <a:xfrm>
            <a:off x="3419968" y="315968"/>
            <a:ext cx="5668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spc="20" dirty="0">
                <a:latin typeface="+mj-lt"/>
                <a:sym typeface="Wingdings" panose="05000000000000000000" pitchFamily="2" charset="2"/>
              </a:rPr>
              <a:t>What is the large scale structure of CFT space?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CBC18-D4C2-4798-9FD5-8D0E69B87E2E}"/>
              </a:ext>
            </a:extLst>
          </p:cNvPr>
          <p:cNvSpPr txBox="1"/>
          <p:nvPr/>
        </p:nvSpPr>
        <p:spPr>
          <a:xfrm>
            <a:off x="9544376" y="2606680"/>
            <a:ext cx="264762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What are the properties </a:t>
            </a:r>
          </a:p>
          <a:p>
            <a:pPr algn="ctr"/>
            <a:r>
              <a:rPr lang="en-US" sz="1900" spc="20" dirty="0">
                <a:solidFill>
                  <a:srgbClr val="F2750E"/>
                </a:solidFill>
                <a:latin typeface="+mj-lt"/>
                <a:sym typeface="Wingdings" panose="05000000000000000000" pitchFamily="2" charset="2"/>
              </a:rPr>
              <a:t>of any given conformal field theory?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49954-99B8-48C7-85CE-39C0DAFB82F1}"/>
              </a:ext>
            </a:extLst>
          </p:cNvPr>
          <p:cNvSpPr txBox="1"/>
          <p:nvPr/>
        </p:nvSpPr>
        <p:spPr>
          <a:xfrm>
            <a:off x="3961167" y="5940824"/>
            <a:ext cx="41232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" dirty="0">
                <a:latin typeface="+mj-lt"/>
                <a:sym typeface="Wingdings" panose="05000000000000000000" pitchFamily="2" charset="2"/>
              </a:rPr>
              <a:t>How are conformal field theory data constrained by fundamental principles?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A3474-C584-4A55-A153-1E4836F4CD42}"/>
              </a:ext>
            </a:extLst>
          </p:cNvPr>
          <p:cNvSpPr txBox="1"/>
          <p:nvPr/>
        </p:nvSpPr>
        <p:spPr>
          <a:xfrm>
            <a:off x="0" y="3186823"/>
            <a:ext cx="247635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" dirty="0">
                <a:solidFill>
                  <a:srgbClr val="823DC1"/>
                </a:solidFill>
                <a:latin typeface="+mj-lt"/>
                <a:sym typeface="Wingdings" panose="05000000000000000000" pitchFamily="2" charset="2"/>
              </a:rPr>
              <a:t>What are the formal structures that organize/stratify conformal field theories?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11BAE-266E-4CC2-AC66-FC51F18E6739}"/>
              </a:ext>
            </a:extLst>
          </p:cNvPr>
          <p:cNvSpPr txBox="1"/>
          <p:nvPr/>
        </p:nvSpPr>
        <p:spPr>
          <a:xfrm rot="19671751">
            <a:off x="839566" y="2369528"/>
            <a:ext cx="10829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0" b="1" spc="20" dirty="0">
                <a:solidFill>
                  <a:srgbClr val="52CE9C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BOOTSTRAP</a:t>
            </a:r>
          </a:p>
        </p:txBody>
      </p:sp>
    </p:spTree>
    <p:extLst>
      <p:ext uri="{BB962C8B-B14F-4D97-AF65-F5344CB8AC3E}">
        <p14:creationId xmlns:p14="http://schemas.microsoft.com/office/powerpoint/2010/main" val="2702409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51979FF-FEDA-465D-B74A-2335D74BFE7A}"/>
              </a:ext>
            </a:extLst>
          </p:cNvPr>
          <p:cNvGrpSpPr/>
          <p:nvPr/>
        </p:nvGrpSpPr>
        <p:grpSpPr>
          <a:xfrm>
            <a:off x="3738659" y="3427113"/>
            <a:ext cx="5403646" cy="1151698"/>
            <a:chOff x="680765" y="3862484"/>
            <a:chExt cx="11431115" cy="24363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7EA9F3-24AE-4437-A9F2-498E81DF1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765" y="3876945"/>
              <a:ext cx="4535061" cy="235201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E9D17A-D5CE-48F7-A237-5952D9E4F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7996" y="4760147"/>
              <a:ext cx="1532122" cy="4863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F91927-39F1-458A-80BC-4526FD5B6D2E}"/>
                </a:ext>
              </a:extLst>
            </p:cNvPr>
            <p:cNvSpPr txBox="1"/>
            <p:nvPr/>
          </p:nvSpPr>
          <p:spPr>
            <a:xfrm>
              <a:off x="5549934" y="5246475"/>
              <a:ext cx="1613832" cy="5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i="1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003CAA-A03C-4706-BDFC-0D4F09BB6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3998" y="3862484"/>
              <a:ext cx="4497882" cy="243635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206DE3-97F7-48F0-846D-3F01DC7D8F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27" y="5679299"/>
            <a:ext cx="2400151" cy="32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FA08C-9B39-413B-9FC6-019DD99F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RMT Wormholes in AdS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5B68-F36F-445D-A72F-07FC6610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5407328"/>
          </a:xfrm>
        </p:spPr>
        <p:txBody>
          <a:bodyPr>
            <a:normAutofit/>
          </a:bodyPr>
          <a:lstStyle/>
          <a:p>
            <a:r>
              <a:rPr lang="en-US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Well, we have seen that the </a:t>
            </a:r>
            <a:r>
              <a:rPr lang="en-US" sz="2000" dirty="0">
                <a:latin typeface="Quire Sans Light" panose="020B0604020202020204" charset="0"/>
                <a:cs typeface="Arial" panose="020B0604020202020204" pitchFamily="34" charset="0"/>
                <a:sym typeface="Wingdings" panose="05000000000000000000" pitchFamily="2" charset="2"/>
              </a:rPr>
              <a:t>SL(2,ℤ) spectral </a:t>
            </a:r>
            <a:r>
              <a:rPr lang="en-US" dirty="0"/>
              <a:t>basis diagonalizes correlations,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JT/RMT taught us that spacetime wormholes should geometrize the diagonal approximation.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So: let’s </a:t>
            </a:r>
            <a:r>
              <a:rPr lang="en-US" i="1" dirty="0"/>
              <a:t>a) </a:t>
            </a:r>
            <a:r>
              <a:rPr lang="en-US" dirty="0"/>
              <a:t>compute the amplitude </a:t>
            </a:r>
            <a:r>
              <a:rPr lang="en-US" b="1" i="1" dirty="0"/>
              <a:t>Z</a:t>
            </a:r>
            <a:r>
              <a:rPr lang="en-US" b="1" baseline="-25000" dirty="0"/>
              <a:t>WH</a:t>
            </a:r>
            <a:r>
              <a:rPr lang="en-US" dirty="0"/>
              <a:t> in spectral space, and </a:t>
            </a:r>
            <a:r>
              <a:rPr lang="en-US" i="1" dirty="0"/>
              <a:t>b) </a:t>
            </a:r>
            <a:r>
              <a:rPr lang="en-US" dirty="0"/>
              <a:t>interpret it microscopically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8BBC9-AE58-4ACE-BBFB-EB5F63A09C56}"/>
              </a:ext>
            </a:extLst>
          </p:cNvPr>
          <p:cNvSpPr txBox="1"/>
          <p:nvPr/>
        </p:nvSpPr>
        <p:spPr>
          <a:xfrm>
            <a:off x="9349657" y="3741200"/>
            <a:ext cx="2710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[Saad,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Shenker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Stanford;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Penington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Stanford, </a:t>
            </a:r>
            <a:r>
              <a:rPr lang="en-US" sz="1300" spc="20" dirty="0" err="1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Shenker</a:t>
            </a:r>
            <a:r>
              <a:rPr lang="en-US" sz="13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, Yang]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B5A681-A614-41BE-A650-8264E7BE2A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10" y="1891892"/>
            <a:ext cx="7377066" cy="6572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AC731-D2E7-44B9-AC95-A42F0D857464}"/>
              </a:ext>
            </a:extLst>
          </p:cNvPr>
          <p:cNvSpPr/>
          <p:nvPr/>
        </p:nvSpPr>
        <p:spPr>
          <a:xfrm>
            <a:off x="7913864" y="5770900"/>
            <a:ext cx="229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“Wormhole Farey Tail”</a:t>
            </a:r>
          </a:p>
        </p:txBody>
      </p:sp>
    </p:spTree>
    <p:extLst>
      <p:ext uri="{BB962C8B-B14F-4D97-AF65-F5344CB8AC3E}">
        <p14:creationId xmlns:p14="http://schemas.microsoft.com/office/powerpoint/2010/main" val="18778712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1FA4-E3E7-4EF1-8668-0FB08B8D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RMT Wormholes in AdS</a:t>
            </a:r>
            <a:r>
              <a:rPr lang="en-US" baseline="-25000" dirty="0"/>
              <a:t>3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E39C00-CD3E-47D1-B99E-1C7DFBDDDC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83758"/>
                <a:ext cx="11055927" cy="534564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Here is the pure gravity wormhole amplitude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SL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(2,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ℤ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Kalinga" panose="020B0502040204020203" pitchFamily="34" charset="0"/>
                      </a:rPr>
                      <m:t> </m:t>
                    </m:r>
                  </m:oMath>
                </a14:m>
                <a:r>
                  <a:rPr lang="en-US" dirty="0"/>
                  <a:t>spectral space: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After accounting for 2d CFT symmetries, the remaining function is </a:t>
                </a:r>
                <a:r>
                  <a:rPr lang="en-US" i="1" dirty="0"/>
                  <a:t>equal</a:t>
                </a:r>
                <a:r>
                  <a:rPr lang="en-US" dirty="0"/>
                  <a:t> to the double-scaled RMT result: </a:t>
                </a:r>
                <a:endParaRPr lang="en-US" i="1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E39C00-CD3E-47D1-B99E-1C7DFBDDDC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83758"/>
                <a:ext cx="11055927" cy="5345642"/>
              </a:xfrm>
              <a:blipFill>
                <a:blip r:embed="rId6"/>
                <a:stretch>
                  <a:fillRect l="-496" t="-684" r="-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3A9EC95-9C57-40CF-AE39-7194DAD6C1E8}"/>
              </a:ext>
            </a:extLst>
          </p:cNvPr>
          <p:cNvSpPr txBox="1"/>
          <p:nvPr/>
        </p:nvSpPr>
        <p:spPr>
          <a:xfrm>
            <a:off x="5825507" y="3252933"/>
            <a:ext cx="29676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Exactly </a:t>
            </a:r>
            <a:r>
              <a:rPr lang="en-US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ramp! </a:t>
            </a:r>
          </a:p>
          <a:p>
            <a:pPr algn="ctr"/>
            <a:r>
              <a:rPr lang="en-US" sz="1600" spc="20" dirty="0">
                <a:latin typeface="Franklin Gothic Book" panose="020B05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(not just asymptotically)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ED1835A-FE24-4A0B-B787-F68162DA1F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7" y="3343568"/>
            <a:ext cx="800533" cy="43428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9D4DA-1833-4B83-89EF-5BA01132BD4D}"/>
              </a:ext>
            </a:extLst>
          </p:cNvPr>
          <p:cNvGrpSpPr/>
          <p:nvPr/>
        </p:nvGrpSpPr>
        <p:grpSpPr>
          <a:xfrm>
            <a:off x="2085544" y="2126441"/>
            <a:ext cx="8684865" cy="848340"/>
            <a:chOff x="2085544" y="3026985"/>
            <a:chExt cx="8684865" cy="84834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C2DB778-ADEE-40AC-8250-FCFAD482D3D3}"/>
                </a:ext>
              </a:extLst>
            </p:cNvPr>
            <p:cNvSpPr/>
            <p:nvPr/>
          </p:nvSpPr>
          <p:spPr>
            <a:xfrm>
              <a:off x="2085544" y="3026985"/>
              <a:ext cx="8684865" cy="848340"/>
            </a:xfrm>
            <a:prstGeom prst="roundRect">
              <a:avLst/>
            </a:prstGeom>
            <a:solidFill>
              <a:schemeClr val="bg1">
                <a:lumMod val="85000"/>
                <a:alpha val="49000"/>
              </a:scheme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A4767C8-DE27-4E9E-9630-1E7FA3FC369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5597" y="3108152"/>
              <a:ext cx="8438170" cy="65721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DD4E6F-A2A9-4AA4-AC9B-2607AA8FCC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7350" y="313267"/>
            <a:ext cx="2772834" cy="15019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32C6955-0A54-4365-86F2-7F762144CF9F}"/>
              </a:ext>
            </a:extLst>
          </p:cNvPr>
          <p:cNvGrpSpPr/>
          <p:nvPr/>
        </p:nvGrpSpPr>
        <p:grpSpPr>
          <a:xfrm>
            <a:off x="3799640" y="5123939"/>
            <a:ext cx="4270633" cy="660339"/>
            <a:chOff x="3806567" y="5498011"/>
            <a:chExt cx="4270633" cy="66033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52D74A8-3163-48B3-BBE1-A81335285B75}"/>
                </a:ext>
              </a:extLst>
            </p:cNvPr>
            <p:cNvSpPr/>
            <p:nvPr/>
          </p:nvSpPr>
          <p:spPr>
            <a:xfrm>
              <a:off x="3806567" y="5498011"/>
              <a:ext cx="4270633" cy="660339"/>
            </a:xfrm>
            <a:prstGeom prst="roundRect">
              <a:avLst/>
            </a:prstGeom>
            <a:solidFill>
              <a:schemeClr val="bg1">
                <a:lumMod val="85000"/>
                <a:alpha val="49000"/>
              </a:schemeClr>
            </a:solidFill>
            <a:ln w="25400">
              <a:solidFill>
                <a:srgbClr val="823D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FE3264D-3524-4507-BDB0-F06A5255111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472" y="5687293"/>
              <a:ext cx="4080114" cy="252643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5CB91B9-7587-4A08-A0DA-DB7E8FDE995D}"/>
              </a:ext>
            </a:extLst>
          </p:cNvPr>
          <p:cNvSpPr txBox="1"/>
          <p:nvPr/>
        </p:nvSpPr>
        <p:spPr>
          <a:xfrm>
            <a:off x="5638800" y="2971800"/>
            <a:ext cx="65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700" spc="20" dirty="0"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228FF95-3188-4A29-A004-7B3CF0A0CE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0" y="5171822"/>
            <a:ext cx="1255085" cy="564571"/>
          </a:xfrm>
          <a:prstGeom prst="rect">
            <a:avLst/>
          </a:prstGeom>
        </p:spPr>
      </p:pic>
      <p:sp>
        <p:nvSpPr>
          <p:cNvPr id="49" name="Left Brace 48">
            <a:extLst>
              <a:ext uri="{FF2B5EF4-FFF2-40B4-BE49-F238E27FC236}">
                <a16:creationId xmlns:a16="http://schemas.microsoft.com/office/drawing/2014/main" id="{BE7837BB-8DB0-478E-9FF4-8A2CD2251C64}"/>
              </a:ext>
            </a:extLst>
          </p:cNvPr>
          <p:cNvSpPr/>
          <p:nvPr/>
        </p:nvSpPr>
        <p:spPr>
          <a:xfrm rot="16200000">
            <a:off x="4936087" y="2351586"/>
            <a:ext cx="260323" cy="1144722"/>
          </a:xfrm>
          <a:prstGeom prst="leftBrace">
            <a:avLst/>
          </a:prstGeom>
          <a:ln w="25400">
            <a:solidFill>
              <a:srgbClr val="F2750E">
                <a:alpha val="7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9D7A89-BD76-4596-8942-C67F654BB4F5}"/>
              </a:ext>
            </a:extLst>
          </p:cNvPr>
          <p:cNvSpPr txBox="1"/>
          <p:nvPr/>
        </p:nvSpPr>
        <p:spPr>
          <a:xfrm>
            <a:off x="10652067" y="6293643"/>
            <a:ext cx="15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pc="20" dirty="0">
                <a:solidFill>
                  <a:schemeClr val="bg1">
                    <a:lumMod val="50000"/>
                  </a:schemeClr>
                </a:solidFill>
                <a:latin typeface="Quire Sans Light" panose="020B0302040400020003" pitchFamily="34" charset="0"/>
                <a:sym typeface="Wingdings" panose="05000000000000000000" pitchFamily="2" charset="2"/>
              </a:rPr>
              <a:t>[Di Ubaldo, EP]</a:t>
            </a:r>
          </a:p>
        </p:txBody>
      </p:sp>
    </p:spTree>
    <p:extLst>
      <p:ext uri="{BB962C8B-B14F-4D97-AF65-F5344CB8AC3E}">
        <p14:creationId xmlns:p14="http://schemas.microsoft.com/office/powerpoint/2010/main" val="1301744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11FB-0084-4FE0-983D-4DCEE032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RMT Wormholes in AdS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43EC-E5E3-413F-9CE0-2E694EB5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8884"/>
            <a:ext cx="10584543" cy="48671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One might call the extremal statistics of AdS</a:t>
            </a:r>
            <a:r>
              <a:rPr lang="en-US" baseline="-25000" dirty="0"/>
              <a:t>3</a:t>
            </a:r>
            <a:r>
              <a:rPr lang="en-US" dirty="0"/>
              <a:t> pure gravity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000" dirty="0"/>
              <a:t>Black hole microstate spectrum is “as random as possible”.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>
                <a:sym typeface="Wingdings" panose="05000000000000000000" pitchFamily="2" charset="2"/>
              </a:rPr>
              <a:t>P</a:t>
            </a:r>
            <a:r>
              <a:rPr lang="en-US" sz="2000" dirty="0"/>
              <a:t>ure gravity is maximally chaotic at both early and late times.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92810E-A6E3-4F6F-86C6-FBD59BEC95E8}"/>
              </a:ext>
            </a:extLst>
          </p:cNvPr>
          <p:cNvSpPr/>
          <p:nvPr/>
        </p:nvSpPr>
        <p:spPr>
          <a:xfrm>
            <a:off x="1002500" y="2992731"/>
            <a:ext cx="9769409" cy="990454"/>
          </a:xfrm>
          <a:prstGeom prst="roundRect">
            <a:avLst/>
          </a:prstGeom>
          <a:solidFill>
            <a:schemeClr val="bg1">
              <a:lumMod val="85000"/>
              <a:alpha val="49000"/>
            </a:schemeClr>
          </a:solidFill>
          <a:ln w="254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CDC843-7645-41AD-8028-08B44971A8D8}"/>
              </a:ext>
            </a:extLst>
          </p:cNvPr>
          <p:cNvSpPr/>
          <p:nvPr/>
        </p:nvSpPr>
        <p:spPr>
          <a:xfrm>
            <a:off x="1434845" y="3118626"/>
            <a:ext cx="95013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/>
              <a:t>MaxRMT</a:t>
            </a:r>
            <a:r>
              <a:rPr lang="en-US" sz="2100" dirty="0"/>
              <a:t>: </a:t>
            </a:r>
            <a:r>
              <a:rPr lang="en-US" sz="2100" dirty="0">
                <a:latin typeface="+mj-lt"/>
              </a:rPr>
              <a:t>the maximal realization of random matrix universality consistent with Virasoro symmetry and modular invariance.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AA6BF5-4BC8-4D7F-B18D-2C9278FE9C5A}"/>
              </a:ext>
            </a:extLst>
          </p:cNvPr>
          <p:cNvSpPr/>
          <p:nvPr/>
        </p:nvSpPr>
        <p:spPr>
          <a:xfrm>
            <a:off x="3751887" y="1489263"/>
            <a:ext cx="4270633" cy="660339"/>
          </a:xfrm>
          <a:prstGeom prst="roundRect">
            <a:avLst/>
          </a:prstGeom>
          <a:solidFill>
            <a:schemeClr val="bg1">
              <a:lumMod val="85000"/>
              <a:alpha val="49000"/>
            </a:schemeClr>
          </a:solidFill>
          <a:ln w="25400">
            <a:solidFill>
              <a:srgbClr val="823D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F205CC-B3D5-4841-895D-FE2AF3BB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709" y="5225056"/>
            <a:ext cx="2400517" cy="1632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E406FC-8BFF-4EBB-8AA2-E40F95E4F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46" y="1693110"/>
            <a:ext cx="4080114" cy="252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77228-C82A-4476-A868-D17FB4937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834" y="5225056"/>
            <a:ext cx="1121258" cy="14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970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0DE86-7DAA-4258-A318-9EF8CB886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2" y="1283758"/>
            <a:ext cx="11596254" cy="435133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200" u="sng" dirty="0"/>
              <a:t>CLOSING FORECAST </a:t>
            </a:r>
          </a:p>
          <a:p>
            <a:pPr algn="ctr"/>
            <a:r>
              <a:rPr lang="en-US" sz="1600" dirty="0"/>
              <a:t>(NEW YEAR’S RESOLUTION)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Number-theoretic methods will become more central in our understanding of 2d CFTs and 3d gravity. </a:t>
            </a:r>
          </a:p>
        </p:txBody>
      </p:sp>
    </p:spTree>
    <p:extLst>
      <p:ext uri="{BB962C8B-B14F-4D97-AF65-F5344CB8AC3E}">
        <p14:creationId xmlns:p14="http://schemas.microsoft.com/office/powerpoint/2010/main" val="313040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A881-B699-4CE5-8599-2207931FF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58"/>
            <a:ext cx="10515600" cy="5574242"/>
          </a:xfrm>
        </p:spPr>
        <p:txBody>
          <a:bodyPr>
            <a:normAutofit/>
          </a:bodyPr>
          <a:lstStyle/>
          <a:p>
            <a:r>
              <a:rPr lang="en-US" dirty="0"/>
              <a:t>The state of CFT taxonomy remains somewhat primitive:</a:t>
            </a:r>
          </a:p>
          <a:p>
            <a:r>
              <a:rPr lang="en-US" dirty="0"/>
              <a:t>There is no explicit example of a </a:t>
            </a:r>
            <a:r>
              <a:rPr lang="en-US" i="1" dirty="0"/>
              <a:t>generic</a:t>
            </a:r>
            <a:r>
              <a:rPr lang="en-US" dirty="0"/>
              <a:t> CFT that is known to exist </a:t>
            </a:r>
            <a:r>
              <a:rPr lang="en-US" sz="1600" dirty="0"/>
              <a:t>(much less its data known explicitly).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is sometimes cited as an embarrassment of modern-day CFT. </a:t>
            </a:r>
          </a:p>
          <a:p>
            <a:endParaRPr lang="en-US" dirty="0"/>
          </a:p>
          <a:p>
            <a:pPr marL="1600200" lvl="2" indent="-457200">
              <a:buFont typeface="+mj-lt"/>
              <a:buAutoNum type="alphaLcParenR"/>
            </a:pPr>
            <a:endParaRPr lang="en-US" dirty="0"/>
          </a:p>
          <a:p>
            <a:pPr marL="1143000" lvl="1" indent="-457200">
              <a:buFont typeface="+mj-lt"/>
              <a:buAutoNum type="alphaLcParenR"/>
            </a:pPr>
            <a:endParaRPr lang="en-US" dirty="0"/>
          </a:p>
          <a:p>
            <a:pPr marL="1143000" lvl="1" indent="-457200">
              <a:buAutoNum type="alphaLcParenR"/>
            </a:pPr>
            <a:endParaRPr lang="en-US" dirty="0"/>
          </a:p>
          <a:p>
            <a:pPr marL="1143000" lvl="1" indent="-457200">
              <a:buAutoNum type="alphaLcParenR"/>
            </a:pPr>
            <a:endParaRPr lang="en-US" dirty="0"/>
          </a:p>
          <a:p>
            <a:pPr marL="1143000" lvl="1" indent="-457200">
              <a:buAutoNum type="alphaLcParenR"/>
            </a:pPr>
            <a:endParaRPr lang="en-US" dirty="0"/>
          </a:p>
          <a:p>
            <a:pPr marL="1143000" lvl="1" indent="-457200">
              <a:buAutoNum type="alphaLcParenR"/>
            </a:pPr>
            <a:endParaRPr lang="en-US" dirty="0"/>
          </a:p>
          <a:p>
            <a:pPr marL="1143000" lvl="1" indent="-457200">
              <a:buAutoNum type="alphaLcParenR"/>
            </a:pPr>
            <a:endParaRPr lang="en-US" dirty="0"/>
          </a:p>
          <a:p>
            <a:pPr marL="1143000" lvl="1" indent="-457200">
              <a:buAutoNum type="alphaLcParenR"/>
            </a:pPr>
            <a:endParaRPr lang="en-US" dirty="0"/>
          </a:p>
          <a:p>
            <a:r>
              <a:rPr lang="en-US" dirty="0"/>
              <a:t>What do we mean by </a:t>
            </a:r>
            <a:r>
              <a:rPr lang="en-US" i="1" dirty="0"/>
              <a:t>generic CFT?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93A70E-B042-4C1F-B0FA-E1E367225068}"/>
              </a:ext>
            </a:extLst>
          </p:cNvPr>
          <p:cNvSpPr txBox="1">
            <a:spLocks/>
          </p:cNvSpPr>
          <p:nvPr/>
        </p:nvSpPr>
        <p:spPr>
          <a:xfrm>
            <a:off x="838200" y="1140456"/>
            <a:ext cx="10515600" cy="528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00" b="0" kern="1200" spc="20" baseline="0">
                <a:solidFill>
                  <a:schemeClr val="tx1"/>
                </a:solidFill>
                <a:latin typeface="Quire Sans Light" panose="020B03020404000200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kern="1200" spc="0" baseline="0">
                <a:solidFill>
                  <a:schemeClr val="tx1"/>
                </a:solidFill>
                <a:latin typeface="Quire Sans Light" panose="020B060402020202020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 spc="0" baseline="0">
                <a:solidFill>
                  <a:schemeClr val="tx1"/>
                </a:solidFill>
                <a:latin typeface="Kalinga" panose="020B0502040204020203" pitchFamily="34" charset="0"/>
                <a:ea typeface="Microsoft JhengHei" panose="020B0604030504040204" pitchFamily="34" charset="-120"/>
                <a:cs typeface="Gisha" panose="020B05020402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18CD51-95EC-4225-869A-CB8DB440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0" y="3315106"/>
            <a:ext cx="7633997" cy="1781789"/>
          </a:xfrm>
          <a:prstGeom prst="rect">
            <a:avLst/>
          </a:prstGeom>
        </p:spPr>
      </p:pic>
      <p:pic>
        <p:nvPicPr>
          <p:cNvPr id="10" name="Picture 9" descr="A close up of a womans face&#10;&#10;Description automatically generated">
            <a:extLst>
              <a:ext uri="{FF2B5EF4-FFF2-40B4-BE49-F238E27FC236}">
                <a16:creationId xmlns:a16="http://schemas.microsoft.com/office/drawing/2014/main" id="{6C2F447A-A8B7-41F7-BA1D-CC0F769D2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445" y="3315106"/>
            <a:ext cx="2577555" cy="3112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EA6D5-F0D3-4482-A43A-0173CC41BB0D}"/>
              </a:ext>
            </a:extLst>
          </p:cNvPr>
          <p:cNvSpPr txBox="1"/>
          <p:nvPr/>
        </p:nvSpPr>
        <p:spPr>
          <a:xfrm>
            <a:off x="986642" y="5392934"/>
            <a:ext cx="1327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[Yin, TASI’17]</a:t>
            </a:r>
            <a:endParaRPr lang="en-GB" sz="1400" dirty="0">
              <a:solidFill>
                <a:schemeClr val="bg2">
                  <a:lumMod val="50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9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3F6B0B-894C-4EFA-971F-5BF7D693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160" y="821056"/>
            <a:ext cx="3078869" cy="26988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93AA-F591-4969-922B-3131DE60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45" y="597505"/>
            <a:ext cx="11367655" cy="5844743"/>
          </a:xfrm>
        </p:spPr>
        <p:txBody>
          <a:bodyPr>
            <a:normAutofit/>
          </a:bodyPr>
          <a:lstStyle/>
          <a:p>
            <a:r>
              <a:rPr lang="en-US" dirty="0"/>
              <a:t>But we shouldn’t be embarrassed: </a:t>
            </a:r>
            <a:r>
              <a:rPr lang="en-US" i="1" dirty="0"/>
              <a:t>generic CFTs are chaotic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Chaotic systems are jumpy: high-energy spectra are erratic, with tiny level-spacings.</a:t>
            </a:r>
          </a:p>
          <a:p>
            <a:endParaRPr lang="en-US" dirty="0"/>
          </a:p>
          <a:p>
            <a:r>
              <a:rPr lang="en-US" dirty="0"/>
              <a:t>Spectral </a:t>
            </a:r>
            <a:r>
              <a:rPr lang="en-US" i="1" dirty="0"/>
              <a:t>statistics</a:t>
            </a:r>
            <a:r>
              <a:rPr lang="en-US" dirty="0"/>
              <a:t> of quantum chaotic systems are amazingly well-described by random matrix correlations. </a:t>
            </a:r>
          </a:p>
          <a:p>
            <a:r>
              <a:rPr lang="en-US" dirty="0"/>
              <a:t>It is too much to ask for </a:t>
            </a:r>
            <a:r>
              <a:rPr lang="en-US" i="1" dirty="0"/>
              <a:t>exact</a:t>
            </a:r>
            <a:r>
              <a:rPr lang="en-US" dirty="0"/>
              <a:t> descriptions!</a:t>
            </a:r>
          </a:p>
          <a:p>
            <a:endParaRPr lang="en-US" dirty="0"/>
          </a:p>
          <a:p>
            <a:r>
              <a:rPr lang="en-US" dirty="0"/>
              <a:t>However, we </a:t>
            </a:r>
            <a:r>
              <a:rPr lang="en-US" i="1" dirty="0"/>
              <a:t>should</a:t>
            </a:r>
            <a:r>
              <a:rPr lang="en-US" dirty="0"/>
              <a:t> ask about </a:t>
            </a:r>
            <a:r>
              <a:rPr lang="en-US" i="1" dirty="0"/>
              <a:t>existence, universality, </a:t>
            </a:r>
            <a:r>
              <a:rPr lang="en-US" dirty="0"/>
              <a:t>and what precisely “CFTs are chaotic” ought to </a:t>
            </a:r>
            <a:r>
              <a:rPr lang="en-US" i="1" dirty="0"/>
              <a:t>mean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2946DD-5E6D-4502-BAFC-BE060B046F11}"/>
              </a:ext>
            </a:extLst>
          </p:cNvPr>
          <p:cNvSpPr txBox="1"/>
          <p:nvPr/>
        </p:nvSpPr>
        <p:spPr>
          <a:xfrm>
            <a:off x="8927001" y="3670161"/>
            <a:ext cx="441370" cy="33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pc="20" dirty="0">
              <a:latin typeface="Franklin Gothic Book" panose="020B05030201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3C215-E520-42AB-8665-313D5C19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38510" y="2671620"/>
            <a:ext cx="1376564" cy="519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BE934-7E9F-4379-85A8-31C395025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609156" y="2692069"/>
            <a:ext cx="1410798" cy="51954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967C6B-7DFD-4BA4-9321-B722BEB2B3BC}"/>
              </a:ext>
            </a:extLst>
          </p:cNvPr>
          <p:cNvCxnSpPr/>
          <p:nvPr/>
        </p:nvCxnSpPr>
        <p:spPr>
          <a:xfrm>
            <a:off x="10139556" y="3658797"/>
            <a:ext cx="584363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572D37D-812C-4A4E-A5A7-FCCF884DE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46401" y="1502947"/>
            <a:ext cx="960782" cy="5195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DF35A6-40B9-405B-B4B5-3D724DF5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55292" y="884404"/>
            <a:ext cx="343000" cy="51954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A45616-B864-497F-B554-1A68BA93491B}"/>
              </a:ext>
            </a:extLst>
          </p:cNvPr>
          <p:cNvCxnSpPr>
            <a:cxnSpLocks/>
          </p:cNvCxnSpPr>
          <p:nvPr/>
        </p:nvCxnSpPr>
        <p:spPr>
          <a:xfrm rot="16200000">
            <a:off x="9014435" y="2246443"/>
            <a:ext cx="2824715" cy="0"/>
          </a:xfrm>
          <a:prstGeom prst="line">
            <a:avLst/>
          </a:prstGeom>
          <a:ln w="25400">
            <a:solidFill>
              <a:srgbClr val="F2750E">
                <a:alpha val="5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C624BDD-19B0-435E-825B-9484B2E5032A}"/>
              </a:ext>
            </a:extLst>
          </p:cNvPr>
          <p:cNvSpPr txBox="1"/>
          <p:nvPr/>
        </p:nvSpPr>
        <p:spPr>
          <a:xfrm>
            <a:off x="10156926" y="3753185"/>
            <a:ext cx="68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pc="20" dirty="0">
                <a:sym typeface="Wingdings" panose="05000000000000000000" pitchFamily="2" charset="2"/>
              </a:rPr>
              <a:t>CFT</a:t>
            </a:r>
            <a:r>
              <a:rPr lang="en-US" spc="20" baseline="-25000" dirty="0">
                <a:sym typeface="Wingdings" panose="05000000000000000000" pitchFamily="2" charset="2"/>
              </a:rPr>
              <a:t>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2810A7-7166-4448-B467-E915B6588D69}"/>
              </a:ext>
            </a:extLst>
          </p:cNvPr>
          <p:cNvCxnSpPr/>
          <p:nvPr/>
        </p:nvCxnSpPr>
        <p:spPr>
          <a:xfrm>
            <a:off x="11027319" y="3658797"/>
            <a:ext cx="584363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AC04346B-83D3-4A4B-8032-313E9636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21631" y="1654532"/>
            <a:ext cx="785844" cy="5195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B68801E-27E4-4C55-ADC0-40B9D396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041642" y="993256"/>
            <a:ext cx="560698" cy="51954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B703B0-CA26-411A-8FB6-DFD92F797BBD}"/>
              </a:ext>
            </a:extLst>
          </p:cNvPr>
          <p:cNvCxnSpPr>
            <a:cxnSpLocks/>
          </p:cNvCxnSpPr>
          <p:nvPr/>
        </p:nvCxnSpPr>
        <p:spPr>
          <a:xfrm rot="16200000">
            <a:off x="9902198" y="2246443"/>
            <a:ext cx="2824715" cy="0"/>
          </a:xfrm>
          <a:prstGeom prst="line">
            <a:avLst/>
          </a:prstGeom>
          <a:ln w="25400">
            <a:solidFill>
              <a:srgbClr val="F2750E">
                <a:alpha val="5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25C20E4-27CC-49A2-B383-55E2034E5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931" y="1762720"/>
            <a:ext cx="4024653" cy="153447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C1808E9-283A-4606-952B-68D6D56169DE}"/>
              </a:ext>
            </a:extLst>
          </p:cNvPr>
          <p:cNvSpPr txBox="1"/>
          <p:nvPr/>
        </p:nvSpPr>
        <p:spPr>
          <a:xfrm>
            <a:off x="11027319" y="3753185"/>
            <a:ext cx="68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pc="20" dirty="0">
                <a:sym typeface="Wingdings" panose="05000000000000000000" pitchFamily="2" charset="2"/>
              </a:rPr>
              <a:t>CFT</a:t>
            </a:r>
            <a:r>
              <a:rPr lang="en-US" spc="20" baseline="-25000" dirty="0">
                <a:sym typeface="Wingdings" panose="05000000000000000000" pitchFamily="2" charset="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1539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A692-4C24-4506-A062-0E14F7641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047"/>
            <a:ext cx="10515600" cy="5518823"/>
          </a:xfrm>
        </p:spPr>
        <p:txBody>
          <a:bodyPr>
            <a:normAutofit/>
          </a:bodyPr>
          <a:lstStyle/>
          <a:p>
            <a:r>
              <a:rPr lang="en-US" dirty="0"/>
              <a:t>This raises a natural question familiar from effective field theory: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To what extent is the high-energy spectrum fixed by the low-energy spectrum?</a:t>
            </a:r>
          </a:p>
          <a:p>
            <a:endParaRPr lang="en-US" dirty="0"/>
          </a:p>
          <a:p>
            <a:r>
              <a:rPr lang="en-US" dirty="0"/>
              <a:t>UV-IR relations are widespread in quantum field theory and quantum gravity.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gravity, this is the purview of the Swampland Program.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F8169A-0626-4B5E-A6C7-59332201655D}"/>
              </a:ext>
            </a:extLst>
          </p:cNvPr>
          <p:cNvGrpSpPr/>
          <p:nvPr/>
        </p:nvGrpSpPr>
        <p:grpSpPr>
          <a:xfrm>
            <a:off x="9312423" y="1830875"/>
            <a:ext cx="2634605" cy="1815030"/>
            <a:chOff x="2382831" y="2199763"/>
            <a:chExt cx="5277344" cy="33736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7163A-396C-4ECC-AAD9-23B561D06C2A}"/>
                </a:ext>
              </a:extLst>
            </p:cNvPr>
            <p:cNvGrpSpPr/>
            <p:nvPr/>
          </p:nvGrpSpPr>
          <p:grpSpPr>
            <a:xfrm>
              <a:off x="2382831" y="2199764"/>
              <a:ext cx="5277344" cy="3373616"/>
              <a:chOff x="2382831" y="2199764"/>
              <a:chExt cx="5277344" cy="337361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6C2EF8E-DB59-4576-B975-1ABDB57AF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5416783" y="1593691"/>
                <a:ext cx="1637316" cy="2849461"/>
              </a:xfrm>
              <a:prstGeom prst="rect">
                <a:avLst/>
              </a:prstGeom>
            </p:spPr>
          </p:pic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020B9A9-213B-4E9F-8BDE-C3825B5DAD05}"/>
                  </a:ext>
                </a:extLst>
              </p:cNvPr>
              <p:cNvSpPr/>
              <p:nvPr/>
            </p:nvSpPr>
            <p:spPr>
              <a:xfrm>
                <a:off x="4083137" y="2784764"/>
                <a:ext cx="516572" cy="2673927"/>
              </a:xfrm>
              <a:custGeom>
                <a:avLst/>
                <a:gdLst>
                  <a:gd name="connsiteX0" fmla="*/ 706881 w 706881"/>
                  <a:gd name="connsiteY0" fmla="*/ 1316182 h 1316182"/>
                  <a:gd name="connsiteX1" fmla="*/ 299 w 706881"/>
                  <a:gd name="connsiteY1" fmla="*/ 616527 h 1316182"/>
                  <a:gd name="connsiteX2" fmla="*/ 637608 w 706881"/>
                  <a:gd name="connsiteY2" fmla="*/ 0 h 131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6881" h="1316182">
                    <a:moveTo>
                      <a:pt x="706881" y="1316182"/>
                    </a:moveTo>
                    <a:cubicBezTo>
                      <a:pt x="359362" y="1076036"/>
                      <a:pt x="11844" y="835891"/>
                      <a:pt x="299" y="616527"/>
                    </a:cubicBezTo>
                    <a:cubicBezTo>
                      <a:pt x="-11246" y="397163"/>
                      <a:pt x="313181" y="198581"/>
                      <a:pt x="637608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alpha val="44000"/>
                  </a:schemeClr>
                </a:solidFill>
                <a:prstDash val="sysDash"/>
                <a:headEnd type="none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5D609E-66F3-4642-B389-E91E16272ECD}"/>
                  </a:ext>
                </a:extLst>
              </p:cNvPr>
              <p:cNvSpPr txBox="1"/>
              <p:nvPr/>
            </p:nvSpPr>
            <p:spPr>
              <a:xfrm>
                <a:off x="2382831" y="3708817"/>
                <a:ext cx="845128" cy="594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pc="20" dirty="0">
                  <a:latin typeface="Franklin Gothic Book" panose="020B05030201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9A20A8E-B9F1-4257-8EEC-FDF707326263}"/>
                  </a:ext>
                </a:extLst>
              </p:cNvPr>
              <p:cNvGrpSpPr/>
              <p:nvPr/>
            </p:nvGrpSpPr>
            <p:grpSpPr>
              <a:xfrm>
                <a:off x="4810710" y="5080000"/>
                <a:ext cx="2849465" cy="493380"/>
                <a:chOff x="4810710" y="4887580"/>
                <a:chExt cx="2849465" cy="685800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8F42BF08-7CDC-4633-8AAA-0B1162001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2" y="5573380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CD21379D-75BC-4351-A8DC-9084D385D9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4" y="5337853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6A5DF66-7D48-466A-9E98-ECA092092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0" y="5123108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8BAC52D-F670-458A-85C6-D281BD8FE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710" y="4887580"/>
                  <a:ext cx="2849461" cy="0"/>
                </a:xfrm>
                <a:prstGeom prst="line">
                  <a:avLst/>
                </a:prstGeom>
                <a:ln w="25400">
                  <a:solidFill>
                    <a:srgbClr val="823DC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9050B7-2788-48E7-8E58-88F1BEEB4B88}"/>
                </a:ext>
              </a:extLst>
            </p:cNvPr>
            <p:cNvSpPr/>
            <p:nvPr/>
          </p:nvSpPr>
          <p:spPr>
            <a:xfrm>
              <a:off x="4810710" y="2199763"/>
              <a:ext cx="2849461" cy="1637317"/>
            </a:xfrm>
            <a:prstGeom prst="rect">
              <a:avLst/>
            </a:prstGeom>
            <a:solidFill>
              <a:srgbClr val="823DC1">
                <a:alpha val="27000"/>
              </a:srgbClr>
            </a:solidFill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95F290-E661-4694-9D30-CDC418BD7DD0}"/>
              </a:ext>
            </a:extLst>
          </p:cNvPr>
          <p:cNvSpPr txBox="1"/>
          <p:nvPr/>
        </p:nvSpPr>
        <p:spPr>
          <a:xfrm>
            <a:off x="3081044" y="2957167"/>
            <a:ext cx="19736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(e.g. </a:t>
            </a:r>
            <a:r>
              <a:rPr lang="en-US" sz="1700" spc="20" dirty="0" err="1">
                <a:latin typeface="+mj-lt"/>
                <a:sym typeface="Wingdings" panose="05000000000000000000" pitchFamily="2" charset="2"/>
              </a:rPr>
              <a:t>Cardy</a:t>
            </a:r>
            <a:r>
              <a:rPr lang="en-US" sz="1700" spc="20" dirty="0">
                <a:latin typeface="+mj-lt"/>
                <a:sym typeface="Wingdings" panose="05000000000000000000" pitchFamily="2" charset="2"/>
              </a:rPr>
              <a:t> formula)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CC579-5F48-412D-9D89-39B2B071AF1F}"/>
              </a:ext>
            </a:extLst>
          </p:cNvPr>
          <p:cNvSpPr txBox="1"/>
          <p:nvPr/>
        </p:nvSpPr>
        <p:spPr>
          <a:xfrm>
            <a:off x="6304494" y="2944748"/>
            <a:ext cx="32755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00" spc="20" dirty="0">
                <a:latin typeface="+mj-lt"/>
                <a:sym typeface="Wingdings" panose="05000000000000000000" pitchFamily="2" charset="2"/>
              </a:rPr>
              <a:t>(e.g. </a:t>
            </a:r>
            <a:r>
              <a:rPr lang="en-US" sz="1700" spc="20" dirty="0" err="1">
                <a:latin typeface="+mj-lt"/>
                <a:sym typeface="Wingdings" panose="05000000000000000000" pitchFamily="2" charset="2"/>
              </a:rPr>
              <a:t>Bekenstein</a:t>
            </a:r>
            <a:r>
              <a:rPr lang="en-US" sz="1700" spc="20" dirty="0">
                <a:latin typeface="+mj-lt"/>
                <a:sym typeface="Wingdings" panose="05000000000000000000" pitchFamily="2" charset="2"/>
              </a:rPr>
              <a:t>-Hawking entropy)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7BD522-6407-44AD-A940-38BC6FE93501}"/>
              </a:ext>
            </a:extLst>
          </p:cNvPr>
          <p:cNvCxnSpPr/>
          <p:nvPr/>
        </p:nvCxnSpPr>
        <p:spPr>
          <a:xfrm flipH="1">
            <a:off x="4606998" y="2738390"/>
            <a:ext cx="450272" cy="222148"/>
          </a:xfrm>
          <a:prstGeom prst="straightConnector1">
            <a:avLst/>
          </a:prstGeom>
          <a:ln w="25400">
            <a:solidFill>
              <a:srgbClr val="F2750E">
                <a:alpha val="43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77DBEC-F113-4AF8-95EA-A883C2E373A7}"/>
              </a:ext>
            </a:extLst>
          </p:cNvPr>
          <p:cNvCxnSpPr>
            <a:cxnSpLocks/>
          </p:cNvCxnSpPr>
          <p:nvPr/>
        </p:nvCxnSpPr>
        <p:spPr>
          <a:xfrm>
            <a:off x="7424292" y="2712160"/>
            <a:ext cx="356187" cy="274608"/>
          </a:xfrm>
          <a:prstGeom prst="straightConnector1">
            <a:avLst/>
          </a:prstGeom>
          <a:ln w="25400">
            <a:solidFill>
              <a:srgbClr val="52CE9C">
                <a:alpha val="64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3E32FAE-6B3C-4D98-8422-1053BAE1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19" y="4049164"/>
            <a:ext cx="3624666" cy="27331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9D7C91F-266F-4E00-9A78-CBD5B5DDC276}"/>
              </a:ext>
            </a:extLst>
          </p:cNvPr>
          <p:cNvSpPr/>
          <p:nvPr/>
        </p:nvSpPr>
        <p:spPr>
          <a:xfrm>
            <a:off x="683260" y="5846704"/>
            <a:ext cx="1727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[van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Beest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Calderon-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Infante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Mirfandereski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Quire Sans Light" panose="020B0604020202020204" charset="0"/>
                <a:ea typeface="PMingLiU-ExtB" panose="02020500000000000000" pitchFamily="18" charset="-120"/>
                <a:cs typeface="Kalinga" panose="020B0502040204020203" pitchFamily="34" charset="0"/>
                <a:sym typeface="Wingdings" panose="05000000000000000000" pitchFamily="2" charset="2"/>
              </a:rPr>
              <a:t>, Valenzuela]</a:t>
            </a:r>
            <a:endParaRPr lang="en-US" sz="1300" dirty="0">
              <a:latin typeface="Quire Sans Light" panose="020B0604020202020204" charset="0"/>
              <a:ea typeface="PMingLiU-ExtB" panose="02020500000000000000" pitchFamily="18" charset="-12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457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1.968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}{\{\D_i\}}&#10;&#10;\end{document}"/>
  <p:tag name="IGUANATEXSIZE" val="19"/>
  <p:tag name="IGUANATEXCURSOR" val="761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2899.1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&#10;&#10;&#10;\bea&#10;\label{eq:partfunctdef}&#10;Z(\tau,\taub) = |\chi_{\rm vac}(\tau)|^2 + \int_{h_*}^\infty dh\int_{\hb_*}^\infty \,d\hb \,\rho(h,\hb)\chi_{h,\hb}(\tau,\bar\tau)&#10;\eea&#10;&#10;\end{document}"/>
  <p:tag name="IGUANATEXSIZE" val="19"/>
  <p:tag name="IGUANATEXCURSOR" val="658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458.9426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\Delta_\tau f = 0}&#10;&#10;\end{document}"/>
  <p:tag name="IGUANATEXSIZE" val="30"/>
  <p:tag name="IGUANATEXCURSOR" val="8423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9453"/>
  <p:tag name="ORIGINALWIDTH" val="1610.799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def\w{\omega}&#10;\begin{document}&#10;&#10;&#10;\es{}{\Delta_\tau \phi_n(\t) &amp;= s_n(1-s_n)\phi_n(\t)\\s_n&amp;={1\o2}+i\w_n\,,~~\w_n\in\mathbb{R}}&#10;&#10;\end{document}"/>
  <p:tag name="IGUANATEXSIZE" val="30"/>
  <p:tag name="IGUANATEXCURSOR" val="8500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914.885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Zs(\t) \in L^2(\cF)}&#10;&#10;\end{document}"/>
  <p:tag name="IGUANATEXSIZE" val="19"/>
  <p:tag name="IGUANATEXCURSOR" val="7577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3522.31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Zs(\tau)= \la \Zs\ra+ \int_{\cC_{\rm crit}} \{\Zs,E_s \}E^*_s(\tau) +\sum_{n=1}^\i (\Zs,\phi_n)\phi_n(\tau)}&#10;&#10;\end{document}"/>
  <p:tag name="IGUANATEXSIZE" val="19"/>
  <p:tag name="IGUANATEXCURSOR" val="7666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3522.31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Zs(\tau)= \la \Zs\ra+ \int_{\cC_{\rm crit}} \{\Zs,E_s \}E^*_s(\tau) +\sum_{n=1}^\i (\Zs,\phi_n)\phi_n(\tau)}&#10;&#10;\end{document}"/>
  <p:tag name="IGUANATEXSIZE" val="19"/>
  <p:tag name="IGUANATEXCURSOR" val="7666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3499.81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s{eq:rhosp}{ &#10;\Rs{}_{,j}(t)&amp;= \int_{\cC_{\rm crit}} \{\Zs,E_\crit\} \rho_{\crit,j}^*(t) +\sum_{n=1}^\i (\Zs,\phi_n)\rho_{n,j}(t)&#10;}&#10;&#10;\end{document}"/>
  <p:tag name="IGUANATEXSIZE" val="19"/>
  <p:tag name="IGUANATEXCURSOR" val="767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2132.73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s{rhoorbit}{&#10;\rho^*_{\crit,j}(t)= \frac{1}{\pi} \Re\(A^*_{\omega,j} T_{\omega,j}(t)e^{iS_{\omega,j}(t)}\)&#10;}&#10;&#10;\end{document}"/>
  <p:tag name="IGUANATEXSIZE" val="19"/>
  <p:tag name="IGUANATEXCURSOR" val="759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7.649"/>
  <p:tag name="ORIGINALWIDTH" val="2039.74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%&#10;\es{traceid}{S_{\omega,j}(t)&amp;=\omega \cosh^{-1}\(\frac{2t}{j}+1\)+\omega\log j\\&#10;T_{\omega,j}(t)&amp;= {\p S_{\omega,j}\o \p t}\\&#10;A^*_{\omega,j}&amp;= (\text{\tt Fourier coeff})&#10;}&#10;%&#10;&#10;\end{document}"/>
  <p:tag name="IGUANATEXSIZE" val="19"/>
  <p:tag name="IGUANATEXCURSOR" val="770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39.85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&lt;\mathsf{Z}(\b+i T)\mathsf{Z}(\b-i T)\&gt;}&#10;&#10;\end{document}"/>
  <p:tag name="IGUANATEXSIZE" val="19"/>
  <p:tag name="IGUANATEXCURSOR" val="765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39.85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&lt;\mathsf{Z}(\b+i T)\mathsf{Z}(\b-i T)\&gt;}&#10;&#10;\end{document}"/>
  <p:tag name="IGUANATEXSIZE" val="19"/>
  <p:tag name="IGUANATEXCURSOR" val="765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41.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newcommand{\e}[2] {\begin{equation} \label{#1} #2 \end{equation}}&#10;&#10;\newcommand\EP[1]{{\color{blue}{{\sf (#1)}}}}&#10;\newcommand\JK[1]{{\color{red}{{\sf (#1)}}}}&#10;&#10;\def\t{\tau}&#10;\def\d{\delta}&#10;&#10;\begin{document}&#10;\color{black}&#10;&#10;&#10;$Z(\gamma\t,\gamma\bar\tau) = Z(\tau,\bar\tau)$&#10;\end{document}"/>
  <p:tag name="IGUANATEXSIZE" val="19"/>
  <p:tag name="IGUANATEXCURSOR" val="683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39.85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&lt;\mathsf{Z}(\b+i T)\mathsf{Z}(\b-i T)\&gt;}&#10;&#10;\end{document}"/>
  <p:tag name="IGUANATEXSIZE" val="19"/>
  <p:tag name="IGUANATEXCURSOR" val="765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422.947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KbT}{Z_\spec(\t)}&#10;&#10;\end{document}"/>
  <p:tag name="IGUANATEXSIZE" val="19"/>
  <p:tag name="IGUANATEXCURSOR" val="755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342.707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KbT}{K_\b(T)}&#10;&#10;\end{document}"/>
  <p:tag name="IGUANATEXSIZE" val="19"/>
  <p:tag name="IGUANATEXCURSOR" val="755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353.205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T \gg \b}&#10;&#10;\end{document}"/>
  <p:tag name="IGUANATEXSIZE" val="19"/>
  <p:tag name="IGUANATEXCURSOR" val="7566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97.412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s{KbT}{Z_\Hecke(\t_1,\t_2)}&#10;&#10;\end{document}"/>
  <p:tag name="IGUANATEXSIZE" val="19"/>
  <p:tag name="IGUANATEXCURSOR" val="754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KbT}{Z(\t)}&#10;&#10;\end{document}"/>
  <p:tag name="IGUANATEXSIZE" val="19"/>
  <p:tag name="IGUANATEXCURSOR" val="754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483.31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s{lineardivfinal}{|(\Zs,E_{\crit})|^2 \approx {1\o \cosh\pi\w}}&#10;\end{document}"/>
  <p:tag name="IGUANATEXSIZE" val="19"/>
  <p:tag name="IGUANATEXCURSOR" val="7616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14.660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&lt; Z Z^*\&gt;_{\rm ensemble}}&#10;&#10;\end{document}"/>
  <p:tag name="IGUANATEXSIZE" val="19"/>
  <p:tag name="IGUANATEXCURSOR" val="758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861.26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Zgravrmt}{{Z_{\rm grav}(\t) \approx Z_{\rm MWK}(\t) + Z_{\text{off-shell}}(\t)}}&#10;\end{document}"/>
  <p:tag name="IGUANATEXSIZE" val="19"/>
  <p:tag name="IGUANATEXCURSOR" val="7630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.2272"/>
  <p:tag name="LATEXADDIN" val="\documentclass{article} &#10;\usepackage{color}&#10;\usepackage[usenames,dvipsnames,svgnames,table]{xcolor}&#10;\usepackage{amsmath}&#10;\usepackage{euscript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&#10;&#10;\begin{document}&#10;&#10;\e*{(\t_1)}&#10;&#10;&#10;\end{document}"/>
  <p:tag name="IGUANATEXSIZE" val="19"/>
  <p:tag name="IGUANATEXCURSOR" val="689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75.66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gamma\in SL(2,\ZZ)}&#10;&#10;\end{document}"/>
  <p:tag name="IGUANATEXSIZE" val="19"/>
  <p:tag name="IGUANATEXCURSOR" val="7617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.227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&#10;&#10;\begin{document}&#10;&#10;\e*{(\t_2)}&#10;&#10;&#10;\end{document}"/>
  <p:tag name="IGUANATEXSIZE" val="19"/>
  <p:tag name="IGUANATEXCURSOR" val="6876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88.4139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&#10;&#10;\begin{document}&#10;&#10;\e*{\&lt;\rho(E_1)\rho(E_2)\&gt;}&#10;&#10;&#10;\end{document}"/>
  <p:tag name="IGUANATEXSIZE" val="19"/>
  <p:tag name="IGUANATEXCURSOR" val="687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17.922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J{\text{CJ}}&#10;\def\RMT{\text{RMT}}&#10;&#10;&#10;\begin{document}&#10;&#10;\e*{Z_{\rm WH}(\t_1,\t_2)}&#10;&#10;&#10;\end{document}"/>
  <p:tag name="IGUANATEXSIZE" val="19"/>
  <p:tag name="IGUANATEXCURSOR" val="692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243.34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}{f_\WH(s) \stackrel{!}{=} |(\Zs,E_s)|^2}&#10;&#10;\end{document}"/>
  <p:tag name="IGUANATEXSIZE" val="19"/>
  <p:tag name="IGUANATEXCURSOR" val="756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3821.52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zwhintro}{{Z_\WH(\t_1,\t_2) =  \int_{\ccrit} {\color{violet}f_\WH(s)} E_{1-s}(\tau_1)E_s(\tau_2) +\sum_{n=1}^\i {\color{violet}f_\WH(s_n)}\phi_n(\tau_1)\phi_n(\tau_2)}}&#10;&#10;\end{document}"/>
  <p:tag name="IGUANATEXSIZE" val="19"/>
  <p:tag name="IGUANATEXCURSOR" val="768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9719"/>
  <p:tag name="ORIGINALWIDTH" val="414.698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%&#10;\es{cjrs}{{\pi\o \cosh\pi \w}}&#10;%&#10;&#10;\end{document}"/>
  <p:tag name="IGUANATEXSIZE" val="19"/>
  <p:tag name="IGUANATEXCURSOR" val="7556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650.168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={1\o\pi}{\sqrt{\b_1\b_2}\o \b_1+\b_2}}&#10;&#10;\end{document}"/>
  <p:tag name="IGUANATEXSIZE" val="19"/>
  <p:tag name="IGUANATEXCURSOR" val="761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22.4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&#10;\begin{document}&#10;&#10;\e{}{\&lt; Z(\b_1) Z(\b_2)\&gt;_{\rm WH} \approx \&lt; Z(\b_1)Z(\b_2)\&gt;_{\RMT}}&#10;\end{document}"/>
  <p:tag name="IGUANATEXSIZE" val="19"/>
  <p:tag name="IGUANATEXCURSOR" val="7611"/>
  <p:tag name="TRANSPARENCY" val="True"/>
  <p:tag name="FILENAME" val=""/>
  <p:tag name="LATEXENGINEID" val="0"/>
  <p:tag name="TEMPFOLDER" val="C:\temp\"/>
  <p:tag name="LATEXFORMHEIGHT" val="561.05"/>
  <p:tag name="LATEXFORMWIDTH" val="809.2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4371.204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cjspec}{\pi Z_\WH(\t_1,\t_2) = \int_{\ccrit} \G(s)\G(1-s) E_{s}(\tau_1)E_{1-s}(\tau_2) +\sum_{n=1}^\i \G(s_n)\G(1-s_n)\phi_n(\tau_1)\phi_n(\tau_2)}&#10;&#10;\end{document}"/>
  <p:tag name="IGUANATEXSIZE" val="19"/>
  <p:tag name="IGUANATEXCURSOR" val="7560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22.4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&#10;\begin{document}&#10;&#10;\e{}{\&lt; Z(\b_1) Z(\b_2)\&gt;_{\rm WH} \approx \&lt; Z(\b_1)Z(\b_2)\&gt;_{\RMT}}&#10;\end{document}"/>
  <p:tag name="IGUANATEXSIZE" val="19"/>
  <p:tag name="IGUANATEXCURSOR" val="7611"/>
  <p:tag name="TRANSPARENCY" val="True"/>
  <p:tag name="FILENAME" val=""/>
  <p:tag name="LATEXENGINEID" val="0"/>
  <p:tag name="TEMPFOLDER" val="C:\temp\"/>
  <p:tag name="LATEXFORMHEIGHT" val="561.05"/>
  <p:tag name="LATEXFORMWIDTH" val="809.2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=}&#10;&#10;\end{document}"/>
  <p:tag name="IGUANATEXSIZE" val="30"/>
  <p:tag name="IGUANATEXCURSOR" val="8411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2899.1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&#10;&#10;&#10;\bea&#10;\label{eq:partfunctdef}&#10;Z(\tau,\taub) = |\chi_{\rm vac}(\tau)|^2 + \int_{h_*}^\infty dh\int_{\hb_*}^\infty \,d\hb \,\rho(h,\hb)\chi_{h,\hb}(\tau,\bar\tau)&#10;\eea&#10;&#10;\end{document}"/>
  <p:tag name="IGUANATEXSIZE" val="19"/>
  <p:tag name="IGUANATEXCURSOR" val="658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41.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newcommand{\e}[2] {\begin{equation} \label{#1} #2 \end{equation}}&#10;&#10;\newcommand\EP[1]{{\color{blue}{{\sf (#1)}}}}&#10;\newcommand\JK[1]{{\color{red}{{\sf (#1)}}}}&#10;&#10;\def\t{\tau}&#10;\def\d{\delta}&#10;&#10;\begin{document}&#10;\color{black}&#10;&#10;&#10;$Z(\gamma\t,\gamma\bar\tau) = Z(\tau,\bar\tau)$&#10;\end{document}"/>
  <p:tag name="IGUANATEXSIZE" val="19"/>
  <p:tag name="IGUANATEXCURSOR" val="683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1019.12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\geq 0~~\forall~~h,\hb}&#10;&#10;\end{document}"/>
  <p:tag name="IGUANATEXSIZE" val="19"/>
  <p:tag name="IGUANATEXCURSOR" val="7650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30.183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h_*,\hb_*\geq 0}&#10;&#10;\end{document}"/>
  <p:tag name="IGUANATEXSIZE" val="19"/>
  <p:tag name="IGUANATEXCURSOR" val="763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75.66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gamma\in SL(2,\ZZ)}&#10;&#10;\end{document}"/>
  <p:tag name="IGUANATEXSIZE" val="19"/>
  <p:tag name="IGUANATEXCURSOR" val="7617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=}&#10;&#10;\end{document}"/>
  <p:tag name="IGUANATEXSIZE" val="30"/>
  <p:tag name="IGUANATEXCURSOR" val="8411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338.957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}{\{C_{ijk}\}}&#10;&#10;\end{document}"/>
  <p:tag name="IGUANATEXSIZE" val="19"/>
  <p:tag name="IGUANATEXCURSOR" val="762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2899.1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&#10;&#10;&#10;\bea&#10;\label{eq:partfunctdef}&#10;Z(\tau,\taub) = |\chi_{\rm vac}(\tau)|^2 + \int_{h_*}^\infty dh\int_{\hb_*}^\infty \,d\hb \,\rho(h,\hb)\chi_{h,\hb}(\tau,\bar\tau)&#10;\eea&#10;&#10;\end{document}"/>
  <p:tag name="IGUANATEXSIZE" val="19"/>
  <p:tag name="IGUANATEXCURSOR" val="658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41.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newcommand{\e}[2] {\begin{equation} \label{#1} #2 \end{equation}}&#10;&#10;\newcommand\EP[1]{{\color{blue}{{\sf (#1)}}}}&#10;\newcommand\JK[1]{{\color{red}{{\sf (#1)}}}}&#10;&#10;\def\t{\tau}&#10;\def\d{\delta}&#10;&#10;\begin{document}&#10;\color{black}&#10;&#10;&#10;$Z(\gamma\t,\gamma\bar\tau) = Z(\tau,\bar\tau)$&#10;\end{document}"/>
  <p:tag name="IGUANATEXSIZE" val="19"/>
  <p:tag name="IGUANATEXCURSOR" val="683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1019.12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\geq 0~~\forall~~h,\hb}&#10;&#10;\end{document}"/>
  <p:tag name="IGUANATEXSIZE" val="19"/>
  <p:tag name="IGUANATEXCURSOR" val="7650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.4616"/>
  <p:tag name="ORIGINALWIDTH" val="1811.024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 = \sum_{\mathfrak{h},\mathfrak{\hb}} d_{\mathfrak{h},\mathfrak{\hb}} \delta(h-\mathfrak{h})\delta(\hb-\mathfrak{\hb})}&#10;&#10;\end{document}"/>
  <p:tag name="IGUANATEXSIZE" val="19"/>
  <p:tag name="IGUANATEXCURSOR" val="7744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30.183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h_*,\hb_*\geq 0}&#10;&#10;\end{document}"/>
  <p:tag name="IGUANATEXSIZE" val="19"/>
  <p:tag name="IGUANATEXCURSOR" val="763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75.66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gamma\in SL(2,\ZZ)}&#10;&#10;\end{document}"/>
  <p:tag name="IGUANATEXSIZE" val="19"/>
  <p:tag name="IGUANATEXCURSOR" val="7617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=}&#10;&#10;\end{document}"/>
  <p:tag name="IGUANATEXSIZE" val="30"/>
  <p:tag name="IGUANATEXCURSOR" val="8411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41.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newcommand{\e}[2] {\begin{equation} \label{#1} #2 \end{equation}}&#10;&#10;\newcommand\EP[1]{{\color{blue}{{\sf (#1)}}}}&#10;\newcommand\JK[1]{{\color{red}{{\sf (#1)}}}}&#10;&#10;\def\t{\tau}&#10;\def\d{\delta}&#10;&#10;\begin{document}&#10;\color{black}&#10;&#10;&#10;$Z(\gamma\t,\gamma\bar\tau) = Z(\tau,\bar\tau)$&#10;\end{document}"/>
  <p:tag name="IGUANATEXSIZE" val="19"/>
  <p:tag name="IGUANATEXCURSOR" val="683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2899.1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&#10;&#10;&#10;\bea&#10;\label{eq:partfunctdef}&#10;Z(\tau,\taub) = |\chi_{\rm vac}(\tau)|^2 + \int_{h_*}^\infty dh\int_{\hb_*}^\infty \,d\hb \,\rho(h,\hb)\chi_{h,\hb}(\tau,\bar\tau)&#10;\eea&#10;&#10;\end{document}"/>
  <p:tag name="IGUANATEXSIZE" val="19"/>
  <p:tag name="IGUANATEXCURSOR" val="658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1019.12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\geq 0~~\forall~~h,\hb}&#10;&#10;\end{document}"/>
  <p:tag name="IGUANATEXSIZE" val="19"/>
  <p:tag name="IGUANATEXCURSOR" val="7650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1.968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}{\{\D_i\}}&#10;&#10;\end{document}"/>
  <p:tag name="IGUANATEXSIZE" val="19"/>
  <p:tag name="IGUANATEXCURSOR" val="761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.4616"/>
  <p:tag name="ORIGINALWIDTH" val="1811.024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 = \sum_{\mathfrak{h},\mathfrak{\hb}} d_{\mathfrak{h},\mathfrak{\hb}} \delta(h-\mathfrak{h})\delta(\hb-\mathfrak{\hb})}&#10;&#10;\end{document}"/>
  <p:tag name="IGUANATEXSIZE" val="19"/>
  <p:tag name="IGUANATEXCURSOR" val="7744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563.179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d_{\mathfrak{h},\mathfrak{\hb}} \in \Z_{\geq 0}}&#10;&#10;\end{document}"/>
  <p:tag name="IGUANATEXSIZE" val="19"/>
  <p:tag name="IGUANATEXCURSOR" val="766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30.183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h_*,\hb_*\geq 0}&#10;&#10;\end{document}"/>
  <p:tag name="IGUANATEXSIZE" val="19"/>
  <p:tag name="IGUANATEXCURSOR" val="763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75.66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gamma\in SL(2,\ZZ)}&#10;&#10;\end{document}"/>
  <p:tag name="IGUANATEXSIZE" val="19"/>
  <p:tag name="IGUANATEXCURSOR" val="7617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=}&#10;&#10;\end{document}"/>
  <p:tag name="IGUANATEXSIZE" val="30"/>
  <p:tag name="IGUANATEXCURSOR" val="8411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2899.1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&#10;&#10;&#10;\bea&#10;\label{eq:partfunctdef}&#10;Z(\tau,\taub) = |\chi_{\rm vac}(\tau)|^2 + \int_{h_*}^\infty dh\int_{\hb_*}^\infty \,d\hb \,\rho(h,\hb)\chi_{h,\hb}(\tau,\bar\tau)&#10;\eea&#10;&#10;\end{document}"/>
  <p:tag name="IGUANATEXSIZE" val="19"/>
  <p:tag name="IGUANATEXCURSOR" val="658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41.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newcommand{\e}[2] {\begin{equation} \label{#1} #2 \end{equation}}&#10;&#10;\newcommand\EP[1]{{\color{blue}{{\sf (#1)}}}}&#10;\newcommand\JK[1]{{\color{red}{{\sf (#1)}}}}&#10;&#10;\def\t{\tau}&#10;\def\d{\delta}&#10;&#10;\begin{document}&#10;\color{black}&#10;&#10;&#10;$Z(\gamma\t,\gamma\bar\tau) = Z(\tau,\bar\tau)$&#10;\end{document}"/>
  <p:tag name="IGUANATEXSIZE" val="19"/>
  <p:tag name="IGUANATEXCURSOR" val="683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1019.12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\geq 0~~\forall~~h,\hb}&#10;&#10;\end{document}"/>
  <p:tag name="IGUANATEXSIZE" val="19"/>
  <p:tag name="IGUANATEXCURSOR" val="7650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.4616"/>
  <p:tag name="ORIGINALWIDTH" val="1811.024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h,\hb) = \sum_{\mathfrak{h},\mathfrak{\hb}} d_{\mathfrak{h},\mathfrak{\hb}} \delta(h-\mathfrak{h})\delta(\hb-\mathfrak{\hb})}&#10;&#10;\end{document}"/>
  <p:tag name="IGUANATEXSIZE" val="19"/>
  <p:tag name="IGUANATEXCURSOR" val="7744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563.179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d_{\mathfrak{h},\mathfrak{\hb}} \in \Z_{\geq 0}}&#10;&#10;\end{document}"/>
  <p:tag name="IGUANATEXSIZE" val="19"/>
  <p:tag name="IGUANATEXCURSOR" val="766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338.957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}{\{C_{ijk}\}}&#10;&#10;\end{document}"/>
  <p:tag name="IGUANATEXSIZE" val="19"/>
  <p:tag name="IGUANATEXCURSOR" val="762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30.183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h_*,\hb_*\geq 0}&#10;&#10;\end{document}"/>
  <p:tag name="IGUANATEXSIZE" val="19"/>
  <p:tag name="IGUANATEXCURSOR" val="763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75.66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gamma\in SL(2,\ZZ)}&#10;&#10;\end{document}"/>
  <p:tag name="IGUANATEXSIZE" val="19"/>
  <p:tag name="IGUANATEXCURSOR" val="7617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=}&#10;&#10;\end{document}"/>
  <p:tag name="IGUANATEXSIZE" val="30"/>
  <p:tag name="IGUANATEXCURSOR" val="8411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96.400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) = \chi_{\rm vac}(\t)}&#10;&#10;\end{document}"/>
  <p:tag name="IGUANATEXSIZE" val="19"/>
  <p:tag name="IGUANATEXCURSOR" val="762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379.82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c\in 24\Z,\,h_i \in \Z_{\geq 0}, \,\hb_i=0}&#10;&#10;\end{document}"/>
  <p:tag name="IGUANATEXSIZE" val="19"/>
  <p:tag name="IGUANATEXCURSOR" val="765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96.400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) = \chi_{\rm vac}(\t)}&#10;&#10;\end{document}"/>
  <p:tag name="IGUANATEXSIZE" val="19"/>
  <p:tag name="IGUANATEXCURSOR" val="762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.4544"/>
  <p:tag name="ORIGINALWIDTH" val="1549.30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,\tb) = \sum_{i,j=1}^p \chi_i(\t) N_{ij} \overline\chi_j(\tb)}&#10;&#10;\end{document}"/>
  <p:tag name="IGUANATEXSIZE" val="19"/>
  <p:tag name="IGUANATEXCURSOR" val="762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755.90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c, \{ h_i,\hb_i\} \in \mathbb{Q}}&#10;\end{document}"/>
  <p:tag name="IGUANATEXSIZE" val="19"/>
  <p:tag name="IGUANATEXCURSOR" val="763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379.82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c\in 24\Z,\,h_i \in \Z_{\geq 0}, \,\hb_i=0}&#10;&#10;\end{document}"/>
  <p:tag name="IGUANATEXSIZE" val="19"/>
  <p:tag name="IGUANATEXCURSOR" val="765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96.400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) = \chi_{\rm vac}(\t)}&#10;&#10;\end{document}"/>
  <p:tag name="IGUANATEXSIZE" val="19"/>
  <p:tag name="IGUANATEXCURSOR" val="762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1.968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}{\{\D_i\}}&#10;&#10;\end{document}"/>
  <p:tag name="IGUANATEXSIZE" val="19"/>
  <p:tag name="IGUANATEXCURSOR" val="761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.4544"/>
  <p:tag name="ORIGINALWIDTH" val="1549.30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,\tb) = \sum_{i,j=1}^p \chi_i(\t) N_{ij} \overline\chi_j(\tb)}&#10;&#10;\end{document}"/>
  <p:tag name="IGUANATEXSIZE" val="19"/>
  <p:tag name="IGUANATEXCURSOR" val="762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1881.51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,\tb) = \int_0^\i dh \, d\hb\, \rho(h,\hb) |\chi_h(\t)|^2}&#10;&#10;\end{document}"/>
  <p:tag name="IGUANATEXSIZE" val="19"/>
  <p:tag name="IGUANATEXCURSOR" val="7644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755.90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c, \{ h_i,\hb_i\} \in \mathbb{Q}}&#10;\end{document}"/>
  <p:tag name="IGUANATEXSIZE" val="19"/>
  <p:tag name="IGUANATEXCURSOR" val="763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379.82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c\in 24\Z,\,h_i \in \Z_{\geq 0}, \,\hb_i=0}&#10;&#10;\end{document}"/>
  <p:tag name="IGUANATEXSIZE" val="19"/>
  <p:tag name="IGUANATEXCURSOR" val="765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501.687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c, \{ h_i,\hb_i\}}&#10;\end{document}"/>
  <p:tag name="IGUANATEXSIZE" val="19"/>
  <p:tag name="IGUANATEXCURSOR" val="7634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309"/>
  <p:tag name="ORIGINALWIDTH" val="1838.7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Z(\t) = \text{Pol}^{(k)}(J(\t)) = J(\t)^k + \ldots}&#10;&#10;\end{document}"/>
  <p:tag name="IGUANATEXSIZE" val="19"/>
  <p:tag name="IGUANATEXCURSOR" val="764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469.81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J(\t) = q^{-1} + 196884 q + \ldots}&#10;&#10;\end{document}"/>
  <p:tag name="IGUANATEXSIZE" val="19"/>
  <p:tag name="IGUANATEXCURSOR" val="765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817.397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Wc}{{\cal{W}}}&#10;\newcommand{\Lc}{{\cal{L}}}&#10;\def\Ab{\overline{A}}&#10;\def\ab{\overline{a}}&#10;\def\Lamb{\overline{\Lambda}}&#10;\def\rt{\rightarrow}&#10;\def\p{\partial}&#10;\def\zb{\overline{z}}&#10;\def\phib{\overline{\phi}}&#10;\def\O{{\mathcal{O}}}&#10;\def\tree{{\rm tree}}&#10;\def\1{{\rm 1-loop}}&#10;\def\l{\lambda}&#10;\def\L{\Lambda}&#10;\def\M{\mathcal{M}}&#10;\def\o{\over}&#10;\def\dd{{\rm dDisc}}&#10;\def\cA{\mathcal{A}}&#10;\def\D{\Delta}&#10;\begin{document}&#10;\begin{equation*}&#10;\begin{split}&#10;t:= 2\,\text{min}(h,\bar h)&#10;\end{split}&#10;\end{equation*}&#10;\end{document}"/>
  <p:tag name="IGUANATEXSIZE" val="20"/>
  <p:tag name="IGUANATEXCURSOR" val="632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38.9951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Wc}{{\cal{W}}}&#10;\newcommand{\Lc}{{\cal{L}}}&#10;\def\Ab{\overline{A}}&#10;\def\ab{\overline{a}}&#10;\def\Lamb{\overline{\Lambda}}&#10;\def\rt{\rightarrow}&#10;\def\p{\partial}&#10;\def\zb{\overline{z}}&#10;\def\phib{\overline{\phi}}&#10;\def\O{{\mathcal{O}}}&#10;\def\tree{{\rm tree}}&#10;\def\1{{\rm 1-loop}}&#10;\def\l{\lambda}&#10;\def\L{\Lambda}&#10;\def\M{\mathcal{M}}&#10;\def\o{\over}&#10;\def\dd{{\rm dDisc}}&#10;\def\cA{\mathcal{A}}&#10;\def\D{\Delta}&#10;\begin{document}&#10;\color{RedOrange}&#10;\begin{equation*}&#10;\begin{split}&#10;t &#10;\end{split}&#10;\end{equation*}&#10;\end{document}"/>
  <p:tag name="IGUANATEXSIZE" val="20"/>
  <p:tag name="IGUANATEXCURSOR" val="684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0.221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\color{RedOrange}&#10;&#10;&#10; \bea&#10;{c/ 12}&#10; \eea&#10;&#10;\end{document}"/>
  <p:tag name="IGUANATEXSIZE" val="20"/>
  <p:tag name="IGUANATEXCURSOR" val="6617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338.9576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}{\{C_{ijk}\}}&#10;&#10;\end{document}"/>
  <p:tag name="IGUANATEXSIZE" val="19"/>
  <p:tag name="IGUANATEXCURSOR" val="762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3.24331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\color{RedOrange}&#10;&#10;&#10; \bea&#10;0&#10; \eea&#10;&#10;\end{document}"/>
  <p:tag name="IGUANATEXSIZE" val="20"/>
  <p:tag name="IGUANATEXCURSOR" val="6615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79.26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tb{\bar\tau}&#10;\def\ttb{\t,\tb}&#10;\def\d{\delta}&#10;\def\g{\gamma}&#10;&#10;\def\ni{\noindent}&#10;\def\ceff{c_{\rm eff}}&#10;\def\A{\mathcal{A}}&#10;\def\ttb{\tau, \bar\tau}&#10;\def\ni{\noindent}&#10;&#10;&#10;\begin{document}&#10;&#10;&#10;&#10;\e{}{F := Z_1(\ttb)-Z_2(\ttb) = v\cdot \mathbf{N}\cdot\overline v}&#10;&#10;\end{document}"/>
  <p:tag name="IGUANATEXSIZE" val="19"/>
  <p:tag name="IGUANATEXCURSOR" val="692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0.221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\color{RedOrange}&#10;&#10;&#10; \bea&#10;{c/ 12}&#10; \eea&#10;&#10;\end{document}"/>
  <p:tag name="IGUANATEXSIZE" val="20"/>
  <p:tag name="IGUANATEXCURSOR" val="6617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3.24331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\color{RedOrange}&#10;&#10;&#10; \bea&#10;0&#10; \eea&#10;&#10;\end{document}"/>
  <p:tag name="IGUANATEXSIZE" val="20"/>
  <p:tag name="IGUANATEXCURSOR" val="6615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294.3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&#10;\def\ni{\noindent}&#10;\def\ceff{c_{\rm eff}}&#10;\def\A{\mathcal{A}}&#10;\def\ttb{\tau, \bar\tau}&#10;&#10;&#10;\begin{document}&#10;&#10;&#10;  \bea&#10;  \label{eq:GammaNdef}&#10;  \Gamma(N) = \left\{\left(\begin{matrix}a&amp; b \\ c&amp; d\end{matrix} \right) \in SL(2, \ZZ) \,\Big | \, \left(\begin{matrix}a&amp; b \\ c&amp; d\end{matrix} \right)  = \left(\begin{matrix}1&amp; 0 \\ 0&amp; 1\end{matrix} \right)\,\,\,\mathrm{mod}\,\,N\right\}&#10;  \eea&#10;\end{document}"/>
  <p:tag name="IGUANATEXSIZE" val="36"/>
  <p:tag name="IGUANATEXCURSOR" val="707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9.6738"/>
  <p:tag name="ORIGINALWIDTH" val="4288.714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&#10;\def\ni{\noindent}&#10;\def\ceff{c_{\rm eff}}&#10;\def\A{\mathcal{A}}&#10;\def\ttb{\tau, \bar\tau}&#10;&#10;&#10;\begin{document}&#10;&#10;&#10;\noindent \textsf{{\bf Unbounded Denominators Conjecture}: Assume $m_0^{(i)}\in\QQ$. If there exists an $M\in\Z$ such that all entries of $M\vec v$ have integral Fourier coefficients, then all components $v_i(q)$ are modular functions for a principal congruence subgroup $\Gamma(N) \subset SL(2, \ZZ)$ for some $N\in\ZZ$.}&#10;\end{document}"/>
  <p:tag name="IGUANATEXSIZE" val="36"/>
  <p:tag name="IGUANATEXCURSOR" val="6853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38.9951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Wc}{{\cal{W}}}&#10;\newcommand{\Lc}{{\cal{L}}}&#10;\def\Ab{\overline{A}}&#10;\def\ab{\overline{a}}&#10;\def\Lamb{\overline{\Lambda}}&#10;\def\rt{\rightarrow}&#10;\def\p{\partial}&#10;\def\zb{\overline{z}}&#10;\def\phib{\overline{\phi}}&#10;\def\O{{\mathcal{O}}}&#10;\def\tree{{\rm tree}}&#10;\def\1{{\rm 1-loop}}&#10;\def\l{\lambda}&#10;\def\L{\Lambda}&#10;\def\M{\mathcal{M}}&#10;\def\o{\over}&#10;\def\dd{{\rm dDisc}}&#10;\def\cA{\mathcal{A}}&#10;\def\D{\Delta}&#10;\begin{document}&#10;\color{RedOrange}&#10;\begin{equation*}&#10;\begin{split}&#10;t &#10;\end{split}&#10;\end{equation*}&#10;\end{document}"/>
  <p:tag name="IGUANATEXSIZE" val="20"/>
  <p:tag name="IGUANATEXCURSOR" val="684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878.51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\Delta\rar\i) \approx \rho_{\rm Cardy}(\Delta) = e^{2\pi\sqrt{{c\o 6}\Delta}}}&#10;&#10;\end{document}"/>
  <p:tag name="IGUANATEXSIZE" val="19"/>
  <p:tag name="IGUANATEXCURSOR" val="766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878.51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rho(\Delta\rar\i) \approx \rho_{\rm Cardy}(\Delta) = e^{2\pi\sqrt{{c\o 6}\Delta}}}&#10;&#10;\end{document}"/>
  <p:tag name="IGUANATEXSIZE" val="19"/>
  <p:tag name="IGUANATEXCURSOR" val="766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.2216"/>
  <p:tag name="ORIGINALWIDTH" val="494.9381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D_1 \lesssim {c\o 9.1}}&#10;&#10;\end{document}"/>
  <p:tag name="IGUANATEXSIZE" val="19"/>
  <p:tag name="IGUANATEXCURSOR" val="764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=}&#10;&#10;\end{document}"/>
  <p:tag name="IGUANATEXSIZE" val="30"/>
  <p:tag name="IGUANATEXCURSOR" val="8411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744.28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&#10;\begin{document}&#10;&#10;\e{}{Z_p(\t) = Z_{\rm smooth}(\t) + Z_{\rm chaotic}(\t)}&#10;&#10;\end{document}"/>
  <p:tag name="IGUANATEXSIZE" val="19"/>
  <p:tag name="IGUANATEXCURSOR" val="762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593.925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t := x+iy}&#10;&#10;\end{document}"/>
  <p:tag name="IGUANATEXSIZE" val="19"/>
  <p:tag name="IGUANATEXCURSOR" val="756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542.182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xi := {c-1\o 24}}&#10;&#10;\end{document}"/>
  <p:tag name="IGUANATEXSIZE" val="19"/>
  <p:tag name="IGUANATEXCURSOR" val="757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239.59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Z_p(\tau)= \sqrt{y} |\eta(\tau)|^2 Z(\tau)}&#10;\end{document}"/>
  <p:tag name="IGUANATEXSIZE" val="19"/>
  <p:tag name="IGUANATEXCURSOR" val="759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1.7098"/>
  <p:tag name="ORIGINALWIDTH" val="1735.28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Z_L(\t) := \sqrt{y}\sum_{\min(h,\hb)\leq \xi} q^{h-\xi}\qb^{\hb-\xi}}&#10;&#10;\end{document}"/>
  <p:tag name="IGUANATEXSIZE" val="19"/>
  <p:tag name="IGUANATEXCURSOR" val="762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7124"/>
  <p:tag name="ORIGINALWIDTH" val="1600.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widehat{Z}_{L}(\tau):=\sum_{\gamma \in \sl/\Gamma_{\infty}} Z_L(\g\t)}&#10;&#10;\end{document}"/>
  <p:tag name="IGUANATEXSIZE" val="19"/>
  <p:tag name="IGUANATEXCURSOR" val="7570"/>
  <p:tag name="TRANSPARENCY" val="True"/>
  <p:tag name="FILENAME" val=""/>
  <p:tag name="LATEXENGINEID" val="0"/>
  <p:tag name="TEMPFOLDER" val="C:\temp\"/>
  <p:tag name="LATEXFORMHEIGHT" val="561.05"/>
  <p:tag name="LATEXFORMWIDTH" val="809.2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593.925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t := x+iy}&#10;&#10;\end{document}"/>
  <p:tag name="IGUANATEXSIZE" val="19"/>
  <p:tag name="IGUANATEXCURSOR" val="7561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542.182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\xi := {c-1\o 24}}&#10;&#10;\end{document}"/>
  <p:tag name="IGUANATEXSIZE" val="19"/>
  <p:tag name="IGUANATEXCURSOR" val="757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239.59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&#10;\begin{document}&#10;&#10;\e{}{Z_p(\tau)= \sqrt{y} |\eta(\tau)|^2 Z(\tau)}&#10;\end{document}"/>
  <p:tag name="IGUANATEXSIZE" val="19"/>
  <p:tag name="IGUANATEXCURSOR" val="759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.4799"/>
  <p:tag name="ORIGINALWIDTH" val="1373.82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&#10;\begin{document}&#10;&#10;\e{}{Z_p(\t) = \widehat Z_L(\t) + Z_{\rm spec}(\t)}&#10;&#10;\end{document}"/>
  <p:tag name="IGUANATEXSIZE" val="19"/>
  <p:tag name="IGUANATEXCURSOR" val="7613"/>
  <p:tag name="TRANSPARENCY" val="True"/>
  <p:tag name="FILENAME" val=""/>
  <p:tag name="LATEXENGINEID" val="0"/>
  <p:tag name="TEMPFOLDER" val="C:\temp\"/>
  <p:tag name="LATEXFORMHEIGHT" val="561.05"/>
  <p:tag name="LATEXFORMWIDTH" val="809.2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2899.138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} \label{#1} \begin{split} #2 \end{split} \end{equation}}&#10;\begin{document}&#10;&#10;&#10;&#10;\bea&#10;\label{eq:partfunctdef}&#10;Z(\tau,\taub) = |\chi_{\rm vac}(\tau)|^2 + \int_{h_*}^\infty dh\int_{\hb_*}^\infty \,d\hb \,\rho(h,\hb)\chi_{h,\hb}(\tau,\bar\tau)&#10;\eea&#10;&#10;\end{document}"/>
  <p:tag name="IGUANATEXSIZE" val="19"/>
  <p:tag name="IGUANATEXCURSOR" val="6588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57.55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}{\rho(t) = \rho_{\rm smooth}(t) + \rho_{\rm chaotic}(t)}&#10;&#10;\end{document}"/>
  <p:tag name="IGUANATEXSIZE" val="19"/>
  <p:tag name="IGUANATEXCURSOR" val="759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8.6877"/>
  <p:tag name="ORIGINALWIDTH" val="514.435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s{zbound}{&amp;\rho(t)\\&amp;\rho_{\rm smooth}(t)\\&amp;\rho_{\rm chaotic}(t)}&#10;&#10;\end{document}"/>
  <p:tag name="IGUANATEXSIZE" val="20"/>
  <p:tag name="IGUANATEXCURSOR" val="7672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23.0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rhoqs}{\rho(E)= \overline{\rho}(E) + \rho_{\rm osc}(E)}&#10;&#10;\end{document}"/>
  <p:tag name="IGUANATEXSIZE" val="19"/>
  <p:tag name="IGUANATEXCURSOR" val="759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2088"/>
  <p:tag name="ORIGINALWIDTH" val="1904.7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rhoosc}{\rho_{\rm osc}(E)=\frac{1}{\pi}\Re\sum_{\gamma} A_{\gamma} T_{\gamma}(E)e^{i S_{\gamma}(E)}}&#10;&#10;\end{document}"/>
  <p:tag name="IGUANATEXSIZE" val="19"/>
  <p:tag name="IGUANATEXCURSOR" val="762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920.1349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}{T_{\gamma}(E)= \frac{\p S_{\gamma}(E)}{\p E}}&#10;&#10;\end{document}"/>
  <p:tag name="IGUANATEXSIZE" val="19"/>
  <p:tag name="IGUANATEXCURSOR" val="758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23.0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rhoqs}{\rho(E)= \overline{\rho}(E) + \rho_{\rm osc}(E)}&#10;&#10;\end{document}"/>
  <p:tag name="IGUANATEXSIZE" val="19"/>
  <p:tag name="IGUANATEXCURSOR" val="759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2088"/>
  <p:tag name="ORIGINALWIDTH" val="1904.7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rhoosc}{\rho_{\rm osc}(E)=\frac{1}{\pi}\Re\sum_{\gamma} A_{\gamma} T_{\gamma}(E)e^{i S_{\gamma}(E)}}&#10;&#10;\end{document}"/>
  <p:tag name="IGUANATEXSIZE" val="19"/>
  <p:tag name="IGUANATEXCURSOR" val="762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920.1349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}{T_{\gamma}(E)= \frac{\p S_{\gamma}(E)}{\p E}}&#10;&#10;\end{document}"/>
  <p:tag name="IGUANATEXSIZE" val="19"/>
  <p:tag name="IGUANATEXCURSOR" val="758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23.0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rhoqs}{\rho(E)= \overline{\rho}(E) + \rho_{\rm osc}(E)}&#10;&#10;\end{document}"/>
  <p:tag name="IGUANATEXSIZE" val="19"/>
  <p:tag name="IGUANATEXCURSOR" val="7598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2088"/>
  <p:tag name="ORIGINALWIDTH" val="1904.762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rhoosc}{\rho_{\rm osc}(E)=\frac{1}{\pi}\Re\sum_{\gamma} A_{\gamma} T_{\gamma}(E)e^{i S_{\gamma}(E)}}&#10;&#10;\end{document}"/>
  <p:tag name="IGUANATEXSIZE" val="19"/>
  <p:tag name="IGUANATEXCURSOR" val="762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9854"/>
  <p:tag name="ORIGINALWIDTH" val="556.4305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E = h+\overline h}&#10;&#10;\end{document}"/>
  <p:tag name="IGUANATEXSIZE" val="17"/>
  <p:tag name="IGUANATEXCURSOR" val="7623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920.1349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&#10;&#10;&#10;\begin{document}&#10;&#10;\e{}{T_{\gamma}(E)= \frac{\p S_{\gamma}(E)}{\p E}}&#10;&#10;\end{document}"/>
  <p:tag name="IGUANATEXSIZE" val="19"/>
  <p:tag name="IGUANATEXCURSOR" val="7589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383.2021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&#10;\begin{document}&#10;&#10;\e{}{\rho_{\rm spec}(t)}&#10;&#10;\end{document}"/>
  <p:tag name="IGUANATEXSIZE" val="19"/>
  <p:tag name="IGUANATEXCURSOR" val="7591"/>
  <p:tag name="TRANSPARENCY" val="True"/>
  <p:tag name="FILENAME" val=""/>
  <p:tag name="LATEXENGINEID" val="0"/>
  <p:tag name="TEMPFOLDER" val="C:\temp\"/>
  <p:tag name="LATEXFORMHEIGHT" val="561.05"/>
  <p:tag name="LATEXFORMWIDTH" val="809.2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239.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L^2(\cF) = L^2_{\rm const}(\cF) \oplus L^2_{\rm cont}(\cF) \oplus L^2_{\rm disc}(\cF)}&#10;&#10;\end{document}"/>
  <p:tag name="IGUANATEXSIZE" val="30"/>
  <p:tag name="IGUANATEXCURSOR" val="8497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149.231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D_\tau}&#10;&#10;\end{document}"/>
  <p:tag name="IGUANATEXSIZE" val="19"/>
  <p:tag name="IGUANATEXCURSOR" val="762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239.97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L^2(\cF) = L^2_{\rm const}(\cF) \oplus L^2_{\rm cont}(\cF) \oplus L^2_{\rm disc}(\cF)}&#10;&#10;\end{document}"/>
  <p:tag name="IGUANATEXSIZE" val="30"/>
  <p:tag name="IGUANATEXCURSOR" val="8497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9453"/>
  <p:tag name="ORIGINALWIDTH" val="1487.064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def\w{\omega}&#10;\begin{document}&#10;&#10;&#10;\es{}{\Delta_\tau E_s(\t) &amp;= s(1-s)E_s(\t)\\s&amp;={1\o2}+i\w\,,~~\w\in\mathbb{R}}&#10;&#10;\end{document}"/>
  <p:tag name="IGUANATEXSIZE" val="30"/>
  <p:tag name="IGUANATEXCURSOR" val="8400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458.9426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begin{document}&#10;&#10;&#10;\e{}{\Delta_\tau f = 0}&#10;&#10;\end{document}"/>
  <p:tag name="IGUANATEXSIZE" val="30"/>
  <p:tag name="IGUANATEXCURSOR" val="8423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9453"/>
  <p:tag name="ORIGINALWIDTH" val="1610.799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def\w{\omega}&#10;\begin{document}&#10;&#10;&#10;\es{}{\Delta_\tau \phi_n(\t) &amp;= s_n(1-s_n)\phi_n(\t)\\s_n&amp;={1\o2}+i\w_n\,,~~\w_n\in\mathbb{R}}&#10;&#10;\end{document}"/>
  <p:tag name="IGUANATEXSIZE" val="30"/>
  <p:tag name="IGUANATEXCURSOR" val="8500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149.2313"/>
  <p:tag name="LATEXADDIN" val="\documentclass{article} &#10;\usepackage{color}&#10;\usepackage[usenames,dvipsnames,svgnames,table]{xcolor}&#10;\usepackage{amsmath}&#10;\usepackage{amsfonts, amssymb}&#10;\usepackage{graphicx}&#10;\usepackage{ulem}&#10;\pagestyle{empty}&#10;\newcommand{\bea}{\begin{eqnarray}\nonumber}&#10;\newcommand{\eea}{\end{eqnarray}\nonumber}&#10;\newcommand{\be}{\begin{eqnarray}\nonumber}&#10;\newcommand{\ee}{\end{eqnarray}\nonumber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max{{\rm max}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}[2] {\begin{equation}\nonumber \label{#1} #2 \end{equation}}&#10;\newcommand{\es}[2] {\begin{equation}\nonumber \label{#1} \begin{split} #2 \end{split} \end{equation}}&#10;\def\t{\tau}&#10;\def\d{\delta}&#10;\def\g{\gamma}&#10;\def\Dg{\Delta_{\rm gap}}&#10;\def\ni{\noindent}&#10;\def\ceff{c_{\rm eff}}&#10;\def\A{\mathcal{A}}&#10;\def\ttb{\tau, \bar\tau}&#10;\def\ni{\noindent}&#10;\def\AdS{\text{AdS}}&#10;\def\ccrit{\mathcal{C}_{\rm crit}}&#10;\def\sfa{\mathsf{a}}&#10;\def\sfb{\mathsf{b}}&#10;\def\sfc{\mathsf{c}}&#10;\def\cI{\mathcal{I}}&#10;\def\HH{\mathbb{H}}&#10;\def\sl{SL(2,\Z)}&#10;\def\crit{{\half+i\w}}&#10;\def\sn{\,\sum_{n=1}^\i}&#10;\def\CC{\mathbb{C}}&#10;\def\Os{\O_{\rm spec}}&#10;\def\Od{\O_{\rm diag}}&#10;\def\ds{\int_{\Re \,s\,=\,\half} ds\,}&#10;\def\CJ{{\rm CJ}}&#10;\def\WH{{\rm WH}}&#10;\def\RMT{{\rm RMT}}&#10;\def\cP{\mathcal{P}}&#10;\def\rs{\rho_{\rm spec}}&#10;\def\spec{{\rm spec}}&#10;\def\diag{{\rm diag}}&#10;\def\Hecke{{\rm Hecke}}&#10;\def\Zh{Z_{\rm Hecke}}&#10;\def\Zd{Z_{\rm diag}}&#10;\def\Zs{Z_{\rm spec}}&#10;\def\Rs{\rho_{\rm spec}}&#10;\def\Rsjt{\rho_{{\rm spec},\,j}(t)}&#10;\def\Zl{\widehat{Z}_L}&#10;\def\cF{\mathcal{F}}&#10;\def\w{\omega}&#10;\def\z{\zeta}&#10;\def\L{\Lambda}&#10;\def\S{\mathbb{S}}&#10;\def\N{\mathbb{N}}&#10;&#10;\begin{document}&#10;&#10;\e{zbound}{\D_\tau}&#10;&#10;\end{document}"/>
  <p:tag name="IGUANATEXSIZE" val="19"/>
  <p:tag name="IGUANATEXCURSOR" val="7625"/>
  <p:tag name="TRANSPARENCY" val="True"/>
  <p:tag name="FILENAME" val=""/>
  <p:tag name="LATEXENGINEID" val="0"/>
  <p:tag name="TEMPFOLDER" val="C:\temp\"/>
  <p:tag name="LATEXFORMHEIGHT" val="429"/>
  <p:tag name="LATEXFORMWIDTH" val="708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9453"/>
  <p:tag name="ORIGINALWIDTH" val="1487.064"/>
  <p:tag name="LATEXADDIN" val="\documentclass{article} &#10;\usepackage{color}&#10;\usepackage[usenames,dvipsnames,svgnames,table]{xcolor}&#10;\usepackage{amsmath}&#10;\usepackage{amsfonts, amssymb}&#10;\usepackage{graphicx}&#10;\usepackage{ulem}&#10;\pagestyle{empty}&#10;%%%%%%%%%%%%%%&#10;\def\llangle{\langle\!\langle}&#10;\def\rrangle{\rangle\!\rangle}&#10;\def\tls{{\tilde\lambda}_{\mathsf{S}}}&#10;\def\ii{{instanton-anti-instanton~}}&#10;\def\ints{\int_{\Re s=\half} ds\,}&#10;\def\np{{non-perturbative~}}&#10;\def\sl{SL(2,\Z)}&#10;\def\tl{\tilde\lambda}&#10;\def\fg{f^{(g)}}&#10;\def\spec{{\rm spec}}&#10;\def\V{\mathcal{V}}&#10;\def\ls{\l_{{\mathsf{S}}}}&#10;\def\fp{f_{\rm p}}&#10;\def\ffp{\mathfrak{\fp}}&#10;\def\fnp{f_{\rm np}}&#10;\def\s{\sigma}&#10;\def\hs{\widehat{s}}&#10;\def\Eh{\widetilde{E}}&#10;\def\P{\mathcal{P}}&#10;\def\Zb{\overline{Z}}&#10;\def\sb{\bar \sigma}&#10;\def\ni{\noindent}&#10;\def\ceff{c_{\rm eff}}&#10;\def\A{\mathcal{A}}&#10;\def\ttb{\tau, \bar\tau}&#10;\def\L{\Lambda}&#10;\def\vol{{\rm vol}}&#10;\def\re{\rm Re~}&#10;\def\im{\rm Im~}&#10;\def\z{\zeta}&#10;%%%%%%%%%% JUSTIN''S COMMANDS:&#10;\def\I{{\bf I} }&#10;\def\II{{\bf II} }&#10;&#10;%\flushbottom&#10;%\thispagestyle{empty}  &#10;%\pagestyle{plain}&#10;%%%%%%%%%%%%%%%%%%%%%%%%%%%%%%%%%%%%%%%&#10;%\renewcommand{\thefootnote}{\fnsymbol{footnote}}&#10;\renewcommand{\thanks}[1]{\footnote{#1}}&#10;\newcommand{\starttext}{&#10;\setcounter{footnote}{0}&#10;\renewcommand{\thefootnote}{\arabic{footnote}}}&#10;\renewcommand{\theequation}{\thesection.\arabic{equation}}&#10;\newcommand{\bea}{\begin{eqnarray}}&#10;\newcommand{\eea}{\end{eqnarray}}&#10;\newcommand{\be}{\begin{eqnarray}}&#10;\newcommand{\ee}{\end{eqnarray}}&#10;\newcommand{\bma}{\begin{matrix}}&#10;\newcommand{\ema}{\cr\end{matrix}}&#10;\newcommand{\&lt;}{\langle}&#10;\renewcommand{\&gt;}{\rangle}&#10;\newcommand{\PSbox}[3]{\mbox{\rule{0in}{#3}\special{psfile=#1}\hspace{#2}}}&#10;%%%%%%%%%%%%%%%%%%%%%%%%%%%%%%%%%%%%%%%%%&#10;\newtheorem{thm}{Theorem}[section]&#10;\newtheorem{lem}[thm]{Lemma}&#10;\newtheorem{prop}[thm]{Proposition}&#10;\newtheorem{cor}[thm]{Corollary}&#10;\newtheorem{conj}[thm]{Conjecture}&#10;\newtheorem{ev}[thm]{Evidence}&#10;\newtheorem{res}[thm]{Result}&#10;\newtheorem{claim}[thm]{Claim}&#10;&#10;&#10;\def\cA{{\cal A}}&#10;\def\cB{{\cal B}}&#10;\def\cC{{\cal C}}&#10;\def\cD{{\cal D}}&#10;\def\cE{{\cal E}}&#10;\def\cF{{\cal F}}&#10;\def\cG{{\cal G}}&#10;\def\cH{{\cal H}}&#10;\def\cI{{\cal I}}&#10;\def\cJ{{\cal J}}&#10;\def\cK{{\cal K}}&#10;\def\cL{{\cal L}}&#10;\def\cM{{\cal M}}&#10;\def\cN{{\cal N}}&#10;\def\cO{{\cal O}}&#10;\def\cP{{\cal P}}&#10;\def\cQ{{\cal Q}}&#10;\def\cR{{\cal R}}&#10;\def\cS{{\cal S}}&#10;\def\cT{{\cal T}}&#10;\def\cU{{\cal U}}&#10;\def\cV{{\cal V}}&#10;\def\cW{{\cal W}}&#10;\def\cX{{\cal X}}&#10;\def\cY{{\cal Y}}&#10;\def\cZ{{\cal Z}}&#10;&#10;\def\bA{{\bf A}}&#10;\def\bB{{\bf B}}&#10;\def\bC{{\bf C}}&#10;\def\bD{{\bf D}}&#10;\def\bE{{\bf E}}&#10;\def\bF{{\bf F}}&#10;\def\bG{{\bf G}}&#10;\def\bH{{\bf H}}&#10;\def\bJ{{\bf J}}&#10;\def\bL{{\bf L}}&#10;\def\bM{{\bf M}}&#10;\def\bN{{\bf N}}&#10;\def\bP{{\bf P}}&#10;\def\bQ{{\bf Q}}&#10;\def\bR{{\bf R}}&#10;\def\bS{{\bf S}}&#10;\def\bT{{\bf T}}&#10;\def\bV{{\bf V}}&#10;\def\bX{{\bf X}}&#10;\def\bZ{{\bf Z}}&#10;&#10;\def\ba{{\bf a}}&#10;\def\bb{{\bf b}}&#10;\def\bc{{\bf c}}&#10;\def\bd{{\bf d}}&#10;\def\bff{{\bf f}}&#10;\def\bg{{\bf g}}&#10;\def\bj{{\bf j}}&#10;\def\bk{{\bf k}}&#10;\def\bl{{\bf l}}&#10;\def\bm{{\bf m}}&#10;\def\bn{{\bf n}}&#10;\def\bp{{\bf p}}&#10;\def\bq{{\bf q}}&#10;\def\br{{\bf r}}&#10;\def\bs{{\bf s}}&#10;\def\bt{{\bf t}}&#10;\def\bv{{\bf v}}&#10;\def\bw{{\bf w}}&#10;\def\bx{{\bf x}}&#10;\def\by{{\bf y}}&#10;\def\bz{{\bf 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{\mathfrak{P}}&#10;\def\mQ{\mathfrak{Q}}&#10;\def\mR{\mathfrak{R}}&#10;\def\mS{\mathfrak{S}}&#10;\def\mT{\mathfrak{T}}&#10;\def\mU{\mathfrak{U}}&#10;\def\mV{\mathfrak{V}}&#10;\def\mW{\mathfrak{W}}&#10;\def\mX{\mathfrak{X}}&#10;\def\mY{\mathfrak{Y}}&#10;\def\mZ{\mathfrak{Z}}&#10;&#10;\def\ma{\mathfrak{a}}&#10;\def\mb{\mathfrak{b}}&#10;\def\mc{\mathfrak{c}}&#10;\def\md{\mathfrak{d}}&#10;\def\me{\mathfrak{e}}&#10;\def\mf{\mathfrak{f}}&#10;\def\mg{\mathfrak{g}}&#10;\def\mh{\mathfrak{h}}&#10;\def\mi{\mathfrak{i}}&#10;\def\mj{\mathfrak{j}}&#10;\def\mk{\mathfrak{k}}&#10;\def\ml{\mathfrak{l}}&#10;\def\mm{\mathfrak{m}}&#10;\def\mn{\mathfrak{n}}&#10;\def\mo{\mathfrak{o}}&#10;\def\mpp{\mathfrak{p}}&#10;\def\mq{\mathfrak{q}}&#10;\def\mr{\mathfrak{r}}&#10;\def\ms{\mathfrak{s}}&#10;\def\mt{\mathfrak{t}}&#10;\def\muu{\mathfrak{u}}&#10;\def\mv{\mathfrak{v}}&#10;\def\mw{\mathfrak{w}}&#10;\def\mx{\mathfrak{x}}&#10;\def\my{\mathfrak{y}}&#10;\def\mz{\mathfrak{z}}&#10;&#10;\def\ZZ{{\mathbb Z}}&#10;\def\RR{{\mathbb R}}&#10;\def\NN{{\mathbb N}}&#10;\def\CC{{\mathbb C}}&#10;\def\HH{{\mathbb H}}&#10;\def\QQ{{\mathbb Q}}&#10;\def\GG{{\mathbb G}}&#10;&#10;\def\Re{{\rm Re \,}}&#10;\def\Im{{\rm Im \,}}&#10;\def\tr{{\rm tr}}&#10;\def\Tr{{\rm Tr}}&#10;\def\det{{\rm det \,}}&#10;\def\Det{{\rm Det}}&#10;\def\half{{1\over 2}}&#10;\def\p{\partial}&#10;\def\DD{\nabla }&#10;\def\DDb{\bar \nabla}&#10;&#10;\def\a{\alpha}&#10;\def\m{\mu}&#10;\def\b{\beta}&#10;\def\g{\gamma}&#10;\def\G{\Gamma}&#10;\def\l{\lambda}&#10;\def\eps{\epsilon}&#10;\def\f{\varphi}&#10;\def\tet{\vartheta}&#10;\def\ep{\varepsilon}&#10;\def\om{\omega}&#10;&#10;&#10;\def\pbz{\p _{\bar z}}&#10;\def\pbw{\p_{\bar w}}&#10;\def\ch{{\rm ch}}&#10;\def\sh{{\rm sh}}&#10;\def\th{{\rm th}}&#10;\def\Li{{\rm Li}}&#10;\def\Ei{{\rm Ei}}&#10;&#10;%\def\L{R}&#10;&#10;&#10;\def\ti{\tilde}&#10;\def\no{\nonumber}&#10;\def\sm{\smallskip}&#10;&#10;%%%%%%%%%% ERIC''S COMMANDS&#10;\def\s{\sigma}&#10;\def\qqb{q,\qb}&#10;\def\({\left(}&#10;\def\){\right)}&#10;\def\[{\left[}&#10;\def\]{\right]}&#10;\def\lan{\langle}&#10;\def\ran{\rangle}&#10;\def\&lt;{\langle}&#10;\def\&gt;{\rangle}&#10;\def\pd{\partial}&#10;%\def\ra{\rightarrow}&#10;\def\Bar{\overline}&#10;%\newcommand{\mc}{\mathcal}&#10;&#10;&#10;\def\Vir{\text{Vir}}&#10;\def\HMR{{\rm HMR}}&#10;\def\Gl{G_{\ell}}&#10;\def\id{\mathbbm{1}}&#10;\def\hol{holomorphic }&#10;\def\nhol{non-holomorphic }&#10;\def\wh{\widehat}&#10;\def\diff{{\rm diff}}&#10;\def\min{{\rm min}}&#10;\def\Dh{\widehat\D}&#10;\def\taub{\overline\tau}&#10;\def\Zt{\widetilde Z}&#10;\def\Zh{Z_{\rm diff}}&#10;\def\dh{\hat d}&#10;%\def\Z{\mathbb{Z}}&#10;\def\mod{~{\rm mod}~}&#10;\def\Jb{\overline J}&#10;\def\qb{\overline q}&#10;\def\vac{\text{vac}}&#10;\def\hb{\overline h}&#10;\def\light{\text{light}}&#10;\def\heavy{\text{heavy}}&#10;\def\suk{\widehat{su(2)}_k}&#10;\def\gap{\text{gap}}&#10;%%%%%%%%%%%&#10;%\newcommand\bc{\begin{comment}}&#10;\def\etab{\overline{\eta}}&#10;\def\pb{\overline{p}}&#10;%\newcommand\ec{\end{comment}}&#10;\def\chib{\overline{\chi}}&#10;\def\S{\mathcal{S}}&#10;\def\min{{\rm min}}&#10;%\def\qqb{\t,\tb}&#10;\def\E{\mathcal{E}}&#10;\def\Z{\mathbb{Z}}&#10;\def\R{\mathbb{R}}&#10;\def\Q{\mathbb{Q}}&#10;\def\C{\mathbb{C}}&#10;\def\eff{{\rm eff}}&#10;\def\mb{\overline{m}}&#10;\def\vac{{\rm vac}}&#10;\def\cusp{{\rm cusp}}&#10;&#10;\def\qb{\bar q}&#10;\def\tb{\bar\tau}&#10;\def\line{{\centerline{\noindent\rule{15cm}{0.6pt}}}}&#10;\def\Tb{\overline{T}}&#10;\def\x{\times}&#10;\def\cB{\mathcal{B}}&#10;\DeclareMathOperator*{\Res}{Res}&#10;\def\cD{\mathcal{D}}&#10;\def\gap{{\rm gap}}&#10;\def\el{\ell}&#10;\def\eps{\epsilon}&#10;\def\Disc{{\rm Disc}}&#10;\def\Dpp{\D_{\phi'}}&#10;\def\bul{$\bullet$~}&#10;\def\Tb{\overline T}&#10;\def\hb{\overline h}&#10;\def\M{\mathcal{M}}&#10;\def\adsm{AdS$\times \M$ }&#10;\def\lads{L_{\rm AdS}}&#10;\def\lm{L_{\M}}&#10;%\def\ls{\ell_{\rm s}}&#10;\def\lp{\ell_{\rm p}}&#10;\def\1{{\rm 1-loop}}&#10;\def\dd{\text{dDisc}}&#10;\def\cZ{\mathcal{Z}}&#10;\def\h{{1\o2}}&#10;\def\Tr{{\rm Tr}}&#10;\def\as{{\a' s\o 4}}&#10;\def\c{\cite}&#10;\def\nonan{\mathcal{A}^{(g=1)}_{\rm non-analytic}}&#10;\def\cA{\mathcal{A}}&#10;\def\cMt{\widetilde{\mathcal{M}}}&#10;\def\cR{\mathcal{R}}&#10;\def\cM{\mathcal{M}}&#10;\def\cH{\mathcal{H}}&#10;\def\zb{\bar z}&#10;\def\cG{\mathcal{G}}&#10;\def\cN{\mathcal{N}}&#10;\def\cA{\mathcal{A}}&#10;\def\chib{\bar\chi}&#10;&#10;\def\C{\mathcal{C}}&#10;\def\mO{\mathcal{O}}&#10;\def\Ot{\widetilde{\mO}}&#10;\def\bare{{\rm bare}}&#10;\def\pre{{\rm pre}}&#10;\def\vs{\vskip .1 in}&#10;\def\Om{\Omega}&#10;\def\G{\Gamma}&#10;\def\p{\partial}&#10;\def\o{\over}&#10;\def\g{\gamma}&#10;\def\D{\Delta}&#10;\def\rar{\rightarrow}&#10;\def\f{\phi}&#10;\def\eqr{\eqref}&#10;\def\dDisc{{\rm dDisc}}&#10;\def\O{{\cal O}}&#10;\def\ra{\rangle}&#10;\def\la{\langle}&#10;\def\ssec{\subsection}&#10;\def\sssec{\subsubsection}&#10;\def\sec{\section}&#10;\def\i{\infty}&#10;\def\foot{\footnote}&#10;\newcommand{\es}[2] {\begin{equation*} \label{#1} \begin{split} #2 \end{split} \end{equation*}}&#10;\newcommand{\e}[2] {\begin{equation*} \label{#1} #2 \end{equation*}}&#10;&#10;\newcommand\EP[1]{{\color{blue}{{\sf (#1)}}}}&#10;\newcommand\JK[1]{{\color{red}{{\sf (#1)}}}}&#10;&#10;\def\t{\tau}&#10;\def\Ab{\overline{\mathcal{A}}}&#10;\def\tb{\bar\tau}&#10;&#10;%%% SCOOT'S COMMANDS %%%&#10;% \newcommand\half{{1\over 2}}&#10;% \renewcommand\d{{\rm d}}&#10;%\newcommand\mc{\mathcal}&#10;\newcommand\calo{\mathcal{O}}&#10;\DeclareMathOperator{\iim}{Im}&#10;\DeclareMathOperator{\rre}{Re}&#10;\DeclareMathOperator*{\RRes}{Res}&#10;\DeclareMathOperator{\sech}{sech}&#10;\DeclareMathOperator{\Var}{Var}&#10;\DeclareMathOperator{\vvol}{vol}&#10;\DeclareMathOperator{\Discc}{Disc}&#10;\DeclareMathOperator{\LLi}{Li}&#10;\DeclareMathOperator{\csch}{csch}&#10;\DeclareMathOperator{\aarg}{arg}&#10;\newcommand{\sac}[1]{{\bf \color{vert}[#1]}}&#10;\def\w{\omega}&#10;\begin{document}&#10;&#10;&#10;\es{}{\Delta_\tau E_s(\t) &amp;= s(1-s)E_s(\t)\\s&amp;={1\o2}+i\w\,,~~\w\in\mathbb{R}}&#10;&#10;\end{document}"/>
  <p:tag name="IGUANATEXSIZE" val="30"/>
  <p:tag name="IGUANATEXCURSOR" val="8400"/>
  <p:tag name="TRANSPARENCY" val="True"/>
  <p:tag name="FILENAME" val=""/>
  <p:tag name="LATEXENGINEID" val="0"/>
  <p:tag name="TEMPFOLDER" val="C:\temp\"/>
  <p:tag name="LATEXFORMHEIGHT" val="401"/>
  <p:tag name="LATEXFORMWIDTH" val="509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0070C0"/>
          </a:solidFill>
          <a:tailEnd type="triangl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5400">
          <a:solidFill>
            <a:schemeClr val="bg2">
              <a:lumMod val="50000"/>
              <a:alpha val="43000"/>
            </a:schemeClr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700" spc="20" dirty="0" smtClean="0">
            <a:latin typeface="+mj-lt"/>
            <a:sym typeface="Wingdings" panose="05000000000000000000" pitchFamily="2" charset="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268447</TotalTime>
  <Words>3529</Words>
  <Application>Microsoft Office PowerPoint</Application>
  <PresentationFormat>Widescreen</PresentationFormat>
  <Paragraphs>704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2" baseType="lpstr">
      <vt:lpstr>Microsoft JhengHei</vt:lpstr>
      <vt:lpstr>Gisha</vt:lpstr>
      <vt:lpstr>Helvetica Neue Medium</vt:lpstr>
      <vt:lpstr>Calibri Light</vt:lpstr>
      <vt:lpstr>PMingLiU-ExtB</vt:lpstr>
      <vt:lpstr>Cambria Math</vt:lpstr>
      <vt:lpstr>Times New Roman</vt:lpstr>
      <vt:lpstr>Wingdings</vt:lpstr>
      <vt:lpstr>Bahnschrift</vt:lpstr>
      <vt:lpstr>Eras Light ITC</vt:lpstr>
      <vt:lpstr>Century Gothic</vt:lpstr>
      <vt:lpstr>Quire Sans Light</vt:lpstr>
      <vt:lpstr>Calibri</vt:lpstr>
      <vt:lpstr>Tahoma</vt:lpstr>
      <vt:lpstr>Kalinga</vt:lpstr>
      <vt:lpstr>Franklin Gothic Book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The Space of 2d CFTs</vt:lpstr>
      <vt:lpstr>PowerPoint Presentation</vt:lpstr>
      <vt:lpstr>Chiral CFT</vt:lpstr>
      <vt:lpstr>Rational CFT</vt:lpstr>
      <vt:lpstr>PowerPoint Presentation</vt:lpstr>
      <vt:lpstr>Preliminary note</vt:lpstr>
      <vt:lpstr>Preliminary note</vt:lpstr>
      <vt:lpstr>Chaotic Spectrum and SL(2,Z) </vt:lpstr>
      <vt:lpstr>Chaotic Spectrum and SL(2,Z) </vt:lpstr>
      <vt:lpstr>Chaotic Spectrum and SL(2,Z) </vt:lpstr>
      <vt:lpstr>A 2d CFT Trace Formula?</vt:lpstr>
      <vt:lpstr>A 2d CFT Trace Formula?</vt:lpstr>
      <vt:lpstr>A 2d CFT Trace Formula?</vt:lpstr>
      <vt:lpstr>SL(2,Z) Spectral Theory</vt:lpstr>
      <vt:lpstr>SL(2,Z) Spectral Theory</vt:lpstr>
      <vt:lpstr>SL(2,Z) Spectral Theory</vt:lpstr>
      <vt:lpstr>PowerPoint Presentation</vt:lpstr>
      <vt:lpstr>SL(2,Z) Spectral Theory</vt:lpstr>
      <vt:lpstr>SL(2,Z) Spectral Theory</vt:lpstr>
      <vt:lpstr>PowerPoint Presentation</vt:lpstr>
      <vt:lpstr>A 2d CFT Trace Formula</vt:lpstr>
      <vt:lpstr>A 2d CFT Trace Formula</vt:lpstr>
      <vt:lpstr>A 2d CFT Trace Formula</vt:lpstr>
      <vt:lpstr>A 2d CFT Trace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RMT Wormholes in AdS3</vt:lpstr>
      <vt:lpstr>RMT Wormholes in AdS3</vt:lpstr>
      <vt:lpstr>RMT Wormholes in AdS3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Perlmutter</dc:creator>
  <cp:lastModifiedBy>Eric Perlmutter</cp:lastModifiedBy>
  <cp:revision>4176</cp:revision>
  <cp:lastPrinted>2019-06-04T11:08:48Z</cp:lastPrinted>
  <dcterms:created xsi:type="dcterms:W3CDTF">2015-06-12T01:12:25Z</dcterms:created>
  <dcterms:modified xsi:type="dcterms:W3CDTF">2024-12-16T15:57:36Z</dcterms:modified>
</cp:coreProperties>
</file>